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9" r:id="rId5"/>
    <p:sldId id="301" r:id="rId6"/>
    <p:sldId id="317" r:id="rId7"/>
    <p:sldId id="313" r:id="rId8"/>
    <p:sldId id="314" r:id="rId9"/>
    <p:sldId id="315" r:id="rId10"/>
    <p:sldId id="31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328" r:id="rId21"/>
    <p:sldId id="329" r:id="rId22"/>
    <p:sldId id="266" r:id="rId23"/>
    <p:sldId id="325" r:id="rId24"/>
    <p:sldId id="268" r:id="rId25"/>
    <p:sldId id="269" r:id="rId26"/>
    <p:sldId id="311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324" r:id="rId39"/>
    <p:sldId id="283" r:id="rId40"/>
    <p:sldId id="284" r:id="rId41"/>
    <p:sldId id="285" r:id="rId42"/>
    <p:sldId id="286" r:id="rId43"/>
    <p:sldId id="321" r:id="rId44"/>
    <p:sldId id="287" r:id="rId45"/>
    <p:sldId id="323" r:id="rId46"/>
    <p:sldId id="288" r:id="rId47"/>
    <p:sldId id="298" r:id="rId48"/>
    <p:sldId id="310" r:id="rId49"/>
    <p:sldId id="306" r:id="rId50"/>
    <p:sldId id="305" r:id="rId51"/>
    <p:sldId id="300" r:id="rId52"/>
    <p:sldId id="291" r:id="rId53"/>
    <p:sldId id="292" r:id="rId54"/>
    <p:sldId id="293" r:id="rId55"/>
    <p:sldId id="320" r:id="rId56"/>
    <p:sldId id="326" r:id="rId57"/>
    <p:sldId id="32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9010-E0B6-451A-9793-97EADE9DECC9}" type="datetimeFigureOut">
              <a:rPr lang="en-US" smtClean="0"/>
              <a:pPr/>
              <a:t>7/22/2008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64FB-CC0A-45F0-9B27-451F39348B1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mt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de-DE" sz="3600" dirty="0" smtClean="0"/>
              <a:t>Statistical </a:t>
            </a:r>
            <a:r>
              <a:rPr lang="de-DE" sz="3600" dirty="0" err="1" smtClean="0"/>
              <a:t>Machine</a:t>
            </a:r>
            <a:r>
              <a:rPr lang="de-DE" sz="3600" dirty="0" smtClean="0"/>
              <a:t> Translation</a:t>
            </a:r>
            <a:br>
              <a:rPr lang="de-DE" sz="3600" dirty="0" smtClean="0"/>
            </a:br>
            <a:r>
              <a:rPr lang="de-DE" sz="3600" dirty="0" smtClean="0"/>
              <a:t>Part II – Word </a:t>
            </a:r>
            <a:r>
              <a:rPr lang="de-DE" sz="3600" dirty="0" err="1" smtClean="0"/>
              <a:t>Alignments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EM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Alex Fraser</a:t>
            </a:r>
          </a:p>
          <a:p>
            <a:pPr marL="342900" indent="-342900"/>
            <a:r>
              <a:rPr lang="en-US" altLang="en-US" dirty="0" smtClean="0">
                <a:solidFill>
                  <a:schemeClr val="tx1"/>
                </a:solidFill>
              </a:rPr>
              <a:t>Institute for Natural Language Processing</a:t>
            </a:r>
          </a:p>
          <a:p>
            <a:pPr marL="342900" indent="-342900"/>
            <a:r>
              <a:rPr lang="en-US" altLang="en-US" dirty="0" smtClean="0">
                <a:solidFill>
                  <a:schemeClr val="tx1"/>
                </a:solidFill>
              </a:rPr>
              <a:t>University of Stuttgart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2008.07.22     EMA Summer School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Alpha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-off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recall</a:t>
            </a:r>
            <a:endParaRPr lang="de-DE" dirty="0" smtClean="0"/>
          </a:p>
          <a:p>
            <a:r>
              <a:rPr lang="de-DE" dirty="0" smtClean="0"/>
              <a:t>But </a:t>
            </a:r>
            <a:r>
              <a:rPr lang="de-DE" dirty="0" err="1" smtClean="0"/>
              <a:t>alpha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correctly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! </a:t>
            </a:r>
          </a:p>
          <a:p>
            <a:r>
              <a:rPr lang="de-DE" dirty="0" smtClean="0"/>
              <a:t>Alpha </a:t>
            </a:r>
            <a:r>
              <a:rPr lang="de-DE" dirty="0" err="1" smtClean="0"/>
              <a:t>between</a:t>
            </a:r>
            <a:r>
              <a:rPr lang="de-DE" dirty="0" smtClean="0"/>
              <a:t> 0.1 </a:t>
            </a:r>
            <a:r>
              <a:rPr lang="de-DE" dirty="0" err="1" smtClean="0"/>
              <a:t>and</a:t>
            </a:r>
            <a:r>
              <a:rPr lang="de-DE" dirty="0" smtClean="0"/>
              <a:t> 0.4 </a:t>
            </a:r>
            <a:r>
              <a:rPr lang="de-DE" dirty="0" err="1" smtClean="0"/>
              <a:t>works</a:t>
            </a:r>
            <a:r>
              <a:rPr lang="de-DE" dirty="0" smtClean="0"/>
              <a:t> well </a:t>
            </a:r>
            <a:r>
              <a:rPr lang="de-DE" dirty="0" err="1" smtClean="0"/>
              <a:t>for</a:t>
            </a:r>
            <a:r>
              <a:rPr lang="de-DE" dirty="0" smtClean="0"/>
              <a:t> SMT</a:t>
            </a:r>
          </a:p>
          <a:p>
            <a:pPr lvl="1"/>
            <a:r>
              <a:rPr lang="de-DE" dirty="0" err="1" smtClean="0"/>
              <a:t>Biased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recall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438275"/>
            <a:ext cx="82105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790700"/>
            <a:ext cx="7896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905000"/>
            <a:ext cx="7134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295400"/>
            <a:ext cx="8477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876425"/>
            <a:ext cx="87915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3038"/>
            <a:ext cx="6553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504950"/>
            <a:ext cx="66008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319213"/>
            <a:ext cx="59721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1128713"/>
            <a:ext cx="68294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3264B-CCC0-412C-9990-04CD901AAED6}" type="slidenum">
              <a:rPr lang="en-US" alt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we build translation models from word-aligned parallel sentences</a:t>
            </a:r>
          </a:p>
          <a:p>
            <a:pPr lvl="1"/>
            <a:r>
              <a:rPr lang="en-US" dirty="0" smtClean="0"/>
              <a:t>The statistics involved in state of the art SMT decoding models are simple</a:t>
            </a:r>
          </a:p>
          <a:p>
            <a:pPr lvl="1"/>
            <a:r>
              <a:rPr lang="en-US" dirty="0" smtClean="0"/>
              <a:t>Just count translations in the word-aligned parallel sentences</a:t>
            </a:r>
          </a:p>
          <a:p>
            <a:r>
              <a:rPr lang="en-US" dirty="0" smtClean="0"/>
              <a:t>But what is a word alignment, and how do we obtain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Generative Word </a:t>
            </a:r>
            <a:r>
              <a:rPr lang="de-DE" dirty="0" err="1" smtClean="0"/>
              <a:t>Alignment</a:t>
            </a:r>
            <a:r>
              <a:rPr lang="de-DE" dirty="0" smtClean="0"/>
              <a:t>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observe a pair of parallel sentences (</a:t>
            </a:r>
            <a:r>
              <a:rPr lang="en-US" dirty="0" err="1" smtClean="0"/>
              <a:t>e,f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would like to know the highest probability alignment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for (</a:t>
            </a:r>
            <a:r>
              <a:rPr lang="en-US" dirty="0" err="1" smtClean="0"/>
              <a:t>e,f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Generative</a:t>
            </a:r>
            <a:r>
              <a:rPr lang="en-US" dirty="0" smtClean="0"/>
              <a:t> models are models that follow a series of steps</a:t>
            </a:r>
          </a:p>
          <a:p>
            <a:pPr lvl="1"/>
            <a:r>
              <a:rPr lang="en-US" dirty="0" smtClean="0"/>
              <a:t>We will pretend that e has been generated from f </a:t>
            </a:r>
          </a:p>
          <a:p>
            <a:pPr lvl="1"/>
            <a:r>
              <a:rPr lang="en-US" dirty="0" smtClean="0"/>
              <a:t>The sequence of steps to do this is encoded in the alignment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</a:p>
          <a:p>
            <a:pPr lvl="1"/>
            <a:r>
              <a:rPr lang="en-US" dirty="0" smtClean="0"/>
              <a:t>A generative model associates a probability p(</a:t>
            </a:r>
            <a:r>
              <a:rPr lang="en-US" dirty="0" err="1" smtClean="0"/>
              <a:t>e,a|f</a:t>
            </a:r>
            <a:r>
              <a:rPr lang="en-US" dirty="0" smtClean="0"/>
              <a:t>) to each alignment</a:t>
            </a:r>
          </a:p>
          <a:p>
            <a:pPr lvl="2"/>
            <a:r>
              <a:rPr lang="en-US" dirty="0" smtClean="0"/>
              <a:t>In words, this is the probability of generating the alignment a and the English sentence e, given the foreign sentence 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IBM Model 1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85736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A simple generative model,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sentence</a:t>
            </a:r>
            <a:r>
              <a:rPr lang="de-DE" dirty="0" smtClean="0"/>
              <a:t> f</a:t>
            </a:r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lexical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t(</a:t>
            </a:r>
            <a:r>
              <a:rPr lang="de-DE" dirty="0" err="1" smtClean="0"/>
              <a:t>EnglishWord|ForeignWord</a:t>
            </a:r>
            <a:r>
              <a:rPr lang="de-DE" dirty="0" smtClean="0"/>
              <a:t>)</a:t>
            </a:r>
          </a:p>
          <a:p>
            <a:pPr>
              <a:buNone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smtClean="0"/>
              <a:t>an English </a:t>
            </a:r>
            <a:r>
              <a:rPr lang="de-DE" dirty="0" err="1" smtClean="0"/>
              <a:t>sentence</a:t>
            </a:r>
            <a:r>
              <a:rPr lang="de-DE" dirty="0" smtClean="0"/>
              <a:t> 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/>
              <a:t>f: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/>
              <a:t>Pick a </a:t>
            </a:r>
            <a:r>
              <a:rPr lang="de-DE" sz="2600" dirty="0" err="1" smtClean="0"/>
              <a:t>length</a:t>
            </a:r>
            <a:r>
              <a:rPr lang="de-DE" sz="2600" dirty="0" smtClean="0"/>
              <a:t>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English </a:t>
            </a:r>
            <a:r>
              <a:rPr lang="de-DE" sz="2600" dirty="0" err="1" smtClean="0"/>
              <a:t>sentence</a:t>
            </a:r>
            <a:r>
              <a:rPr lang="de-DE" sz="2600" dirty="0" smtClean="0"/>
              <a:t> </a:t>
            </a:r>
            <a:r>
              <a:rPr lang="de-DE" sz="2600" dirty="0" err="1" smtClean="0"/>
              <a:t>at</a:t>
            </a:r>
            <a:r>
              <a:rPr lang="de-DE" sz="2600" dirty="0" smtClean="0"/>
              <a:t> </a:t>
            </a:r>
            <a:r>
              <a:rPr lang="de-DE" sz="2600" dirty="0" err="1" smtClean="0"/>
              <a:t>random</a:t>
            </a:r>
            <a:endParaRPr lang="de-DE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/>
              <a:t>Pick an </a:t>
            </a:r>
            <a:r>
              <a:rPr lang="de-DE" sz="2600" dirty="0" err="1" smtClean="0"/>
              <a:t>alignment</a:t>
            </a:r>
            <a:r>
              <a:rPr lang="de-DE" sz="2600" dirty="0" smtClean="0"/>
              <a:t> </a:t>
            </a:r>
            <a:r>
              <a:rPr lang="de-DE" sz="2600" dirty="0" err="1" smtClean="0"/>
              <a:t>function</a:t>
            </a:r>
            <a:r>
              <a:rPr lang="de-DE" sz="2600" dirty="0" smtClean="0"/>
              <a:t> </a:t>
            </a:r>
            <a:r>
              <a:rPr lang="de-DE" sz="2600" dirty="0" err="1" smtClean="0"/>
              <a:t>at</a:t>
            </a:r>
            <a:r>
              <a:rPr lang="de-DE" sz="2600" dirty="0" smtClean="0"/>
              <a:t> </a:t>
            </a:r>
            <a:r>
              <a:rPr lang="de-DE" sz="2600" dirty="0" err="1" smtClean="0"/>
              <a:t>random</a:t>
            </a:r>
            <a:endParaRPr lang="de-DE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err="1" smtClean="0"/>
              <a:t>each</a:t>
            </a:r>
            <a:r>
              <a:rPr lang="de-DE" sz="2600" dirty="0" smtClean="0"/>
              <a:t> English </a:t>
            </a:r>
            <a:r>
              <a:rPr lang="de-DE" sz="2600" dirty="0" err="1" smtClean="0"/>
              <a:t>position</a:t>
            </a:r>
            <a:r>
              <a:rPr lang="de-DE" sz="2600" dirty="0" smtClean="0"/>
              <a:t> </a:t>
            </a:r>
            <a:r>
              <a:rPr lang="de-DE" sz="2600" dirty="0" err="1" smtClean="0"/>
              <a:t>generate</a:t>
            </a:r>
            <a:r>
              <a:rPr lang="de-DE" sz="2600" dirty="0" smtClean="0"/>
              <a:t> an English </a:t>
            </a:r>
            <a:r>
              <a:rPr lang="de-DE" sz="2600" dirty="0" err="1" smtClean="0"/>
              <a:t>word</a:t>
            </a:r>
            <a:r>
              <a:rPr lang="de-DE" sz="2600" dirty="0" smtClean="0"/>
              <a:t> </a:t>
            </a:r>
            <a:r>
              <a:rPr lang="de-DE" sz="2600" dirty="0" err="1" smtClean="0"/>
              <a:t>by</a:t>
            </a:r>
            <a:r>
              <a:rPr lang="de-DE" sz="2600" dirty="0" smtClean="0"/>
              <a:t> </a:t>
            </a:r>
            <a:r>
              <a:rPr lang="de-DE" sz="2600" dirty="0" err="1" smtClean="0"/>
              <a:t>looking</a:t>
            </a:r>
            <a:r>
              <a:rPr lang="de-DE" sz="2600" dirty="0" smtClean="0"/>
              <a:t> </a:t>
            </a:r>
            <a:r>
              <a:rPr lang="de-DE" sz="2600" dirty="0" err="1" smtClean="0"/>
              <a:t>up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aligned</a:t>
            </a:r>
            <a:r>
              <a:rPr lang="de-DE" sz="2600" dirty="0" smtClean="0"/>
              <a:t> </a:t>
            </a:r>
            <a:r>
              <a:rPr lang="de-DE" sz="2600" dirty="0" err="1" smtClean="0"/>
              <a:t>ForeignWord</a:t>
            </a:r>
            <a:r>
              <a:rPr lang="de-DE" sz="2600" dirty="0" smtClean="0"/>
              <a:t> in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alignment</a:t>
            </a:r>
            <a:r>
              <a:rPr lang="de-DE" sz="2600" dirty="0" smtClean="0"/>
              <a:t> </a:t>
            </a:r>
            <a:r>
              <a:rPr lang="de-DE" sz="2600" dirty="0" err="1" smtClean="0"/>
              <a:t>function</a:t>
            </a:r>
            <a:endParaRPr lang="de-DE" sz="2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90625"/>
            <a:ext cx="8277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81104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4579" name="Formel" r:id="rId4" imgW="914400" imgH="21564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14348" y="428625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p(</a:t>
            </a:r>
            <a:r>
              <a:rPr lang="de-DE" sz="2000" i="1" dirty="0" err="1" smtClean="0"/>
              <a:t>e,a|f</a:t>
            </a:r>
            <a:r>
              <a:rPr lang="de-DE" sz="2000" i="1" dirty="0" smtClean="0"/>
              <a:t>)  =</a:t>
            </a:r>
            <a:endParaRPr lang="en-US" sz="2000" i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000232" y="4214819"/>
            <a:ext cx="428628" cy="655083"/>
            <a:chOff x="2000232" y="4214819"/>
            <a:chExt cx="428628" cy="655083"/>
          </a:xfrm>
        </p:grpSpPr>
        <p:sp>
          <p:nvSpPr>
            <p:cNvPr id="8" name="Textfeld 7"/>
            <p:cNvSpPr txBox="1"/>
            <p:nvPr/>
          </p:nvSpPr>
          <p:spPr>
            <a:xfrm>
              <a:off x="2000232" y="4214819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1400" dirty="0" smtClean="0"/>
                <a:t>Є</a:t>
              </a:r>
              <a:endParaRPr lang="en-US" sz="1400" dirty="0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2000232" y="4500570"/>
              <a:ext cx="35718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000232" y="450057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5</a:t>
              </a:r>
              <a:r>
                <a:rPr lang="de-DE" baseline="30000" dirty="0" smtClean="0"/>
                <a:t>4</a:t>
              </a:r>
              <a:endParaRPr lang="en-US" baseline="30000" dirty="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428860" y="4286256"/>
            <a:ext cx="607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×</a:t>
            </a:r>
            <a:r>
              <a:rPr lang="de-DE" sz="1600" dirty="0" smtClean="0"/>
              <a:t>  </a:t>
            </a:r>
            <a:r>
              <a:rPr lang="de-DE" sz="2000" dirty="0" smtClean="0"/>
              <a:t>t(</a:t>
            </a:r>
            <a:r>
              <a:rPr lang="de-DE" sz="2000" dirty="0" err="1" smtClean="0"/>
              <a:t>the|das</a:t>
            </a:r>
            <a:r>
              <a:rPr lang="de-DE" sz="2000" dirty="0" smtClean="0"/>
              <a:t>) ×  t(</a:t>
            </a:r>
            <a:r>
              <a:rPr lang="de-DE" sz="2000" dirty="0" err="1" smtClean="0"/>
              <a:t>house|Haus</a:t>
            </a:r>
            <a:r>
              <a:rPr lang="de-DE" sz="2000" dirty="0" smtClean="0"/>
              <a:t>) ×  t(</a:t>
            </a:r>
            <a:r>
              <a:rPr lang="de-DE" sz="2000" dirty="0" err="1" smtClean="0"/>
              <a:t>is|ist</a:t>
            </a:r>
            <a:r>
              <a:rPr lang="de-DE" sz="2000" dirty="0" smtClean="0"/>
              <a:t>) ×  t(</a:t>
            </a:r>
            <a:r>
              <a:rPr lang="de-DE" sz="2000" dirty="0" err="1" smtClean="0"/>
              <a:t>small|klein</a:t>
            </a:r>
            <a:r>
              <a:rPr lang="de-DE" sz="2000" dirty="0" smtClean="0"/>
              <a:t>)</a:t>
            </a:r>
            <a:endParaRPr lang="en-US" sz="2000" dirty="0" smtClean="0"/>
          </a:p>
        </p:txBody>
      </p:sp>
      <p:grpSp>
        <p:nvGrpSpPr>
          <p:cNvPr id="15" name="Gruppieren 14"/>
          <p:cNvGrpSpPr/>
          <p:nvPr/>
        </p:nvGrpSpPr>
        <p:grpSpPr>
          <a:xfrm>
            <a:off x="1928794" y="4929198"/>
            <a:ext cx="571504" cy="667225"/>
            <a:chOff x="1928794" y="4214819"/>
            <a:chExt cx="571504" cy="667225"/>
          </a:xfrm>
        </p:grpSpPr>
        <p:sp>
          <p:nvSpPr>
            <p:cNvPr id="16" name="Textfeld 15"/>
            <p:cNvSpPr txBox="1"/>
            <p:nvPr/>
          </p:nvSpPr>
          <p:spPr>
            <a:xfrm>
              <a:off x="2000232" y="4214819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1400" dirty="0" smtClean="0"/>
                <a:t>Є</a:t>
              </a:r>
              <a:endParaRPr lang="en-US" sz="1400" dirty="0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000233" y="4512711"/>
              <a:ext cx="35718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1928794" y="451271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625</a:t>
              </a:r>
              <a:endParaRPr lang="en-US" baseline="30000" dirty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2500298" y="4941339"/>
            <a:ext cx="4913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×</a:t>
            </a:r>
            <a:r>
              <a:rPr lang="de-DE" sz="1600" dirty="0" smtClean="0"/>
              <a:t>  </a:t>
            </a:r>
            <a:r>
              <a:rPr lang="de-DE" sz="2000" dirty="0" smtClean="0"/>
              <a:t>0.7             ×  0.8                      ×  0.8        ×  0.4</a:t>
            </a:r>
            <a:endParaRPr lang="en-US" sz="2000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714348" y="5012777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                =</a:t>
            </a:r>
            <a:endParaRPr lang="en-US" sz="2000" i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14348" y="571501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                =</a:t>
            </a:r>
            <a:endParaRPr lang="en-US" sz="2000" i="1" dirty="0"/>
          </a:p>
        </p:txBody>
      </p:sp>
      <p:sp>
        <p:nvSpPr>
          <p:cNvPr id="26" name="Rechteck 25"/>
          <p:cNvSpPr/>
          <p:nvPr/>
        </p:nvSpPr>
        <p:spPr>
          <a:xfrm>
            <a:off x="1928794" y="577431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0.00029</a:t>
            </a:r>
            <a:r>
              <a:rPr lang="az-Cyrl-AZ" sz="1400" dirty="0" smtClean="0"/>
              <a:t>Є</a:t>
            </a:r>
            <a:endParaRPr lang="en-US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214282" y="6478809"/>
            <a:ext cx="25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modified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457325"/>
            <a:ext cx="83629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4463" y="1524000"/>
            <a:ext cx="6315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9FE36-3CF3-4506-A682-724AA1330CF2}" type="slidenum">
              <a:rPr lang="en-US" alt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 with EM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Expectation Maximization (EM)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Maximize the </a:t>
            </a:r>
            <a:r>
              <a:rPr lang="en-US" dirty="0" smtClean="0">
                <a:solidFill>
                  <a:schemeClr val="accent1"/>
                </a:solidFill>
              </a:rPr>
              <a:t>likelihood</a:t>
            </a:r>
            <a:r>
              <a:rPr lang="en-US" dirty="0" smtClean="0"/>
              <a:t> of the training data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Likelihood</a:t>
            </a:r>
            <a:r>
              <a:rPr lang="en-US" dirty="0" smtClean="0"/>
              <a:t> is (informally) the probability the model assigns to the training data</a:t>
            </a:r>
          </a:p>
          <a:p>
            <a:pPr lvl="1"/>
            <a:r>
              <a:rPr lang="en-US" dirty="0" smtClean="0"/>
              <a:t>E-Step: predict according to current parameters</a:t>
            </a:r>
          </a:p>
          <a:p>
            <a:pPr lvl="1"/>
            <a:r>
              <a:rPr lang="en-US" dirty="0" smtClean="0"/>
              <a:t>M-Step: </a:t>
            </a:r>
            <a:r>
              <a:rPr lang="en-US" dirty="0" err="1" smtClean="0"/>
              <a:t>reestimate</a:t>
            </a:r>
            <a:r>
              <a:rPr lang="en-US" dirty="0" smtClean="0"/>
              <a:t> parameters from predictions</a:t>
            </a:r>
          </a:p>
          <a:p>
            <a:pPr lvl="1"/>
            <a:r>
              <a:rPr lang="en-US" dirty="0" smtClean="0"/>
              <a:t>Amazing but true: if we iterate E and M steps, we increase likelihood!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719263"/>
            <a:ext cx="7353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752600"/>
            <a:ext cx="7648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514475"/>
            <a:ext cx="8401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rench_dev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84150"/>
            <a:ext cx="38639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4325938" y="363538"/>
            <a:ext cx="4340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/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4397375" y="493713"/>
            <a:ext cx="43989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3903663" y="247650"/>
            <a:ext cx="4919662" cy="543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 Word alignment is annotation of minimal translational correspondences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800"/>
              <a:t>Annotated in the context in which they occur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2800"/>
              <a:t>Not idealized translations!</a:t>
            </a:r>
          </a:p>
          <a:p>
            <a:pPr algn="l">
              <a:spcBef>
                <a:spcPct val="50000"/>
              </a:spcBef>
            </a:pPr>
            <a:endParaRPr lang="en-US" sz="28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/>
          </a:p>
          <a:p>
            <a:pPr algn="l">
              <a:spcBef>
                <a:spcPct val="50000"/>
              </a:spcBef>
            </a:pPr>
            <a:r>
              <a:rPr lang="en-US" sz="2800"/>
              <a:t>(solid blue lines annotated by a bilingual expert)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1666875"/>
            <a:ext cx="7496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238250"/>
            <a:ext cx="73818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271588"/>
            <a:ext cx="63912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2471738"/>
            <a:ext cx="5915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195388"/>
            <a:ext cx="84391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871663"/>
            <a:ext cx="75057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495425"/>
            <a:ext cx="7543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247775"/>
            <a:ext cx="76581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67" y="1304919"/>
            <a:ext cx="8334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1428728" y="2857496"/>
            <a:ext cx="757242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    </a:t>
            </a:r>
            <a:r>
              <a:rPr lang="de-DE" sz="2000" i="1" dirty="0" smtClean="0"/>
              <a:t>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</a:t>
            </a:r>
          </a:p>
          <a:p>
            <a:r>
              <a:rPr lang="de-DE" sz="2000" i="1" dirty="0" smtClean="0"/>
              <a:t>  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</a:t>
            </a:r>
          </a:p>
          <a:p>
            <a:r>
              <a:rPr lang="de-DE" sz="2000" i="1" dirty="0" smtClean="0"/>
              <a:t>  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 </a:t>
            </a:r>
            <a:endParaRPr lang="en-US" sz="2000" baseline="-25000" dirty="0" smtClean="0"/>
          </a:p>
          <a:p>
            <a:endParaRPr lang="en-US" sz="2000" baseline="-25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428728" y="4000504"/>
            <a:ext cx="757242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    </a:t>
            </a:r>
            <a:r>
              <a:rPr lang="de-DE" sz="2000" i="1" dirty="0" smtClean="0"/>
              <a:t>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    [t(e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]</a:t>
            </a:r>
          </a:p>
          <a:p>
            <a:r>
              <a:rPr lang="de-DE" sz="2000" i="1" dirty="0" smtClean="0"/>
              <a:t>  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    [t(e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)]</a:t>
            </a:r>
          </a:p>
          <a:p>
            <a:r>
              <a:rPr lang="de-DE" sz="2000" i="1" dirty="0" smtClean="0"/>
              <a:t>  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    [t(e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)]</a:t>
            </a:r>
            <a:endParaRPr lang="en-US" sz="2000" baseline="-25000" dirty="0" smtClean="0"/>
          </a:p>
          <a:p>
            <a:endParaRPr lang="en-US" sz="2000" baseline="-250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428728" y="5143512"/>
            <a:ext cx="75724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     </a:t>
            </a:r>
            <a:r>
              <a:rPr lang="de-DE" sz="2000" i="1" dirty="0" smtClean="0"/>
              <a:t>[t 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]     [t(e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0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1</a:t>
            </a:r>
            <a:r>
              <a:rPr lang="de-DE" sz="2000" i="1" dirty="0" smtClean="0"/>
              <a:t>) + t(e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|f</a:t>
            </a:r>
            <a:r>
              <a:rPr lang="de-DE" sz="2000" i="1" baseline="-25000" dirty="0" smtClean="0"/>
              <a:t>2</a:t>
            </a:r>
            <a:r>
              <a:rPr lang="de-DE" sz="2000" i="1" dirty="0" smtClean="0"/>
              <a:t>) ]</a:t>
            </a:r>
          </a:p>
          <a:p>
            <a:endParaRPr lang="en-US" sz="2000" baseline="-250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14282" y="6286520"/>
            <a:ext cx="25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modified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19238"/>
            <a:ext cx="77057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4092575" y="319088"/>
            <a:ext cx="4659313" cy="363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 dirty="0"/>
              <a:t>Automatic word alignments are typically generated using a model called IBM Model 4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linguistic</a:t>
            </a:r>
            <a:r>
              <a:rPr lang="de-DE" sz="2800" dirty="0"/>
              <a:t> </a:t>
            </a:r>
            <a:r>
              <a:rPr lang="de-DE" sz="2800" dirty="0" err="1"/>
              <a:t>knowledge</a:t>
            </a:r>
            <a:endParaRPr lang="de-DE" sz="28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correct</a:t>
            </a:r>
            <a:r>
              <a:rPr lang="de-DE" sz="2800" dirty="0"/>
              <a:t> </a:t>
            </a:r>
            <a:r>
              <a:rPr lang="de-DE" sz="2800" dirty="0" err="1" smtClean="0"/>
              <a:t>alignments</a:t>
            </a:r>
            <a:r>
              <a:rPr lang="de-DE" sz="2800" dirty="0" smtClean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supplied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endParaRPr lang="de-DE" sz="2800" dirty="0"/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de-DE" sz="2400" b="1" dirty="0" err="1"/>
              <a:t>unsupervised</a:t>
            </a:r>
            <a:r>
              <a:rPr lang="de-DE" sz="2400" b="1" dirty="0"/>
              <a:t> </a:t>
            </a:r>
            <a:r>
              <a:rPr lang="de-DE" sz="2400" b="1" dirty="0" err="1"/>
              <a:t>learning</a:t>
            </a:r>
            <a:endParaRPr lang="en-US" sz="2400" b="1" dirty="0"/>
          </a:p>
        </p:txBody>
      </p:sp>
      <p:pic>
        <p:nvPicPr>
          <p:cNvPr id="61443" name="Picture 4" descr="figure_french_dev_20_with_hy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25425"/>
            <a:ext cx="37592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4945063" y="5768975"/>
            <a:ext cx="2854325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l"/>
            <a:endParaRPr lang="de-DE"/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3579813" y="4941888"/>
            <a:ext cx="5564187" cy="1204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2800" dirty="0"/>
              <a:t>(red dashed line = automatically generated hypothesis)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257300"/>
            <a:ext cx="79057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519238"/>
            <a:ext cx="7810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409700"/>
            <a:ext cx="6457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Measuring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alignment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Types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alignments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IBM Model 1</a:t>
            </a:r>
          </a:p>
          <a:p>
            <a:pPr lvl="1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Training IBM Model 1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Expectation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Maximization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/>
              <a:t>IBM Models 3 </a:t>
            </a:r>
            <a:r>
              <a:rPr lang="de-DE" dirty="0" err="1" smtClean="0"/>
              <a:t>and</a:t>
            </a:r>
            <a:r>
              <a:rPr lang="de-DE" dirty="0" smtClean="0"/>
              <a:t> 4</a:t>
            </a:r>
          </a:p>
          <a:p>
            <a:pPr lvl="1"/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Maximization</a:t>
            </a:r>
            <a:endParaRPr lang="de-DE" dirty="0" smtClean="0"/>
          </a:p>
          <a:p>
            <a:r>
              <a:rPr lang="de-DE" dirty="0" err="1" smtClean="0"/>
              <a:t>Heuristics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improving</a:t>
            </a:r>
            <a:r>
              <a:rPr lang="de-DE" dirty="0" smtClean="0"/>
              <a:t> IBM </a:t>
            </a:r>
            <a:r>
              <a:rPr lang="de-DE" dirty="0" err="1" smtClean="0"/>
              <a:t>alignments</a:t>
            </a:r>
            <a:endParaRPr lang="de-DE" dirty="0" smtClean="0"/>
          </a:p>
          <a:p>
            <a:endParaRPr lang="de-DE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266825"/>
            <a:ext cx="74580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 IBM Models 3/4/5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Maximization</a:t>
            </a:r>
            <a:endParaRPr lang="de-DE" dirty="0" smtClean="0"/>
          </a:p>
          <a:p>
            <a:pPr lvl="1"/>
            <a:r>
              <a:rPr lang="de-DE" dirty="0" err="1" smtClean="0"/>
              <a:t>Focusing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on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probable </a:t>
            </a:r>
            <a:r>
              <a:rPr lang="de-DE" dirty="0" err="1" smtClean="0"/>
              <a:t>alignments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71575"/>
            <a:ext cx="84201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Approximation</a:t>
            </a:r>
          </a:p>
        </p:txBody>
      </p:sp>
      <p:sp>
        <p:nvSpPr>
          <p:cNvPr id="604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Mathematically, P(e| f) = ∑  P(e, a | f) </a:t>
            </a:r>
          </a:p>
          <a:p>
            <a:r>
              <a:rPr lang="en-US" dirty="0" smtClean="0"/>
              <a:t>An alignment represents one way e could be generated from f</a:t>
            </a:r>
          </a:p>
          <a:p>
            <a:r>
              <a:rPr lang="en-US" dirty="0" smtClean="0"/>
              <a:t>But for IBM models 3, 4 and 5 </a:t>
            </a:r>
            <a:r>
              <a:rPr lang="en-US" dirty="0" smtClean="0"/>
              <a:t>we approximate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aximum </a:t>
            </a:r>
            <a:r>
              <a:rPr lang="en-US" dirty="0" smtClean="0">
                <a:solidFill>
                  <a:schemeClr val="accent1"/>
                </a:solidFill>
              </a:rPr>
              <a:t>approximation:</a:t>
            </a:r>
          </a:p>
          <a:p>
            <a:pPr lvl="1">
              <a:buNone/>
            </a:pPr>
            <a:r>
              <a:rPr lang="en-US" dirty="0" smtClean="0"/>
              <a:t>P(e| f) = </a:t>
            </a:r>
            <a:r>
              <a:rPr lang="en-US" dirty="0" err="1" smtClean="0"/>
              <a:t>argmax</a:t>
            </a:r>
            <a:r>
              <a:rPr lang="en-US" dirty="0" smtClean="0"/>
              <a:t> P(e , a | f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in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endParaRPr lang="en-US" dirty="0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7435F-372E-4811-A0FF-4649739431EE}" type="slidenum">
              <a:rPr lang="en-US" altLang="en-US" smtClean="0"/>
              <a:pPr/>
              <a:t>47</a:t>
            </a:fld>
            <a:endParaRPr lang="en-US" smtClean="0"/>
          </a:p>
        </p:txBody>
      </p:sp>
      <p:sp>
        <p:nvSpPr>
          <p:cNvPr id="60421" name="Textfeld 4"/>
          <p:cNvSpPr txBox="1">
            <a:spLocks noChangeArrowheads="1"/>
          </p:cNvSpPr>
          <p:nvPr/>
        </p:nvSpPr>
        <p:spPr bwMode="auto">
          <a:xfrm>
            <a:off x="5214942" y="1857364"/>
            <a:ext cx="19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0422" name="Textfeld 5"/>
          <p:cNvSpPr txBox="1">
            <a:spLocks noChangeArrowheads="1"/>
          </p:cNvSpPr>
          <p:nvPr/>
        </p:nvSpPr>
        <p:spPr bwMode="auto">
          <a:xfrm>
            <a:off x="2714612" y="4714884"/>
            <a:ext cx="40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379E8-3019-4731-9F5A-1089923888E8}" type="slidenum">
              <a:rPr lang="en-US" altLang="en-US" smtClean="0"/>
              <a:pPr/>
              <a:t>48</a:t>
            </a:fld>
            <a:endParaRPr lang="en-US" smtClean="0"/>
          </a:p>
        </p:txBody>
      </p:sp>
      <p:sp>
        <p:nvSpPr>
          <p:cNvPr id="64515" name="AutoShape 2"/>
          <p:cNvSpPr>
            <a:spLocks noChangeArrowheads="1"/>
          </p:cNvSpPr>
          <p:nvPr/>
        </p:nvSpPr>
        <p:spPr bwMode="auto">
          <a:xfrm>
            <a:off x="685800" y="1282700"/>
            <a:ext cx="12954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cs typeface="Times New Roman" pitchFamily="18" charset="0"/>
              </a:rPr>
              <a:t>Bootstrap</a:t>
            </a:r>
          </a:p>
        </p:txBody>
      </p:sp>
      <p:sp>
        <p:nvSpPr>
          <p:cNvPr id="64516" name="AutoShape 3"/>
          <p:cNvSpPr>
            <a:spLocks noChangeArrowheads="1"/>
          </p:cNvSpPr>
          <p:nvPr/>
        </p:nvSpPr>
        <p:spPr bwMode="auto">
          <a:xfrm>
            <a:off x="4038600" y="4495800"/>
            <a:ext cx="21336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cs typeface="Times New Roman" pitchFamily="18" charset="0"/>
              </a:rPr>
              <a:t>M-Step</a:t>
            </a:r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>
            <a:off x="4038600" y="2590800"/>
            <a:ext cx="21336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cs typeface="Times New Roman" pitchFamily="18" charset="0"/>
              </a:rPr>
              <a:t>E-Step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7010400" y="1295400"/>
            <a:ext cx="1600200" cy="1219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cs typeface="Times New Roman" pitchFamily="18" charset="0"/>
              </a:rPr>
              <a:t>Translation</a:t>
            </a:r>
          </a:p>
          <a:p>
            <a:pPr eaLnBrk="1" hangingPunct="1"/>
            <a:r>
              <a:rPr lang="de-DE" sz="2400">
                <a:cs typeface="Times New Roman" pitchFamily="18" charset="0"/>
              </a:rPr>
              <a:t>Model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6248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7010400" y="3200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 flipH="1">
            <a:off x="62484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3"/>
          <p:cNvSpPr>
            <a:spLocks noChangeShapeType="1"/>
          </p:cNvSpPr>
          <p:nvPr/>
        </p:nvSpPr>
        <p:spPr bwMode="auto">
          <a:xfrm flipV="1">
            <a:off x="5257800" y="198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Text Box 14"/>
          <p:cNvSpPr txBox="1">
            <a:spLocks noChangeArrowheads="1"/>
          </p:cNvSpPr>
          <p:nvPr/>
        </p:nvSpPr>
        <p:spPr bwMode="auto">
          <a:xfrm>
            <a:off x="2043113" y="250825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Times New Roman" pitchFamily="18" charset="0"/>
              </a:rPr>
              <a:t>Initial</a:t>
            </a:r>
          </a:p>
          <a:p>
            <a:pPr eaLnBrk="1" hangingPunct="1"/>
            <a:r>
              <a:rPr lang="en-US" sz="1800">
                <a:cs typeface="Times New Roman" pitchFamily="18" charset="0"/>
              </a:rPr>
              <a:t>parameters</a:t>
            </a:r>
          </a:p>
        </p:txBody>
      </p:sp>
      <p:sp>
        <p:nvSpPr>
          <p:cNvPr id="64524" name="Line 16"/>
          <p:cNvSpPr>
            <a:spLocks noChangeShapeType="1"/>
          </p:cNvSpPr>
          <p:nvPr/>
        </p:nvSpPr>
        <p:spPr bwMode="auto">
          <a:xfrm flipV="1">
            <a:off x="5257800" y="198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Text Box 17"/>
          <p:cNvSpPr txBox="1">
            <a:spLocks noChangeArrowheads="1"/>
          </p:cNvSpPr>
          <p:nvPr/>
        </p:nvSpPr>
        <p:spPr bwMode="auto">
          <a:xfrm>
            <a:off x="7086600" y="37338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Times New Roman" pitchFamily="18" charset="0"/>
              </a:rPr>
              <a:t>Viterbi </a:t>
            </a:r>
          </a:p>
          <a:p>
            <a:pPr eaLnBrk="1" hangingPunct="1"/>
            <a:r>
              <a:rPr lang="en-US" sz="1800">
                <a:cs typeface="Times New Roman" pitchFamily="18" charset="0"/>
              </a:rPr>
              <a:t>alignments</a:t>
            </a:r>
          </a:p>
        </p:txBody>
      </p:sp>
      <p:sp>
        <p:nvSpPr>
          <p:cNvPr id="64526" name="Text Box 18"/>
          <p:cNvSpPr txBox="1">
            <a:spLocks noChangeArrowheads="1"/>
          </p:cNvSpPr>
          <p:nvPr/>
        </p:nvSpPr>
        <p:spPr bwMode="auto">
          <a:xfrm>
            <a:off x="2022475" y="3984625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cs typeface="Times New Roman" pitchFamily="18" charset="0"/>
              </a:rPr>
              <a:t>Refined </a:t>
            </a:r>
          </a:p>
          <a:p>
            <a:pPr eaLnBrk="1" hangingPunct="1"/>
            <a:r>
              <a:rPr lang="en-US" sz="1800" dirty="0">
                <a:cs typeface="Times New Roman" pitchFamily="18" charset="0"/>
              </a:rPr>
              <a:t>parameters</a:t>
            </a:r>
          </a:p>
        </p:txBody>
      </p:sp>
      <p:sp>
        <p:nvSpPr>
          <p:cNvPr id="64527" name="Text Box 19"/>
          <p:cNvSpPr txBox="1">
            <a:spLocks noChangeArrowheads="1"/>
          </p:cNvSpPr>
          <p:nvPr/>
        </p:nvSpPr>
        <p:spPr bwMode="auto">
          <a:xfrm>
            <a:off x="5334000" y="12954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cs typeface="Times New Roman" pitchFamily="18" charset="0"/>
              </a:rPr>
              <a:t>Viterbi </a:t>
            </a:r>
          </a:p>
          <a:p>
            <a:pPr eaLnBrk="1" hangingPunct="1"/>
            <a:r>
              <a:rPr lang="en-US" sz="1800">
                <a:cs typeface="Times New Roman" pitchFamily="18" charset="0"/>
              </a:rPr>
              <a:t>alignments</a:t>
            </a:r>
          </a:p>
        </p:txBody>
      </p:sp>
      <p:sp>
        <p:nvSpPr>
          <p:cNvPr id="64528" name="Text Box 21"/>
          <p:cNvSpPr txBox="1">
            <a:spLocks noChangeArrowheads="1"/>
          </p:cNvSpPr>
          <p:nvPr/>
        </p:nvSpPr>
        <p:spPr bwMode="auto">
          <a:xfrm>
            <a:off x="255588" y="384175"/>
            <a:ext cx="1841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endParaRPr lang="de-DE"/>
          </a:p>
        </p:txBody>
      </p:sp>
      <p:sp>
        <p:nvSpPr>
          <p:cNvPr id="64529" name="Rectangle 22"/>
          <p:cNvSpPr>
            <a:spLocks noChangeArrowheads="1"/>
          </p:cNvSpPr>
          <p:nvPr/>
        </p:nvSpPr>
        <p:spPr bwMode="auto">
          <a:xfrm>
            <a:off x="228600" y="381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/>
            <a:r>
              <a:rPr lang="en-US" sz="4000" dirty="0" smtClean="0">
                <a:solidFill>
                  <a:srgbClr val="003366"/>
                </a:solidFill>
                <a:latin typeface="Britannic Bold" pitchFamily="34" charset="0"/>
              </a:rPr>
              <a:t>Model 3/4/5 training: Approx. EM </a:t>
            </a:r>
            <a:endParaRPr lang="en-US" sz="4000" dirty="0">
              <a:solidFill>
                <a:srgbClr val="003366"/>
              </a:solidFill>
              <a:latin typeface="Britannic Bold" pitchFamily="34" charset="0"/>
            </a:endParaRPr>
          </a:p>
        </p:txBody>
      </p:sp>
      <p:sp>
        <p:nvSpPr>
          <p:cNvPr id="64530" name="Line 24"/>
          <p:cNvSpPr>
            <a:spLocks noChangeShapeType="1"/>
          </p:cNvSpPr>
          <p:nvPr/>
        </p:nvSpPr>
        <p:spPr bwMode="auto">
          <a:xfrm>
            <a:off x="1349375" y="251142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64531" name="Line 25"/>
          <p:cNvSpPr>
            <a:spLocks noChangeShapeType="1"/>
          </p:cNvSpPr>
          <p:nvPr/>
        </p:nvSpPr>
        <p:spPr bwMode="auto">
          <a:xfrm>
            <a:off x="1363663" y="3178175"/>
            <a:ext cx="2570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64532" name="Line 26"/>
          <p:cNvSpPr>
            <a:spLocks noChangeShapeType="1"/>
          </p:cNvSpPr>
          <p:nvPr/>
        </p:nvSpPr>
        <p:spPr bwMode="auto">
          <a:xfrm flipH="1">
            <a:off x="3309938" y="5021263"/>
            <a:ext cx="593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64533" name="Line 27"/>
          <p:cNvSpPr>
            <a:spLocks noChangeShapeType="1"/>
          </p:cNvSpPr>
          <p:nvPr/>
        </p:nvSpPr>
        <p:spPr bwMode="auto">
          <a:xfrm flipV="1">
            <a:off x="3309938" y="3598863"/>
            <a:ext cx="0" cy="140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64534" name="Line 28"/>
          <p:cNvSpPr>
            <a:spLocks noChangeShapeType="1"/>
          </p:cNvSpPr>
          <p:nvPr/>
        </p:nvSpPr>
        <p:spPr bwMode="auto">
          <a:xfrm>
            <a:off x="3309938" y="3598863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ADB71-1AF0-4472-AEBB-2CCA673E35F3}" type="slidenum">
              <a:rPr lang="en-US" altLang="en-US" smtClean="0"/>
              <a:pPr/>
              <a:t>49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3/4/5 E-Step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E-Step: search for </a:t>
            </a:r>
            <a:r>
              <a:rPr lang="en-US" sz="2400" dirty="0" err="1" smtClean="0"/>
              <a:t>Viterbi</a:t>
            </a:r>
            <a:r>
              <a:rPr lang="en-US" sz="2400" dirty="0" smtClean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Solved using local </a:t>
            </a:r>
            <a:r>
              <a:rPr lang="en-US" sz="2400" dirty="0" err="1" smtClean="0"/>
              <a:t>hillclimbing</a:t>
            </a:r>
            <a:r>
              <a:rPr lang="en-US" sz="2400" dirty="0" smtClean="0"/>
              <a:t> search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Given a starting alignment we can permute the alignment by making small changes such as swapping the incoming links for two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Algorithm: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Begin: Given starting alignment, make list of possible small changes (e.g. list every possible swap of the incoming links for two words)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each possible small change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Create new alignment A2 by copying A and applying small change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score(A2) &gt; score(best) then best = A2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end for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Choose best alignment as starting point, </a:t>
            </a:r>
            <a:r>
              <a:rPr lang="en-US" sz="2000" dirty="0" err="1" smtClean="0"/>
              <a:t>goto</a:t>
            </a:r>
            <a:r>
              <a:rPr lang="en-US" sz="2000" dirty="0" smtClean="0"/>
              <a:t> Begin: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CB401-1497-4189-8B3B-854E65DD8804}" type="slidenum">
              <a:rPr lang="en-US" altLang="en-US" smtClean="0"/>
              <a:pPr/>
              <a:t>5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Word Alignment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Multilingual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Machine Translation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Cross-Lingual Information Retrieval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Translingual Coding (Annotation Projection)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Document/Sentence Alignment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Extraction of Parallel Sentences from Comparable Corpora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Monolingual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Paraphrasing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Query Expansion for Monolingual Information Retrieval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Summarization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Grammar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0AAB7-B199-4181-B252-AEF0FA19736F}" type="slidenum">
              <a:rPr lang="en-US" altLang="en-US" smtClean="0"/>
              <a:pPr/>
              <a:t>50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3/4/5 M-Step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M-Step: </a:t>
            </a:r>
            <a:r>
              <a:rPr lang="en-US" dirty="0" err="1" smtClean="0"/>
              <a:t>reestimate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Count events in the </a:t>
            </a:r>
            <a:r>
              <a:rPr lang="en-US" dirty="0" smtClean="0">
                <a:solidFill>
                  <a:schemeClr val="accent1"/>
                </a:solidFill>
              </a:rPr>
              <a:t>neighborhood of the </a:t>
            </a:r>
            <a:r>
              <a:rPr lang="en-US" dirty="0" err="1" smtClean="0">
                <a:solidFill>
                  <a:schemeClr val="accent1"/>
                </a:solidFill>
              </a:rPr>
              <a:t>Viterbi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de-DE" dirty="0" err="1" smtClean="0">
                <a:solidFill>
                  <a:schemeClr val="accent1"/>
                </a:solidFill>
              </a:rPr>
              <a:t>Neighborhood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approximation</a:t>
            </a:r>
            <a:r>
              <a:rPr lang="de-DE" dirty="0" smtClean="0"/>
              <a:t>: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alignments</a:t>
            </a:r>
            <a:r>
              <a:rPr lang="de-DE" dirty="0" smtClean="0"/>
              <a:t> </a:t>
            </a:r>
            <a:r>
              <a:rPr lang="de-DE" dirty="0" err="1" smtClean="0"/>
              <a:t>reachable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endParaRPr lang="de-DE" dirty="0" smtClean="0"/>
          </a:p>
          <a:p>
            <a:pPr lvl="2"/>
            <a:r>
              <a:rPr lang="de-DE" dirty="0" err="1" smtClean="0"/>
              <a:t>Calculate</a:t>
            </a:r>
            <a:r>
              <a:rPr lang="de-DE" dirty="0" smtClean="0"/>
              <a:t> p(</a:t>
            </a:r>
            <a:r>
              <a:rPr lang="de-DE" dirty="0" err="1" smtClean="0"/>
              <a:t>e,a|f</a:t>
            </a:r>
            <a:r>
              <a:rPr lang="de-DE" dirty="0" smtClean="0"/>
              <a:t>)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neighborhood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p(</a:t>
            </a:r>
            <a:r>
              <a:rPr lang="de-DE" dirty="0" err="1" smtClean="0"/>
              <a:t>a|e,f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de-DE" dirty="0" err="1" smtClean="0"/>
              <a:t>Sum</a:t>
            </a:r>
            <a:r>
              <a:rPr lang="de-DE" dirty="0" smtClean="0"/>
              <a:t> </a:t>
            </a:r>
            <a:r>
              <a:rPr lang="de-DE" dirty="0" err="1" smtClean="0"/>
              <a:t>counts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sentences</a:t>
            </a:r>
            <a:r>
              <a:rPr lang="de-DE" dirty="0" smtClean="0"/>
              <a:t>, </a:t>
            </a:r>
            <a:r>
              <a:rPr lang="de-DE" dirty="0" err="1" smtClean="0"/>
              <a:t>weighted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p(</a:t>
            </a:r>
            <a:r>
              <a:rPr lang="de-DE" dirty="0" err="1" smtClean="0"/>
              <a:t>a|e,f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Normalize counts to </a:t>
            </a:r>
            <a:r>
              <a:rPr lang="en-US" dirty="0" smtClean="0"/>
              <a:t>sum to 1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EC281A-0BDF-47D1-B5F2-70EA4EBC1C93}" type="slidenum">
              <a:rPr lang="en-US" altLang="en-US" smtClean="0"/>
              <a:pPr/>
              <a:t>51</a:t>
            </a:fld>
            <a:endParaRPr lang="en-US" smtClean="0"/>
          </a:p>
        </p:txBody>
      </p:sp>
      <p:pic>
        <p:nvPicPr>
          <p:cNvPr id="62467" name="Picture 2" descr="figure_french_small_many_to_ma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390650"/>
            <a:ext cx="31115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 descr="figure_french_small_ex2_many_to_ma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1395413"/>
            <a:ext cx="3530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381000"/>
            <a:ext cx="8458200" cy="838200"/>
          </a:xfrm>
        </p:spPr>
        <p:txBody>
          <a:bodyPr/>
          <a:lstStyle/>
          <a:p>
            <a:r>
              <a:rPr lang="en-US" dirty="0" smtClean="0"/>
              <a:t>IBM Models: 1-to-N Assumption</a:t>
            </a: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638175" y="4652963"/>
            <a:ext cx="82296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1-to-N assumption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Multi-word “</a:t>
            </a:r>
            <a:r>
              <a:rPr lang="en-US" dirty="0" err="1"/>
              <a:t>cepts</a:t>
            </a:r>
            <a:r>
              <a:rPr lang="en-US" dirty="0"/>
              <a:t>” (words in one language translated as a unit) only allowed on target side. Source side limited to single word “</a:t>
            </a:r>
            <a:r>
              <a:rPr lang="en-US" dirty="0" err="1"/>
              <a:t>cepts</a:t>
            </a:r>
            <a:r>
              <a:rPr lang="en-US" dirty="0"/>
              <a:t>”.</a:t>
            </a: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dirty="0"/>
              <a:t>Forced to create M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-N </a:t>
            </a:r>
            <a:r>
              <a:rPr lang="de-DE" dirty="0" err="1"/>
              <a:t>alignments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 smtClean="0"/>
              <a:t>heuristics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204913"/>
            <a:ext cx="6781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252538"/>
            <a:ext cx="71913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214282" y="6286520"/>
            <a:ext cx="183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Slide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Koehn</a:t>
            </a:r>
            <a:r>
              <a:rPr lang="de-DE" sz="1400" dirty="0" smtClean="0"/>
              <a:t> 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Most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SMT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IBM Models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one-to-many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endParaRPr lang="de-DE" dirty="0" smtClean="0"/>
          </a:p>
          <a:p>
            <a:pPr lvl="1"/>
            <a:r>
              <a:rPr lang="de-DE" dirty="0" err="1" smtClean="0"/>
              <a:t>many-to-one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endParaRPr lang="de-DE" dirty="0" smtClean="0"/>
          </a:p>
          <a:p>
            <a:r>
              <a:rPr lang="de-DE" dirty="0" smtClean="0"/>
              <a:t>Combine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alignments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symmetrization</a:t>
            </a:r>
            <a:r>
              <a:rPr lang="de-DE" dirty="0" smtClean="0"/>
              <a:t> </a:t>
            </a:r>
            <a:r>
              <a:rPr lang="de-DE" dirty="0" err="1" smtClean="0"/>
              <a:t>heuristic</a:t>
            </a:r>
            <a:endParaRPr lang="de-DE" dirty="0" smtClean="0"/>
          </a:p>
          <a:p>
            <a:pPr lvl="1"/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many-to-many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decoder</a:t>
            </a:r>
            <a:endParaRPr lang="de-DE" dirty="0" smtClean="0"/>
          </a:p>
          <a:p>
            <a:r>
              <a:rPr lang="de-DE" dirty="0" smtClean="0"/>
              <a:t>Moses </a:t>
            </a:r>
            <a:r>
              <a:rPr lang="de-DE" dirty="0" err="1" smtClean="0"/>
              <a:t>toolkit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www.statmt.org</a:t>
            </a:r>
            <a:endParaRPr lang="de-DE" dirty="0" smtClean="0"/>
          </a:p>
          <a:p>
            <a:pPr lvl="1"/>
            <a:r>
              <a:rPr lang="de-DE" dirty="0" err="1" smtClean="0"/>
              <a:t>Uses</a:t>
            </a:r>
            <a:r>
              <a:rPr lang="de-DE" dirty="0" smtClean="0"/>
              <a:t> Och GIZA++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Model 1, HMM, Model 4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newer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Practice 1</a:t>
            </a:r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EM </a:t>
            </a:r>
            <a:r>
              <a:rPr lang="de-DE" dirty="0" err="1" smtClean="0"/>
              <a:t>for</a:t>
            </a:r>
            <a:r>
              <a:rPr lang="de-DE" dirty="0" smtClean="0"/>
              <a:t> IBM Model 1</a:t>
            </a:r>
          </a:p>
          <a:p>
            <a:pPr lvl="1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:</a:t>
            </a:r>
          </a:p>
          <a:p>
            <a:pPr lvl="1">
              <a:buNone/>
            </a:pPr>
            <a:r>
              <a:rPr lang="de-DE" dirty="0" smtClean="0"/>
              <a:t>		http://www.ims.uni-stuttgart.de/~fraser</a:t>
            </a:r>
          </a:p>
          <a:p>
            <a:pPr lvl="1">
              <a:buNone/>
            </a:pPr>
            <a:endParaRPr lang="en-US" dirty="0" smtClean="0"/>
          </a:p>
          <a:p>
            <a:r>
              <a:rPr lang="de-DE" dirty="0" smtClean="0"/>
              <a:t>Stuck?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doors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  <a:p>
            <a:r>
              <a:rPr lang="de-DE" dirty="0" err="1" smtClean="0"/>
              <a:t>Lecture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: 14:00,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, </a:t>
            </a:r>
            <a:r>
              <a:rPr lang="de-DE" dirty="0" err="1" smtClean="0"/>
              <a:t>phrase-based</a:t>
            </a:r>
            <a:r>
              <a:rPr lang="de-DE" dirty="0" smtClean="0"/>
              <a:t> </a:t>
            </a:r>
            <a:r>
              <a:rPr lang="de-DE" dirty="0" err="1" smtClean="0"/>
              <a:t>modeling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alignments</a:t>
            </a:r>
            <a:endParaRPr lang="de-DE" dirty="0" smtClean="0"/>
          </a:p>
          <a:p>
            <a:r>
              <a:rPr lang="de-DE" dirty="0" smtClean="0"/>
              <a:t>IBM Model 1</a:t>
            </a:r>
          </a:p>
          <a:p>
            <a:pPr lvl="1"/>
            <a:r>
              <a:rPr lang="de-DE" dirty="0" smtClean="0"/>
              <a:t>Training IBM Model 1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Maximization</a:t>
            </a:r>
            <a:endParaRPr lang="de-DE" dirty="0" smtClean="0"/>
          </a:p>
          <a:p>
            <a:r>
              <a:rPr lang="de-DE" dirty="0" smtClean="0"/>
              <a:t>IBM Models 3 </a:t>
            </a:r>
            <a:r>
              <a:rPr lang="de-DE" dirty="0" err="1" smtClean="0"/>
              <a:t>and</a:t>
            </a:r>
            <a:r>
              <a:rPr lang="de-DE" dirty="0" smtClean="0"/>
              <a:t> 4</a:t>
            </a:r>
          </a:p>
          <a:p>
            <a:pPr lvl="1"/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Maximization</a:t>
            </a:r>
            <a:endParaRPr lang="de-DE" dirty="0" smtClean="0"/>
          </a:p>
          <a:p>
            <a:r>
              <a:rPr lang="de-DE" dirty="0" err="1" smtClean="0"/>
              <a:t>Heuristics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alignments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IBM </a:t>
            </a:r>
            <a:r>
              <a:rPr lang="de-DE" dirty="0" err="1" smtClean="0"/>
              <a:t>models</a:t>
            </a:r>
            <a:endParaRPr lang="de-DE" dirty="0" smtClean="0"/>
          </a:p>
          <a:p>
            <a:endParaRPr lang="de-DE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1CF28-B5D1-46E1-A488-14B8F454ED24}" type="slidenum">
              <a:rPr lang="en-US" alt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to measure alignment quality?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we want to compare two word alignment algorithms, we can generate a word alignment with each algorithm for fixed training data</a:t>
            </a:r>
          </a:p>
          <a:p>
            <a:pPr lvl="1"/>
            <a:r>
              <a:rPr lang="en-US" sz="2400" dirty="0" smtClean="0"/>
              <a:t>Then build an SMT system from each alignment</a:t>
            </a:r>
          </a:p>
          <a:p>
            <a:pPr lvl="1"/>
            <a:r>
              <a:rPr lang="en-US" sz="2400" dirty="0" smtClean="0"/>
              <a:t>Compare performance of the SMT systems using BLEU</a:t>
            </a:r>
          </a:p>
          <a:p>
            <a:r>
              <a:rPr lang="en-US" sz="2800" dirty="0" smtClean="0"/>
              <a:t>But this is slow, building SMT systems can take days of computation</a:t>
            </a:r>
          </a:p>
          <a:p>
            <a:pPr lvl="1"/>
            <a:r>
              <a:rPr lang="en-US" sz="2400" dirty="0" smtClean="0"/>
              <a:t>Question: Can we have an automatic metric like BLEU, but for alignment?</a:t>
            </a:r>
          </a:p>
          <a:p>
            <a:pPr lvl="1"/>
            <a:r>
              <a:rPr lang="en-US" sz="2400" dirty="0" smtClean="0"/>
              <a:t>Answer: yes, by comparing with gold standard alignments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944CF-7592-4E25-97D7-E15FAAD9092F}" type="slidenum">
              <a:rPr lang="en-US" alt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Precision and Recall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366838"/>
            <a:ext cx="8229600" cy="4921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Precision</a:t>
            </a:r>
            <a:r>
              <a:rPr lang="en-US" sz="2800" dirty="0" smtClean="0"/>
              <a:t> is percentage of links in hypothesis that are correct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we hypothesize there are no links, have 100% precision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Recall</a:t>
            </a:r>
            <a:r>
              <a:rPr lang="en-US" sz="2800" dirty="0" smtClean="0"/>
              <a:t> is percentage of correct links we hypothesized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we hypothesize all possible links, have 100%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6E5DAB-DB8A-4B82-9837-99195D5AF48F}" type="slidenum">
              <a:rPr lang="en-US" altLang="en-US" smtClean="0"/>
              <a:pPr/>
              <a:t>9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F</a:t>
            </a:r>
            <a:r>
              <a:rPr lang="en-US" sz="3600" baseline="-25000" dirty="0" smtClean="0">
                <a:solidFill>
                  <a:schemeClr val="accent1"/>
                </a:solidFill>
                <a:sym typeface="Symbol" pitchFamily="18" charset="2"/>
              </a:rPr>
              <a:t></a:t>
            </a:r>
            <a:r>
              <a:rPr lang="en-US" sz="3600" dirty="0" smtClean="0">
                <a:solidFill>
                  <a:schemeClr val="accent1"/>
                </a:solidFill>
                <a:sym typeface="Symbol" pitchFamily="18" charset="2"/>
              </a:rPr>
              <a:t>-score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211513" y="2668588"/>
          <a:ext cx="2909887" cy="884237"/>
        </p:xfrm>
        <a:graphic>
          <a:graphicData uri="http://schemas.openxmlformats.org/presentationml/2006/ole">
            <p:oleObj spid="_x0000_s1026" name="Equation" r:id="rId3" imgW="1384200" imgH="419040" progId="Equation.3">
              <p:embed/>
            </p:oleObj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57188" y="1865313"/>
            <a:ext cx="1334020" cy="170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pPr algn="l"/>
            <a:r>
              <a:rPr lang="en-US" dirty="0"/>
              <a:t>      Gold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f1 f2 f3 f4 f5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e1 </a:t>
            </a:r>
            <a:r>
              <a:rPr lang="en-US" dirty="0"/>
              <a:t>e2 e3 e4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857224" y="2714617"/>
            <a:ext cx="142876" cy="571506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785786" y="2714618"/>
            <a:ext cx="71438" cy="571505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1142976" y="2714620"/>
            <a:ext cx="357190" cy="64294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0688" y="4167188"/>
            <a:ext cx="1334020" cy="1708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pPr algn="l"/>
            <a:r>
              <a:rPr lang="en-US" dirty="0"/>
              <a:t> Hypothesis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f1 f2 f3 f4 f5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e1 </a:t>
            </a:r>
            <a:r>
              <a:rPr lang="en-US" dirty="0"/>
              <a:t>e2 e3 e4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42910" y="5000636"/>
            <a:ext cx="0" cy="582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bIns="0" anchor="ctr">
            <a:spAutoFit/>
          </a:bodyPr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857224" y="5000636"/>
            <a:ext cx="85725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bIns="0" anchor="ctr">
            <a:spAutoFit/>
          </a:bodyPr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1142976" y="5000636"/>
            <a:ext cx="160337" cy="611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bIns="0" anchor="ctr">
            <a:spAutoFit/>
          </a:bodyPr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381750" y="1716088"/>
            <a:ext cx="3556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889750" y="1546225"/>
            <a:ext cx="18415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endParaRPr lang="de-DE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784975" y="1503363"/>
            <a:ext cx="3619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800"/>
              <a:t>3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794500" y="1973263"/>
            <a:ext cx="377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802438" y="2011363"/>
            <a:ext cx="3619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800"/>
              <a:t>4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135688" y="2862263"/>
            <a:ext cx="3556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1408727" y="2714620"/>
            <a:ext cx="91439" cy="642942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en-US" dirty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577013" y="2628900"/>
            <a:ext cx="3619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800"/>
              <a:t>3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562725" y="3094038"/>
            <a:ext cx="3619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 sz="2800"/>
              <a:t>5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6569075" y="3098800"/>
            <a:ext cx="377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1428728" y="5000636"/>
            <a:ext cx="147637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bIns="0" anchor="ctr">
            <a:spAutoFit/>
          </a:bodyPr>
          <a:lstStyle/>
          <a:p>
            <a:endParaRPr lang="en-US"/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7832725" y="3925888"/>
            <a:ext cx="184150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endParaRPr lang="de-DE"/>
          </a:p>
        </p:txBody>
      </p:sp>
      <p:sp>
        <p:nvSpPr>
          <p:cNvPr id="3099" name="Text Box 31"/>
          <p:cNvSpPr txBox="1">
            <a:spLocks noChangeArrowheads="1"/>
          </p:cNvSpPr>
          <p:nvPr/>
        </p:nvSpPr>
        <p:spPr bwMode="auto">
          <a:xfrm>
            <a:off x="7661275" y="1662113"/>
            <a:ext cx="909638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r>
              <a:rPr lang="en-US"/>
              <a:t>(e3,f4) wrong</a:t>
            </a:r>
          </a:p>
        </p:txBody>
      </p:sp>
      <p:sp>
        <p:nvSpPr>
          <p:cNvPr id="3100" name="Text Box 32"/>
          <p:cNvSpPr txBox="1">
            <a:spLocks noChangeArrowheads="1"/>
          </p:cNvSpPr>
          <p:nvPr/>
        </p:nvSpPr>
        <p:spPr bwMode="auto">
          <a:xfrm>
            <a:off x="7539038" y="2706688"/>
            <a:ext cx="1212850" cy="960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/>
              <a:t>(e2,f3)</a:t>
            </a:r>
          </a:p>
          <a:p>
            <a:r>
              <a:rPr lang="en-US"/>
              <a:t>(e3,f5)</a:t>
            </a:r>
          </a:p>
          <a:p>
            <a:r>
              <a:rPr lang="en-US"/>
              <a:t>not in hyp</a:t>
            </a:r>
          </a:p>
        </p:txBody>
      </p:sp>
      <p:graphicFrame>
        <p:nvGraphicFramePr>
          <p:cNvPr id="3075" name="Object 33"/>
          <p:cNvGraphicFramePr>
            <a:graphicFrameLocks noChangeAspect="1"/>
          </p:cNvGraphicFramePr>
          <p:nvPr/>
        </p:nvGraphicFramePr>
        <p:xfrm>
          <a:off x="2847975" y="1538288"/>
          <a:ext cx="3492500" cy="914400"/>
        </p:xfrm>
        <a:graphic>
          <a:graphicData uri="http://schemas.openxmlformats.org/presentationml/2006/ole">
            <p:oleObj spid="_x0000_s1027" name="Equation" r:id="rId4" imgW="1600200" imgH="419040" progId="Equation.3">
              <p:embed/>
            </p:oleObj>
          </a:graphicData>
        </a:graphic>
      </p:graphicFrame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2462213" y="3790950"/>
          <a:ext cx="5465762" cy="1273175"/>
        </p:xfrm>
        <a:graphic>
          <a:graphicData uri="http://schemas.openxmlformats.org/presentationml/2006/ole">
            <p:oleObj spid="_x0000_s1028" name="Equation" r:id="rId5" imgW="2616120" imgH="609480" progId="Equation.3">
              <p:embed/>
            </p:oleObj>
          </a:graphicData>
        </a:graphic>
      </p:graphicFrame>
      <p:sp>
        <p:nvSpPr>
          <p:cNvPr id="3101" name="Text Box 35"/>
          <p:cNvSpPr txBox="1">
            <a:spLocks noChangeArrowheads="1"/>
          </p:cNvSpPr>
          <p:nvPr/>
        </p:nvSpPr>
        <p:spPr bwMode="auto">
          <a:xfrm>
            <a:off x="4021138" y="5259388"/>
            <a:ext cx="3876675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bIns="0">
            <a:spAutoFit/>
          </a:bodyPr>
          <a:lstStyle/>
          <a:p>
            <a:r>
              <a:rPr lang="en-US">
                <a:solidFill>
                  <a:srgbClr val="003366"/>
                </a:solidFill>
                <a:latin typeface="Britannic Bold" pitchFamily="34" charset="0"/>
                <a:sym typeface="Symbol" pitchFamily="18" charset="2"/>
              </a:rPr>
              <a:t>Called </a:t>
            </a:r>
            <a:r>
              <a:rPr lang="en-US">
                <a:solidFill>
                  <a:srgbClr val="003366"/>
                </a:solidFill>
                <a:latin typeface="Britannic Bold" pitchFamily="34" charset="0"/>
              </a:rPr>
              <a:t>F</a:t>
            </a:r>
            <a:r>
              <a:rPr lang="en-US" baseline="-25000">
                <a:solidFill>
                  <a:srgbClr val="003366"/>
                </a:solidFill>
                <a:latin typeface="Britannic Bold" pitchFamily="34" charset="0"/>
                <a:sym typeface="Symbol" pitchFamily="18" charset="2"/>
              </a:rPr>
              <a:t></a:t>
            </a:r>
            <a:r>
              <a:rPr lang="en-US">
                <a:solidFill>
                  <a:srgbClr val="003366"/>
                </a:solidFill>
                <a:latin typeface="Britannic Bold" pitchFamily="34" charset="0"/>
                <a:sym typeface="Symbol" pitchFamily="18" charset="2"/>
              </a:rPr>
              <a:t>-score to differentiate </a:t>
            </a:r>
          </a:p>
          <a:p>
            <a:r>
              <a:rPr lang="en-US">
                <a:solidFill>
                  <a:srgbClr val="003366"/>
                </a:solidFill>
                <a:latin typeface="Britannic Bold" pitchFamily="34" charset="0"/>
                <a:sym typeface="Symbol" pitchFamily="18" charset="2"/>
              </a:rPr>
              <a:t>from ambiguous term F-Measure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 flipV="1">
            <a:off x="500034" y="2714620"/>
            <a:ext cx="71438" cy="571505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Bildschirmpräsentation (4:3)</PresentationFormat>
  <Paragraphs>247</Paragraphs>
  <Slides>57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57</vt:i4>
      </vt:variant>
    </vt:vector>
  </HeadingPairs>
  <TitlesOfParts>
    <vt:vector size="60" baseType="lpstr">
      <vt:lpstr>Larissa-Design</vt:lpstr>
      <vt:lpstr>Equation</vt:lpstr>
      <vt:lpstr>Formel</vt:lpstr>
      <vt:lpstr>Statistical Machine Translation Part II – Word Alignments and EM</vt:lpstr>
      <vt:lpstr>Word Alignments</vt:lpstr>
      <vt:lpstr>Folie 3</vt:lpstr>
      <vt:lpstr>Folie 4</vt:lpstr>
      <vt:lpstr>Uses of Word Alignment</vt:lpstr>
      <vt:lpstr>Outline</vt:lpstr>
      <vt:lpstr>How to measure alignment quality?</vt:lpstr>
      <vt:lpstr>Measuring Precision and Recall</vt:lpstr>
      <vt:lpstr>F-score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Generative Word Alignment Models</vt:lpstr>
      <vt:lpstr>IBM Model 1</vt:lpstr>
      <vt:lpstr>Folie 22</vt:lpstr>
      <vt:lpstr>Folie 23</vt:lpstr>
      <vt:lpstr>Folie 24</vt:lpstr>
      <vt:lpstr>Folie 25</vt:lpstr>
      <vt:lpstr>Unsupervised Training with EM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Outline</vt:lpstr>
      <vt:lpstr>Folie 44</vt:lpstr>
      <vt:lpstr>Training IBM Models 3/4/5</vt:lpstr>
      <vt:lpstr>Folie 46</vt:lpstr>
      <vt:lpstr>Maximum Approximation</vt:lpstr>
      <vt:lpstr>Folie 48</vt:lpstr>
      <vt:lpstr>Model 3/4/5 E-Step</vt:lpstr>
      <vt:lpstr>Model 3/4/5 M-Step</vt:lpstr>
      <vt:lpstr>IBM Models: 1-to-N Assumption</vt:lpstr>
      <vt:lpstr>Folie 52</vt:lpstr>
      <vt:lpstr>Folie 53</vt:lpstr>
      <vt:lpstr>Folie 54</vt:lpstr>
      <vt:lpstr>Discussion</vt:lpstr>
      <vt:lpstr>Folie 56</vt:lpstr>
      <vt:lpstr>Folie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Statistical Machine Translation – Part II</dc:title>
  <dc:creator>fraser</dc:creator>
  <cp:lastModifiedBy>fraser</cp:lastModifiedBy>
  <cp:revision>15</cp:revision>
  <dcterms:created xsi:type="dcterms:W3CDTF">2008-07-16T17:06:49Z</dcterms:created>
  <dcterms:modified xsi:type="dcterms:W3CDTF">2008-07-22T11:57:53Z</dcterms:modified>
</cp:coreProperties>
</file>