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62"/>
  </p:notesMasterIdLst>
  <p:handoutMasterIdLst>
    <p:handoutMasterId r:id="rId63"/>
  </p:handoutMasterIdLst>
  <p:sldIdLst>
    <p:sldId id="441" r:id="rId3"/>
    <p:sldId id="447" r:id="rId4"/>
    <p:sldId id="445" r:id="rId5"/>
    <p:sldId id="444" r:id="rId6"/>
    <p:sldId id="446" r:id="rId7"/>
    <p:sldId id="442" r:id="rId8"/>
    <p:sldId id="443" r:id="rId9"/>
    <p:sldId id="450" r:id="rId10"/>
    <p:sldId id="449" r:id="rId11"/>
    <p:sldId id="448" r:id="rId12"/>
    <p:sldId id="451" r:id="rId13"/>
    <p:sldId id="460" r:id="rId14"/>
    <p:sldId id="452" r:id="rId15"/>
    <p:sldId id="402" r:id="rId16"/>
    <p:sldId id="404" r:id="rId17"/>
    <p:sldId id="405" r:id="rId18"/>
    <p:sldId id="409" r:id="rId19"/>
    <p:sldId id="410" r:id="rId20"/>
    <p:sldId id="411" r:id="rId21"/>
    <p:sldId id="412" r:id="rId22"/>
    <p:sldId id="413" r:id="rId23"/>
    <p:sldId id="415" r:id="rId24"/>
    <p:sldId id="416" r:id="rId25"/>
    <p:sldId id="417" r:id="rId26"/>
    <p:sldId id="277" r:id="rId27"/>
    <p:sldId id="403" r:id="rId28"/>
    <p:sldId id="268" r:id="rId29"/>
    <p:sldId id="269" r:id="rId30"/>
    <p:sldId id="270" r:id="rId31"/>
    <p:sldId id="274" r:id="rId32"/>
    <p:sldId id="280" r:id="rId33"/>
    <p:sldId id="401" r:id="rId34"/>
    <p:sldId id="303" r:id="rId35"/>
    <p:sldId id="279" r:id="rId36"/>
    <p:sldId id="418" r:id="rId37"/>
    <p:sldId id="299" r:id="rId38"/>
    <p:sldId id="300" r:id="rId39"/>
    <p:sldId id="419" r:id="rId40"/>
    <p:sldId id="455" r:id="rId41"/>
    <p:sldId id="301" r:id="rId42"/>
    <p:sldId id="288" r:id="rId43"/>
    <p:sldId id="420" r:id="rId44"/>
    <p:sldId id="421" r:id="rId45"/>
    <p:sldId id="422" r:id="rId46"/>
    <p:sldId id="423" r:id="rId47"/>
    <p:sldId id="292" r:id="rId48"/>
    <p:sldId id="293" r:id="rId49"/>
    <p:sldId id="295" r:id="rId50"/>
    <p:sldId id="294" r:id="rId51"/>
    <p:sldId id="387" r:id="rId52"/>
    <p:sldId id="297" r:id="rId53"/>
    <p:sldId id="298" r:id="rId54"/>
    <p:sldId id="395" r:id="rId55"/>
    <p:sldId id="388" r:id="rId56"/>
    <p:sldId id="296" r:id="rId57"/>
    <p:sldId id="305" r:id="rId58"/>
    <p:sldId id="453" r:id="rId59"/>
    <p:sldId id="462" r:id="rId60"/>
    <p:sldId id="454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0A4DB-8289-7C40-AE4C-3CEA8C4677D0}" type="datetime1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12/18/2013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D5EA4-DDD1-8148-8ADE-396F32D0C272}" type="slidenum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4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6"/>
            <a:ext cx="5486400" cy="41144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08" tIns="46004" rIns="92008" bIns="4600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84200"/>
            <a:ext cx="3890964" cy="18288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35400"/>
            <a:ext cx="3886200" cy="22352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73800"/>
            <a:ext cx="12192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2738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273800"/>
            <a:ext cx="765174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>
                <a:solidFill>
                  <a:srgbClr val="E7D19A"/>
                </a:solidFill>
              </a:rPr>
              <a:pPr/>
              <a:t>‹#›</a:t>
            </a:fld>
            <a:endParaRPr lang="en-US" dirty="0">
              <a:solidFill>
                <a:srgbClr val="E7D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85344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17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2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9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6"/>
            <a:ext cx="4040188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2174876"/>
            <a:ext cx="4041775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0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905001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0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3124203"/>
            <a:ext cx="3008313" cy="30019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59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89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810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8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543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767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9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68580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1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7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08000"/>
            <a:ext cx="7467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03400"/>
            <a:ext cx="77724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1F816EA-24CC-2048-859A-C5EA9F275392}" type="slidenum">
              <a:rPr lang="en-US" smtClean="0">
                <a:solidFill>
                  <a:prstClr val="black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xight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bing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2 – IE Scenario, Text Selection/Processing, </a:t>
            </a:r>
            <a:br>
              <a:rPr lang="en-US" sz="2400" dirty="0" smtClean="0"/>
            </a:br>
            <a:r>
              <a:rPr lang="en-US" sz="2400" dirty="0" smtClean="0"/>
              <a:t>Extraction of Closed &amp; Regular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CIS, LMU </a:t>
            </a:r>
            <a:r>
              <a:rPr lang="en-US" dirty="0" err="1" smtClean="0"/>
              <a:t>München</a:t>
            </a:r>
            <a:endParaRPr lang="en-US" dirty="0" smtClean="0"/>
          </a:p>
          <a:p>
            <a:r>
              <a:rPr lang="en-US" dirty="0" smtClean="0"/>
              <a:t>Winter Semester 2013-2014</a:t>
            </a:r>
          </a:p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Dr. Alexander Fraser, 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Central Idea of Factoid QA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Determine the semantic type of the expected answer</a:t>
            </a:r>
          </a:p>
          <a:p>
            <a:endParaRPr lang="en-US" altLang="de-DE"/>
          </a:p>
          <a:p>
            <a:r>
              <a:rPr lang="en-US" altLang="de-DE"/>
              <a:t>Retrieve documents that have keywords from the question</a:t>
            </a:r>
          </a:p>
          <a:p>
            <a:endParaRPr lang="en-US" altLang="de-DE"/>
          </a:p>
          <a:p>
            <a:r>
              <a:rPr lang="en-US" altLang="de-DE"/>
              <a:t>Look for named-entities of the proper type near keywords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2016125" y="2293961"/>
            <a:ext cx="6056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“Who won the Nobel Peace Prize in 1991?” is </a:t>
            </a:r>
            <a:r>
              <a:rPr lang="en-US" altLang="de-DE" dirty="0" smtClean="0"/>
              <a:t>looking</a:t>
            </a:r>
          </a:p>
          <a:p>
            <a:r>
              <a:rPr lang="en-US" altLang="de-DE" dirty="0" smtClean="0"/>
              <a:t> </a:t>
            </a:r>
            <a:r>
              <a:rPr lang="en-US" altLang="de-DE" dirty="0"/>
              <a:t>for a PERSON</a:t>
            </a:r>
          </a:p>
        </p:txBody>
      </p:sp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2016125" y="3868629"/>
            <a:ext cx="662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Retrieve documents that have the keywords “won”, “Nobel Peace Prize”, and “1991”</a:t>
            </a:r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2041883" y="5689920"/>
            <a:ext cx="662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Look for a PERSON near the keywords “won”, “Nobel Peace Prize”, and “1991”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635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Structured Summarization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956"/>
            <a:ext cx="8229600" cy="1840979"/>
          </a:xfrm>
        </p:spPr>
        <p:txBody>
          <a:bodyPr>
            <a:noAutofit/>
          </a:bodyPr>
          <a:lstStyle/>
          <a:p>
            <a:r>
              <a:rPr lang="de-DE" sz="2000" dirty="0" smtClean="0"/>
              <a:t>Typical automatic summarization task is to take as input an article, and return a short text summary</a:t>
            </a:r>
          </a:p>
          <a:p>
            <a:pPr lvl="1"/>
            <a:r>
              <a:rPr lang="de-DE" sz="1600" dirty="0" smtClean="0"/>
              <a:t>Good systems often just choose sentences (reformulating sentences is difficult)</a:t>
            </a:r>
          </a:p>
          <a:p>
            <a:r>
              <a:rPr lang="de-DE" sz="2000" dirty="0" smtClean="0"/>
              <a:t>A structured summarization task might be to take a company website, say, </a:t>
            </a:r>
            <a:r>
              <a:rPr lang="de-DE" sz="2000" dirty="0" smtClean="0">
                <a:hlinkClick r:id="rId2"/>
              </a:rPr>
              <a:t>www.inxight.com</a:t>
            </a:r>
            <a:r>
              <a:rPr lang="de-DE" sz="2000" dirty="0" smtClean="0"/>
              <a:t>, and return something like this: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444" y="2738814"/>
            <a:ext cx="760336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 Narrow" panose="020B0606020202030204" pitchFamily="34" charset="0"/>
              </a:rPr>
              <a:t>Company Name: Inxight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Founded:  </a:t>
            </a:r>
            <a:r>
              <a:rPr lang="de-DE" sz="2000" dirty="0" smtClean="0">
                <a:latin typeface="Arial Narrow" panose="020B0606020202030204" pitchFamily="34" charset="0"/>
              </a:rPr>
              <a:t>	    1997 </a:t>
            </a:r>
            <a:endParaRPr lang="de-DE" sz="2000" dirty="0">
              <a:latin typeface="Arial Narrow" panose="020B0606020202030204" pitchFamily="34" charset="0"/>
            </a:endParaRPr>
          </a:p>
          <a:p>
            <a:r>
              <a:rPr lang="de-DE" sz="2000" dirty="0">
                <a:latin typeface="Arial Narrow" panose="020B0606020202030204" pitchFamily="34" charset="0"/>
              </a:rPr>
              <a:t>History:  </a:t>
            </a:r>
            <a:r>
              <a:rPr lang="de-DE" sz="2000" dirty="0" smtClean="0">
                <a:latin typeface="Arial Narrow" panose="020B0606020202030204" pitchFamily="34" charset="0"/>
              </a:rPr>
              <a:t>		    Spun </a:t>
            </a:r>
            <a:r>
              <a:rPr lang="de-DE" sz="2000" dirty="0">
                <a:latin typeface="Arial Narrow" panose="020B0606020202030204" pitchFamily="34" charset="0"/>
              </a:rPr>
              <a:t>out from Xerox PARC Business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Focus:  </a:t>
            </a:r>
            <a:r>
              <a:rPr lang="de-DE" sz="2000" dirty="0" smtClean="0">
                <a:latin typeface="Arial Narrow" panose="020B0606020202030204" pitchFamily="34" charset="0"/>
              </a:rPr>
              <a:t>               Information </a:t>
            </a:r>
            <a:r>
              <a:rPr lang="de-DE" sz="2000" dirty="0">
                <a:latin typeface="Arial Narrow" panose="020B0606020202030204" pitchFamily="34" charset="0"/>
              </a:rPr>
              <a:t>Discovery from Unstructured Data Sources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Industry Focus:  </a:t>
            </a:r>
            <a:r>
              <a:rPr lang="de-DE" sz="2000" dirty="0" smtClean="0">
                <a:latin typeface="Arial Narrow" panose="020B0606020202030204" pitchFamily="34" charset="0"/>
              </a:rPr>
              <a:t> Enterprise</a:t>
            </a:r>
            <a:r>
              <a:rPr lang="de-DE" sz="2000" dirty="0">
                <a:latin typeface="Arial Narrow" panose="020B0606020202030204" pitchFamily="34" charset="0"/>
              </a:rPr>
              <a:t>, Government, Publishing, </a:t>
            </a:r>
            <a:r>
              <a:rPr lang="de-DE" sz="2000" dirty="0" smtClean="0">
                <a:latin typeface="Arial Narrow" panose="020B0606020202030204" pitchFamily="34" charset="0"/>
              </a:rPr>
              <a:t>Pharma/Life </a:t>
            </a:r>
            <a:r>
              <a:rPr lang="de-DE" sz="2000" dirty="0">
                <a:latin typeface="Arial Narrow" panose="020B0606020202030204" pitchFamily="34" charset="0"/>
              </a:rPr>
              <a:t>Sciences, </a:t>
            </a:r>
            <a:endParaRPr lang="de-DE" sz="2000" dirty="0" smtClean="0">
              <a:latin typeface="Arial Narrow" panose="020B0606020202030204" pitchFamily="34" charset="0"/>
            </a:endParaRP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Financial </a:t>
            </a:r>
            <a:r>
              <a:rPr lang="de-DE" sz="2000" dirty="0">
                <a:latin typeface="Arial Narrow" panose="020B0606020202030204" pitchFamily="34" charset="0"/>
              </a:rPr>
              <a:t>Services, OEM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Solutions:  </a:t>
            </a:r>
            <a:r>
              <a:rPr lang="de-DE" sz="2000" dirty="0" smtClean="0">
                <a:latin typeface="Arial Narrow" panose="020B0606020202030204" pitchFamily="34" charset="0"/>
              </a:rPr>
              <a:t>          Based </a:t>
            </a:r>
            <a:r>
              <a:rPr lang="de-DE" sz="2000" dirty="0">
                <a:latin typeface="Arial Narrow" panose="020B0606020202030204" pitchFamily="34" charset="0"/>
              </a:rPr>
              <a:t>on 20+ years of research at Xerox </a:t>
            </a:r>
            <a:r>
              <a:rPr lang="de-DE" sz="2000" dirty="0" smtClean="0">
                <a:latin typeface="Arial Narrow" panose="020B0606020202030204" pitchFamily="34" charset="0"/>
              </a:rPr>
              <a:t>PARC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Customers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       300 </a:t>
            </a:r>
            <a:r>
              <a:rPr lang="de-DE" sz="2000" dirty="0">
                <a:latin typeface="Arial Narrow" panose="020B0606020202030204" pitchFamily="34" charset="0"/>
              </a:rPr>
              <a:t>global 2000 customers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Patents:  </a:t>
            </a:r>
            <a:r>
              <a:rPr lang="de-DE" sz="2000" dirty="0" smtClean="0">
                <a:latin typeface="Arial Narrow" panose="020B0606020202030204" pitchFamily="34" charset="0"/>
              </a:rPr>
              <a:t>		    70 </a:t>
            </a:r>
            <a:r>
              <a:rPr lang="de-DE" sz="2000" dirty="0">
                <a:latin typeface="Arial Narrow" panose="020B0606020202030204" pitchFamily="34" charset="0"/>
              </a:rPr>
              <a:t>in information visualization, natural language </a:t>
            </a:r>
            <a:r>
              <a:rPr lang="de-DE" sz="2000" dirty="0" smtClean="0">
                <a:latin typeface="Arial Narrow" panose="020B0606020202030204" pitchFamily="34" charset="0"/>
              </a:rPr>
              <a:t>processing,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information </a:t>
            </a:r>
            <a:r>
              <a:rPr lang="de-DE" sz="2000" dirty="0">
                <a:latin typeface="Arial Narrow" panose="020B0606020202030204" pitchFamily="34" charset="0"/>
              </a:rPr>
              <a:t>retrieval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Headquarters:  </a:t>
            </a:r>
            <a:r>
              <a:rPr lang="de-DE" sz="2000" dirty="0" smtClean="0">
                <a:latin typeface="Arial Narrow" panose="020B0606020202030204" pitchFamily="34" charset="0"/>
              </a:rPr>
              <a:t>   Sunnyvale</a:t>
            </a:r>
            <a:r>
              <a:rPr lang="de-DE" sz="2000" dirty="0">
                <a:latin typeface="Arial Narrow" panose="020B0606020202030204" pitchFamily="34" charset="0"/>
              </a:rPr>
              <a:t>, CA 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Offices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		    Sunnyvale</a:t>
            </a:r>
            <a:r>
              <a:rPr lang="de-DE" sz="2000" dirty="0">
                <a:latin typeface="Arial Narrow" panose="020B0606020202030204" pitchFamily="34" charset="0"/>
              </a:rPr>
              <a:t>, Minneapolis, New York, Washington DC, London</a:t>
            </a:r>
            <a:r>
              <a:rPr lang="de-DE" sz="20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	</a:t>
            </a:r>
            <a:r>
              <a:rPr lang="de-DE" sz="2000" dirty="0" smtClean="0">
                <a:latin typeface="Arial Narrow" panose="020B0606020202030204" pitchFamily="34" charset="0"/>
              </a:rPr>
              <a:t>		    Munich</a:t>
            </a:r>
            <a:r>
              <a:rPr lang="de-DE" sz="2000" dirty="0">
                <a:latin typeface="Arial Narrow" panose="020B0606020202030204" pitchFamily="34" charset="0"/>
              </a:rPr>
              <a:t>, </a:t>
            </a:r>
            <a:r>
              <a:rPr lang="de-DE" sz="2000" dirty="0" smtClean="0">
                <a:latin typeface="Arial Narrow" panose="020B0606020202030204" pitchFamily="34" charset="0"/>
              </a:rPr>
              <a:t>Boston</a:t>
            </a:r>
            <a:r>
              <a:rPr lang="de-DE" sz="2000" dirty="0">
                <a:latin typeface="Arial Narrow" panose="020B0606020202030204" pitchFamily="34" charset="0"/>
              </a:rPr>
              <a:t>, Boulder, and </a:t>
            </a:r>
            <a:r>
              <a:rPr lang="de-DE" sz="2000" dirty="0" smtClean="0">
                <a:latin typeface="Arial Narrow" panose="020B0606020202030204" pitchFamily="34" charset="0"/>
              </a:rPr>
              <a:t>Antwerp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22" y="6629940"/>
            <a:ext cx="2274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Originally from Hersey/Inxight</a:t>
            </a:r>
          </a:p>
        </p:txBody>
      </p:sp>
    </p:spTree>
    <p:extLst>
      <p:ext uri="{BB962C8B-B14F-4D97-AF65-F5344CB8AC3E}">
        <p14:creationId xmlns:p14="http://schemas.microsoft.com/office/powerpoint/2010/main" val="26567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  <a:p>
            <a:r>
              <a:rPr lang="de-DE" dirty="0" smtClean="0"/>
              <a:t>There are many more</a:t>
            </a:r>
          </a:p>
          <a:p>
            <a:pPr lvl="1"/>
            <a:r>
              <a:rPr lang="de-DE" dirty="0" smtClean="0"/>
              <a:t>For instance, think about how information from IE can be used to improve Google queries and results </a:t>
            </a:r>
          </a:p>
          <a:p>
            <a:pPr lvl="2"/>
            <a:r>
              <a:rPr lang="de-DE" dirty="0" smtClean="0"/>
              <a:t>As discussed in Sarawagi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Sources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23342" y="1287583"/>
          <a:ext cx="15610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/>
                <a:gridCol w="562070"/>
                <a:gridCol w="562070"/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34175" y="684769"/>
            <a:ext cx="648829" cy="204015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958589" y="75763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7510" y="1287583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2555541" y="1187113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0" y="277289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document collection can be given a priori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Closed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a specific document, all files on my computer, 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4158826"/>
            <a:ext cx="8846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can aim to extract information from the entire Web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Open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For this, we need to crawl the 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691614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system can find by itself the source documents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by using an Internet search engine such as Google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2317306"/>
            <a:ext cx="933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the documents to extract information from?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1561115"/>
            <a:ext cx="47527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Elvis Presley was a rock star.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猫王是摇滚明星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אלביס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היה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כוכב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רוק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وكان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ألفيس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بريسلي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نجم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الروك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록 스타 엘비스 </a:t>
            </a:r>
            <a:r>
              <a:rPr lang="en-US" sz="2400" dirty="0" err="1" smtClean="0">
                <a:latin typeface="Century Gothic"/>
                <a:cs typeface="Century Gothic"/>
              </a:rPr>
              <a:t>프레슬리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latin typeface="Century Gothic"/>
                <a:cs typeface="Century Gothic"/>
              </a:rPr>
              <a:t>ถูกดาวร็อก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1" y="6475254"/>
            <a:ext cx="1223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>
                <a:latin typeface="Century Gothic"/>
                <a:cs typeface="Century Gothic"/>
              </a:rPr>
              <a:t>Source: </a:t>
            </a:r>
            <a:r>
              <a:rPr lang="en-US" sz="500" dirty="0" smtClean="0">
                <a:latin typeface="Century Gothic"/>
                <a:cs typeface="Century Gothic"/>
                <a:hlinkClick r:id="rId2"/>
              </a:rPr>
              <a:t>http://translate.bing.com</a:t>
            </a:r>
            <a:endParaRPr lang="en-US" sz="500" dirty="0" smtClean="0">
              <a:latin typeface="Century Gothic"/>
              <a:cs typeface="Century Gothic"/>
            </a:endParaRPr>
          </a:p>
          <a:p>
            <a:r>
              <a:rPr lang="en-US" sz="500" dirty="0" smtClean="0">
                <a:latin typeface="Century Gothic"/>
                <a:cs typeface="Century Gothic"/>
              </a:rPr>
              <a:t>Probably not correct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578" y="1561115"/>
            <a:ext cx="41834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(Latin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(Chinese script, “simplified”)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(Hebrew)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(Arabic)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(Korean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(Thai script)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ASCII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058" y="936498"/>
            <a:ext cx="343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100,000 different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90 scripts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8566" y="1010990"/>
            <a:ext cx="4125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One byte with 8 bits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per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(can store numbers 0-255)</a:t>
            </a:r>
          </a:p>
        </p:txBody>
      </p:sp>
      <p:sp>
        <p:nvSpPr>
          <p:cNvPr id="6" name="Down Arrow 5"/>
          <p:cNvSpPr/>
          <p:nvPr/>
        </p:nvSpPr>
        <p:spPr>
          <a:xfrm rot="16200000">
            <a:off x="3611727" y="702084"/>
            <a:ext cx="648829" cy="181293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6471" y="923593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456121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encode so many characters in 8 bits?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3402" y="3613666"/>
            <a:ext cx="8686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26 letters + 26 lowercase letters + punctuation ≈ 100 chars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Encode them as follows: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A=65, 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B=66,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C=67,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…                                                         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3402" y="5894685"/>
            <a:ext cx="5589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Works only for English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3147" y="3009867"/>
            <a:ext cx="842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Ignore all non-English characters (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ASCII standard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Code Pages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30195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For each script, develop a different mapping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(a </a:t>
            </a:r>
            <a:r>
              <a:rPr lang="en-US" sz="2400" b="1" dirty="0" smtClean="0">
                <a:latin typeface="Century Gothic"/>
                <a:cs typeface="Century Gothic"/>
              </a:rPr>
              <a:t>code-page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2871619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Hebrew code page: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he-IL" sz="2400" dirty="0" smtClean="0">
                <a:solidFill>
                  <a:srgbClr val="0000FF"/>
                </a:solidFill>
                <a:cs typeface="Century Gothic"/>
              </a:rPr>
              <a:t>א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,...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Western code page: 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...., 226=</a:t>
            </a:r>
            <a:r>
              <a:rPr lang="fr-FR" sz="2400" dirty="0" smtClean="0">
                <a:solidFill>
                  <a:srgbClr val="0000FF"/>
                </a:solidFill>
                <a:cs typeface="Century Gothic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,...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Greek code page:   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                               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(most code pages map characters 0-127 like ASCII)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0785" y="5156021"/>
            <a:ext cx="6242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Disadvantages: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cs typeface="Century Gothic"/>
              </a:rPr>
              <a:t>  We need to know the right code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We cannot mix scripts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625124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Invent special sequences for special 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</a:t>
            </a:r>
            <a:r>
              <a:rPr lang="en-US" sz="2400" b="1" dirty="0" smtClean="0">
                <a:latin typeface="Century Gothic"/>
                <a:cs typeface="Century Gothic"/>
              </a:rPr>
              <a:t>HTML entities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3194784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  &amp;</a:t>
            </a:r>
            <a:r>
              <a:rPr lang="en-US" sz="2400" dirty="0" err="1" smtClean="0">
                <a:solidFill>
                  <a:srgbClr val="0000FF"/>
                </a:solidFill>
                <a:cs typeface="Century Gothic"/>
              </a:rPr>
              <a:t>egrave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;  =  è,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402" y="4272400"/>
            <a:ext cx="8271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Very clumsy for non-English documents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Unicode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5094" y="1254642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4 bytes per character   (</a:t>
            </a:r>
            <a:r>
              <a:rPr lang="en-US" sz="2400" b="1" dirty="0" smtClean="0">
                <a:latin typeface="Century Gothic"/>
                <a:cs typeface="Century Gothic"/>
              </a:rPr>
              <a:t>Unicode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3402" y="4497572"/>
            <a:ext cx="806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Takes 4 times as much space as ASCII</a:t>
            </a:r>
            <a:endParaRPr lang="fr-FR" dirty="0"/>
          </a:p>
        </p:txBody>
      </p:sp>
      <p:sp>
        <p:nvSpPr>
          <p:cNvPr id="14" name="TextBox 12"/>
          <p:cNvSpPr txBox="1"/>
          <p:nvPr/>
        </p:nvSpPr>
        <p:spPr>
          <a:xfrm>
            <a:off x="184699" y="2604977"/>
            <a:ext cx="873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...65=A, 66=B, ..., 1001=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..., 2001=리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again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Did anyone not fill out the information form?</a:t>
            </a:r>
          </a:p>
          <a:p>
            <a:pPr lvl="1"/>
            <a:r>
              <a:rPr lang="de-DE" dirty="0" smtClean="0"/>
              <a:t>Please give it to Frau Trojan</a:t>
            </a:r>
          </a:p>
          <a:p>
            <a:r>
              <a:rPr lang="de-DE" dirty="0" smtClean="0"/>
              <a:t>The quiz was interesting, I learned a fair amount about what you know (and don't know) </a:t>
            </a:r>
          </a:p>
          <a:p>
            <a:r>
              <a:rPr lang="de-DE" dirty="0" smtClean="0"/>
              <a:t>Klausur: Jan 29th, 16:00, here</a:t>
            </a:r>
          </a:p>
          <a:p>
            <a:r>
              <a:rPr lang="de-DE" dirty="0" smtClean="0"/>
              <a:t>Nachholklausur: Feb 27th, 14:00, TBD</a:t>
            </a:r>
          </a:p>
          <a:p>
            <a:r>
              <a:rPr lang="de-DE" dirty="0" smtClean="0"/>
              <a:t>Referatsthemen tomorrow in the seminar!</a:t>
            </a:r>
          </a:p>
          <a:p>
            <a:r>
              <a:rPr lang="de-DE" dirty="0" smtClean="0"/>
              <a:t>For next time, read the next chapter of Sarawagi (Rule-based Named Entity Extraction)</a:t>
            </a:r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0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" y="923593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Compress 4 bytes Unicode into 1-4 bytes (</a:t>
            </a:r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2" name="TextBox 18"/>
          <p:cNvSpPr txBox="1"/>
          <p:nvPr/>
        </p:nvSpPr>
        <p:spPr>
          <a:xfrm>
            <a:off x="0" y="1669312"/>
            <a:ext cx="879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 to 0x7F   </a:t>
            </a:r>
            <a:r>
              <a:rPr lang="en-US" sz="2400" dirty="0" smtClean="0">
                <a:latin typeface="Century Gothic"/>
                <a:cs typeface="Century Gothic"/>
              </a:rPr>
              <a:t>in Unicode: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Latin alphabet, punctuation and numbers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22" y="2828260"/>
            <a:ext cx="900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them as follows:</a:t>
            </a:r>
          </a:p>
          <a:p>
            <a:r>
              <a:rPr lang="en-US" sz="2400" dirty="0" smtClean="0">
                <a:cs typeface="Century Gothic"/>
              </a:rPr>
              <a:t>   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	</a:t>
            </a:r>
          </a:p>
          <a:p>
            <a:r>
              <a:rPr lang="en-US" sz="2400" dirty="0" smtClean="0">
                <a:cs typeface="Century Gothic"/>
              </a:rPr>
              <a:t>(i.e., put them into a byte, fill up the 7 least significant bits)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525353"/>
            <a:ext cx="9005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Advantage: An UTF-8 byte that represents such a character is equal to the ASCI byte that represents this character.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320" y="4283781"/>
            <a:ext cx="7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 = 0x41 = 1000001</a:t>
            </a:r>
          </a:p>
          <a:p>
            <a:endParaRPr lang="en-US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			 </a:t>
            </a:r>
            <a:r>
              <a:rPr lang="en-US" sz="24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1000001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477386" y="4699591"/>
            <a:ext cx="744279" cy="34024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180187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0x80-0x7FF  </a:t>
            </a:r>
            <a:r>
              <a:rPr lang="en-US" sz="2400" dirty="0" smtClean="0">
                <a:latin typeface="Century Gothic"/>
                <a:cs typeface="Century Gothic"/>
              </a:rPr>
              <a:t>in Unicode (11 bits):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Greek, Arabic, Hebrew,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2179647"/>
            <a:ext cx="350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247860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2503412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3338589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3338589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21783" y="2179647"/>
            <a:ext cx="388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ç = 0xE7 = 00011100111 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8056" y="310775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Flèche vers le bas 20"/>
          <p:cNvSpPr/>
          <p:nvPr/>
        </p:nvSpPr>
        <p:spPr>
          <a:xfrm>
            <a:off x="6553200" y="2641312"/>
            <a:ext cx="326065" cy="36933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7313" y="4450565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</a:t>
            </a:r>
            <a:r>
              <a:rPr lang="fr-FR" sz="2400" dirty="0" smtClean="0"/>
              <a:t>ç                                     a     d     e</a:t>
            </a:r>
            <a:r>
              <a:rPr lang="en-US" sz="2400" dirty="0" smtClean="0">
                <a:latin typeface="Century Gothic"/>
                <a:cs typeface="Century Gothic"/>
              </a:rPr>
              <a:t>    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20" y="565012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7550" y="5053544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0x66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013093" y="5071498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0x61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736635" y="565012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72524" y="5071498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0xE7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50775" y="565012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30" name="Rectangle 29"/>
          <p:cNvSpPr/>
          <p:nvPr/>
        </p:nvSpPr>
        <p:spPr>
          <a:xfrm>
            <a:off x="6879265" y="5056863"/>
            <a:ext cx="1919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0x61       ….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6602807" y="5635491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488544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Characters     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0x800-0xFFFF</a:t>
            </a:r>
            <a:r>
              <a:rPr lang="en-US" sz="2400" dirty="0" smtClean="0">
                <a:cs typeface="Century Gothic"/>
              </a:rPr>
              <a:t>  in Unicode (16 bits):  </a:t>
            </a:r>
          </a:p>
          <a:p>
            <a:r>
              <a:rPr lang="en-US" sz="2400" dirty="0" smtClean="0">
                <a:cs typeface="Century Gothic"/>
              </a:rPr>
              <a:t>mainly Chinese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892058"/>
            <a:ext cx="5499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    </a:t>
            </a:r>
            <a:r>
              <a:rPr lang="en-US" sz="2400" dirty="0" err="1" smtClean="0">
                <a:cs typeface="Century Gothic"/>
              </a:rPr>
              <a:t>10</a:t>
            </a:r>
            <a:r>
              <a:rPr lang="en-US" sz="2400" dirty="0" err="1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 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3191015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3215823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4051000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4051000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Accolade fermante 26"/>
          <p:cNvSpPr/>
          <p:nvPr/>
        </p:nvSpPr>
        <p:spPr>
          <a:xfrm rot="5400000">
            <a:off x="4037292" y="322999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760443" y="4065171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27" grpId="0" animBg="1"/>
      <p:bldP spid="3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754867"/>
            <a:ext cx="879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Decoding (mapping a sequence of bytes to characters):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079" y="1216532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3260" y="1605463"/>
            <a:ext cx="66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“normal” character 00-0x7F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351" y="2368434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5532" y="2746732"/>
            <a:ext cx="775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an “extended” character  0x80 - 0x77F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one byte will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357" y="3764895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006538" y="4132560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“Chinese” character, two bytes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57" y="4817518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5532" y="5172853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follower byte, you messed it up, dude!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330" y="6259810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   </a:t>
            </a:r>
            <a:r>
              <a:rPr lang="fr-FR" sz="2400" dirty="0" smtClean="0"/>
              <a:t>ç                                   a             </a:t>
            </a:r>
            <a:r>
              <a:rPr lang="en-US" sz="2400" dirty="0" smtClean="0"/>
              <a:t>…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820" y="58800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36635" y="58800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0775" y="5880050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6" name="Rectangle 25"/>
          <p:cNvSpPr/>
          <p:nvPr/>
        </p:nvSpPr>
        <p:spPr>
          <a:xfrm>
            <a:off x="6602807" y="5865415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" y="107245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 is a way to encode all Unicode characters into a variable sequence of 1-4 bytes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4" name="TextBox 17"/>
          <p:cNvSpPr txBox="1"/>
          <p:nvPr/>
        </p:nvSpPr>
        <p:spPr>
          <a:xfrm>
            <a:off x="1" y="5401340"/>
            <a:ext cx="8040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 the following, we will assume that the document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is a sequence of characters, without worrying about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encoding</a:t>
            </a:r>
          </a:p>
        </p:txBody>
      </p:sp>
      <p:sp>
        <p:nvSpPr>
          <p:cNvPr id="18" name="TextBox 21"/>
          <p:cNvSpPr txBox="1"/>
          <p:nvPr/>
        </p:nvSpPr>
        <p:spPr>
          <a:xfrm>
            <a:off x="0" y="2299369"/>
            <a:ext cx="8316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Advantages: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common Western characters require only 1 byte (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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backwards compatibility with ASCII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stream readability (follower bytes cannot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be confused with marker bytes)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sorting compliance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82" y="855890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out the language of a document?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734738" y="1594884"/>
            <a:ext cx="4818462" cy="1061005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einer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größten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Rockstars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aller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Zeiten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53" y="3246709"/>
            <a:ext cx="90813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Watch for certain characters or scripts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(umlauts, Chinese characters etc.)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These are not always specific, Italian similar to Spanish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59" y="4491404"/>
            <a:ext cx="8738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the meta-information associated with a Web page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This is usually not very reliable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0" y="5475791"/>
            <a:ext cx="8169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a dictionary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It is costly to maintain and scan a dictionary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thousands of languages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9" name="ZoneTexte 28"/>
          <p:cNvSpPr txBox="1"/>
          <p:nvPr/>
        </p:nvSpPr>
        <p:spPr>
          <a:xfrm>
            <a:off x="13960" y="2817604"/>
            <a:ext cx="3888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techniques: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2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960" y="1385258"/>
            <a:ext cx="913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 how often each character appears in the text.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0604" y="5222144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674" y="4924626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81044" y="507187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0079" y="508621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2374" y="508621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2279" y="4851948"/>
            <a:ext cx="193268" cy="37232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58924" y="4616218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35024" y="4630024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11124" y="4630024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3960" y="923593"/>
            <a:ext cx="893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Histogram technique</a:t>
            </a:r>
            <a:r>
              <a:rPr lang="en-US" sz="2400" dirty="0" smtClean="0">
                <a:latin typeface="Century Gothic"/>
                <a:cs typeface="Century Gothic"/>
              </a:rPr>
              <a:t> for language detection: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9382" y="2119342"/>
            <a:ext cx="248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Document: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32" name="Straight Arrow Connector 17"/>
          <p:cNvCxnSpPr/>
          <p:nvPr/>
        </p:nvCxnSpPr>
        <p:spPr>
          <a:xfrm>
            <a:off x="3365977" y="5141092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8"/>
          <p:cNvCxnSpPr/>
          <p:nvPr/>
        </p:nvCxnSpPr>
        <p:spPr>
          <a:xfrm rot="5400000" flipH="1" flipV="1">
            <a:off x="3070047" y="4843574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3365183" y="5224806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76417" y="499082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25452" y="500516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8380" y="500516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77652" y="4548438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54297" y="4535166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30397" y="4548972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6497" y="4548972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42548" y="2053867"/>
            <a:ext cx="332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German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46" name="Straight Arrow Connector 17"/>
          <p:cNvCxnSpPr/>
          <p:nvPr/>
        </p:nvCxnSpPr>
        <p:spPr>
          <a:xfrm>
            <a:off x="6481008" y="5091563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6185078" y="4794045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91448" y="4527431"/>
            <a:ext cx="193268" cy="55192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40483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02778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92683" y="4983621"/>
            <a:ext cx="193268" cy="11007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69328" y="4983621"/>
            <a:ext cx="193268" cy="9679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5428" y="4983621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21528" y="4983621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207279" y="2065697"/>
            <a:ext cx="251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French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 rot="16200000" flipH="1">
            <a:off x="1194420" y="3867914"/>
            <a:ext cx="3497142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20"/>
          <p:cNvSpPr txBox="1"/>
          <p:nvPr/>
        </p:nvSpPr>
        <p:spPr>
          <a:xfrm>
            <a:off x="326998" y="5278680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60" name="TextBox 20"/>
          <p:cNvSpPr txBox="1"/>
          <p:nvPr/>
        </p:nvSpPr>
        <p:spPr>
          <a:xfrm>
            <a:off x="6469983" y="5154821"/>
            <a:ext cx="248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pic>
        <p:nvPicPr>
          <p:cNvPr id="126978" name="Picture 2" descr="http://t2.gstatic.com/images?q=tbn:ANd9GcSAYKMBXp5KbjJ4CZJaZRBQAH0amq6rz6AE5jpeDh7zhb3WDd7D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050" y="2572915"/>
            <a:ext cx="1203431" cy="1457095"/>
          </a:xfrm>
          <a:prstGeom prst="rect">
            <a:avLst/>
          </a:prstGeom>
          <a:noFill/>
        </p:spPr>
      </p:pic>
      <p:pic>
        <p:nvPicPr>
          <p:cNvPr id="126980" name="Picture 4" descr="http://t2.gstatic.com/images?q=tbn:ANd9GcT8d67HbvGeUIHyJKkTIIvmUSCBZpz4Ld1bGl1o3iRJnCcYbKJ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2664" y="2609948"/>
            <a:ext cx="1039932" cy="1455906"/>
          </a:xfrm>
          <a:prstGeom prst="rect">
            <a:avLst/>
          </a:prstGeom>
          <a:noFill/>
        </p:spPr>
      </p:pic>
      <p:sp>
        <p:nvSpPr>
          <p:cNvPr id="45" name="Folded Corner 10"/>
          <p:cNvSpPr/>
          <p:nvPr/>
        </p:nvSpPr>
        <p:spPr>
          <a:xfrm>
            <a:off x="316068" y="2817600"/>
            <a:ext cx="2318958" cy="107402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…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Flèche vers le bas 47"/>
          <p:cNvSpPr/>
          <p:nvPr/>
        </p:nvSpPr>
        <p:spPr>
          <a:xfrm>
            <a:off x="1185642" y="4093808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7" name="Flèche vers le bas 56"/>
          <p:cNvSpPr/>
          <p:nvPr/>
        </p:nvSpPr>
        <p:spPr>
          <a:xfrm>
            <a:off x="4457115" y="4122330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7233935" y="41194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16068" y="6356350"/>
            <a:ext cx="771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Then compare to the counts on standard corpora.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4" name="Flèche courbée vers le haut 63"/>
          <p:cNvSpPr/>
          <p:nvPr/>
        </p:nvSpPr>
        <p:spPr>
          <a:xfrm>
            <a:off x="1475547" y="5740345"/>
            <a:ext cx="2981568" cy="458436"/>
          </a:xfrm>
          <a:prstGeom prst="curvedUpArrow">
            <a:avLst>
              <a:gd name="adj1" fmla="val 56963"/>
              <a:gd name="adj2" fmla="val 96757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1425920" y="5818314"/>
            <a:ext cx="5405804" cy="458436"/>
          </a:xfrm>
          <a:prstGeom prst="curvedUpArrow">
            <a:avLst>
              <a:gd name="adj1" fmla="val 84360"/>
              <a:gd name="adj2" fmla="val 148190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553200" y="5837267"/>
            <a:ext cx="239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not very 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352610" y="5616486"/>
            <a:ext cx="15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9" grpId="0"/>
      <p:bldP spid="60" grpId="0"/>
      <p:bldP spid="45" grpId="0" animBg="1"/>
      <p:bldP spid="48" grpId="0" animBg="1"/>
      <p:bldP spid="57" grpId="0" animBg="1"/>
      <p:bldP spid="61" grpId="0" animBg="1"/>
      <p:bldP spid="63" grpId="0"/>
      <p:bldP spid="64" grpId="0" animBg="1"/>
      <p:bldP spid="66" grpId="0" animBg="1"/>
      <p:bldP spid="67" grpId="0"/>
      <p:bldP spid="6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Structured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1186914"/>
            <a:ext cx="4172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Name				Number</a:t>
            </a:r>
          </a:p>
          <a:p>
            <a:r>
              <a:rPr lang="en-US" sz="2400" dirty="0" smtClean="0">
                <a:latin typeface="Consolas"/>
                <a:cs typeface="Consolas"/>
              </a:rPr>
              <a:t>D. Johnson		30714 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Smith			20934</a:t>
            </a:r>
          </a:p>
          <a:p>
            <a:r>
              <a:rPr lang="en-US" sz="2400" dirty="0" smtClean="0">
                <a:latin typeface="Consolas"/>
                <a:cs typeface="Consolas"/>
              </a:rPr>
              <a:t>S. </a:t>
            </a:r>
            <a:r>
              <a:rPr lang="en-US" sz="2400" dirty="0" err="1" smtClean="0">
                <a:latin typeface="Consolas"/>
                <a:cs typeface="Consolas"/>
              </a:rPr>
              <a:t>Shenker</a:t>
            </a:r>
            <a:r>
              <a:rPr lang="en-US" sz="2400" dirty="0" smtClean="0">
                <a:latin typeface="Consolas"/>
                <a:cs typeface="Consolas"/>
              </a:rPr>
              <a:t>		20259</a:t>
            </a:r>
          </a:p>
          <a:p>
            <a:r>
              <a:rPr lang="en-US" sz="2400" dirty="0" smtClean="0">
                <a:latin typeface="Consolas"/>
                <a:cs typeface="Consolas"/>
              </a:rPr>
              <a:t>Y. Wang 			19471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Lee			18969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A. Gupta 		18884 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R. </a:t>
            </a:r>
            <a:r>
              <a:rPr lang="en-US" sz="2400" dirty="0" err="1" smtClean="0">
                <a:latin typeface="Consolas"/>
                <a:cs typeface="Consolas"/>
              </a:rPr>
              <a:t>Rivest</a:t>
            </a:r>
            <a:r>
              <a:rPr lang="en-US" sz="2400" dirty="0" smtClean="0">
                <a:latin typeface="Consolas"/>
                <a:cs typeface="Consolas"/>
              </a:rPr>
              <a:t> 		18038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27456" y="1946179"/>
          <a:ext cx="361654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70"/>
                <a:gridCol w="17551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Citations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D. Johnson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30714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J. Smith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20937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Down Arrow 18"/>
          <p:cNvSpPr/>
          <p:nvPr/>
        </p:nvSpPr>
        <p:spPr>
          <a:xfrm rot="16200000">
            <a:off x="4131070" y="1748741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405460" y="181816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10" y="4668286"/>
            <a:ext cx="735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TSV file  (values separated by tabulator)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smtClean="0">
                <a:cs typeface="Century Gothic"/>
              </a:rPr>
              <a:t>CSV (values separated by comma)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Curved Down Arrow 7"/>
          <p:cNvSpPr/>
          <p:nvPr/>
        </p:nvSpPr>
        <p:spPr>
          <a:xfrm rot="467279">
            <a:off x="2737818" y="932234"/>
            <a:ext cx="5301070" cy="700169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7963" y="2155198"/>
          <a:ext cx="341399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Artist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Empire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Burlesque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Bob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Dylan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5960" y="5521146"/>
            <a:ext cx="6277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XML file (Extensible Markup Language)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YAML (</a:t>
            </a:r>
            <a:r>
              <a:rPr lang="en-US" sz="2400" dirty="0" err="1" smtClean="0">
                <a:latin typeface="Century Gothic"/>
                <a:cs typeface="Century Gothic"/>
              </a:rPr>
              <a:t>Yaml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Ain’t</a:t>
            </a:r>
            <a:r>
              <a:rPr lang="en-US" sz="2400" dirty="0" smtClean="0">
                <a:latin typeface="Century Gothic"/>
                <a:cs typeface="Century Gothic"/>
              </a:rPr>
              <a:t> a Markup Language)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4439" y="843195"/>
            <a:ext cx="417267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/>
                <a:cs typeface="Consolas"/>
              </a:rPr>
              <a:t>&lt;catalog&gt;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&lt;title&gt;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Empire Burlesque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&lt;/title&gt;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Bob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Dylan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&lt;/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...</a:t>
            </a:r>
          </a:p>
        </p:txBody>
      </p:sp>
      <p:sp>
        <p:nvSpPr>
          <p:cNvPr id="8" name="Curved Down Arrow 7"/>
          <p:cNvSpPr/>
          <p:nvPr/>
        </p:nvSpPr>
        <p:spPr>
          <a:xfrm rot="21322624" flipV="1">
            <a:off x="2626537" y="3747230"/>
            <a:ext cx="5301070" cy="801486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Down Arrow 18"/>
          <p:cNvSpPr/>
          <p:nvPr/>
        </p:nvSpPr>
        <p:spPr>
          <a:xfrm rot="16200000">
            <a:off x="4131070" y="1748741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9"/>
          <p:cNvSpPr txBox="1"/>
          <p:nvPr/>
        </p:nvSpPr>
        <p:spPr>
          <a:xfrm>
            <a:off x="3405460" y="181816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 animBg="1"/>
      <p:bldP spid="11" grpId="0" animBg="1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28508" y="5546355"/>
            <a:ext cx="76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with table (Hypertext Markup Lang.)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Wiki file with table (later in this class)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825145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2008-11-24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Miles away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7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45"/>
            <a:ext cx="5486400" cy="20701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63079" y="3319719"/>
          <a:ext cx="37936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506"/>
                <a:gridCol w="18411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Miles away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2008-11-24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088787" y="3121078"/>
            <a:ext cx="648829" cy="169975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72632" y="3013115"/>
            <a:ext cx="1467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72995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Founded in 1215 as a colony of Genoa, Monaco has been ruled by the House of </a:t>
            </a:r>
            <a:r>
              <a:rPr lang="en-US" sz="2400" dirty="0" err="1" smtClean="0">
                <a:solidFill>
                  <a:schemeClr val="accent1"/>
                </a:solidFill>
              </a:rPr>
              <a:t>Grimaldi</a:t>
            </a:r>
            <a:r>
              <a:rPr lang="en-US" sz="2400" dirty="0" smtClean="0">
                <a:solidFill>
                  <a:schemeClr val="accent1"/>
                </a:solidFill>
              </a:rPr>
              <a:t> since 1297, except when under French control from 1789 to 1814. Designated as a protectorate of Sardinia from 1815 until 1860 by the Treaty of Vienna, Monaco's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sovereignty …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“Unstructured”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151815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text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word processing document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76987" y="4691319"/>
          <a:ext cx="36098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Event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Foundation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1215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8141173">
            <a:off x="5066564" y="3071403"/>
            <a:ext cx="648829" cy="1555577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49926" y="336071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Mixed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022" y="3221093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Professor.   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Computational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Neuroscience,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...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453037" y="3598704"/>
          <a:ext cx="34139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/>
                          <a:cs typeface="Century Gothic"/>
                        </a:rPr>
                        <a:t>Barte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Professor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68488" y="3921697"/>
            <a:ext cx="648829" cy="89041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85380" y="3275538"/>
            <a:ext cx="1467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pic>
        <p:nvPicPr>
          <p:cNvPr id="8" name="Picture 9" descr="2002_10_16_101227_shot"/>
          <p:cNvPicPr>
            <a:picLocks noChangeAspect="1" noChangeArrowheads="1"/>
          </p:cNvPicPr>
          <p:nvPr/>
        </p:nvPicPr>
        <p:blipFill>
          <a:blip r:embed="rId2"/>
          <a:srcRect b="57411"/>
          <a:stretch>
            <a:fillRect/>
          </a:stretch>
        </p:blipFill>
        <p:spPr bwMode="auto">
          <a:xfrm>
            <a:off x="275022" y="923593"/>
            <a:ext cx="7889055" cy="2058446"/>
          </a:xfrm>
          <a:prstGeom prst="rect">
            <a:avLst/>
          </a:prstGeom>
          <a:noFill/>
          <a:ln w="1270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6102136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IE approaches work with different types of sources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Selection Summary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636839"/>
            <a:ext cx="8846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have to deal with character  encodings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(ASCII, Code Pages, UTF-8,…) and detect the language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" y="386111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Our documents may be structured, semi-structured or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unstructured.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1533557"/>
            <a:ext cx="8021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can extract from the entire Web, or from certain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Internet domains, thematic domains or files.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0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dirty="0" smtClean="0">
                <a:latin typeface="Century Gothic"/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latin typeface="Century Gothic"/>
                <a:cs typeface="Century Gothic"/>
                <a:sym typeface="Wingdings"/>
              </a:rPr>
              <a:t>1967-05-01</a:t>
            </a:r>
            <a:endParaRPr lang="en-US" dirty="0" smtClean="0"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rot="5400000" flipH="1" flipV="1">
            <a:off x="7833332" y="2041773"/>
            <a:ext cx="274680" cy="274314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rot="5400000" flipH="1" flipV="1">
            <a:off x="7992111" y="774974"/>
            <a:ext cx="459005" cy="2275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...married </a:t>
            </a:r>
            <a:r>
              <a:rPr lang="en-US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on 1967-05-01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7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Information Extraction</a:t>
            </a:r>
            <a:r>
              <a:rPr lang="en-US" sz="2400" dirty="0" smtClean="0">
                <a:latin typeface="Century Gothic"/>
                <a:cs typeface="Century Gothic"/>
              </a:rPr>
              <a:t> (IE) is the process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095" y="785638"/>
            <a:ext cx="887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Tokenization </a:t>
            </a:r>
            <a:r>
              <a:rPr lang="en-US" sz="2400" dirty="0" smtClean="0">
                <a:latin typeface="Century Gothic"/>
                <a:cs typeface="Century Gothic"/>
              </a:rPr>
              <a:t>is the process of splitting a text into tokens.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token </a:t>
            </a:r>
            <a:r>
              <a:rPr lang="en-US" sz="2400" dirty="0" smtClean="0">
                <a:latin typeface="Century Gothic"/>
                <a:cs typeface="Century Gothic"/>
              </a:rPr>
              <a:t>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word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punctuation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dirty="0" err="1" smtClean="0">
                <a:latin typeface="Century Gothic"/>
                <a:cs typeface="Century Gothic"/>
              </a:rPr>
              <a:t>url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number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or any other sequence of characters regarded as a unit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095" y="4635809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48231" y="485590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0631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49099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820269" y="487579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76621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336923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505757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991817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94564" y="487578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 Challenges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319275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435" y="1947977"/>
            <a:ext cx="841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Challenges: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 some languages (Chinese, Japanese),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words are not separated by white spaces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26" y="3373484"/>
            <a:ext cx="8669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URLs, acronyms, etc.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</a:t>
            </a:r>
            <a:r>
              <a:rPr lang="en-US" sz="2400" dirty="0" smtClean="0">
                <a:latin typeface="Century Gothic"/>
                <a:cs typeface="Century Gothic"/>
                <a:hlinkClick r:id="rId2"/>
              </a:rPr>
              <a:t>http://example.com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  2010-09-24, U.S.A.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37" y="4386312"/>
            <a:ext cx="827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compound words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              hostname, host-name, host name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22" y="5461607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2400" dirty="0" smtClean="0">
                <a:latin typeface="Century Gothic"/>
                <a:cs typeface="Century Gothic"/>
              </a:rPr>
              <a:t>  Solution depends on the language and the domain.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Naive solution: split by white spaces and punctuation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  <p:cxnSp>
        <p:nvCxnSpPr>
          <p:cNvPr id="32" name="Straight Connector 15"/>
          <p:cNvCxnSpPr/>
          <p:nvPr/>
        </p:nvCxnSpPr>
        <p:spPr>
          <a:xfrm rot="5400000">
            <a:off x="946641" y="153937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8"/>
          <p:cNvCxnSpPr/>
          <p:nvPr/>
        </p:nvCxnSpPr>
        <p:spPr>
          <a:xfrm rot="5400000">
            <a:off x="1099041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9"/>
          <p:cNvCxnSpPr/>
          <p:nvPr/>
        </p:nvCxnSpPr>
        <p:spPr>
          <a:xfrm rot="5400000">
            <a:off x="2647509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5400000">
            <a:off x="3818679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2"/>
          <p:cNvCxnSpPr/>
          <p:nvPr/>
        </p:nvCxnSpPr>
        <p:spPr>
          <a:xfrm rot="5400000">
            <a:off x="4775031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3"/>
          <p:cNvCxnSpPr/>
          <p:nvPr/>
        </p:nvCxnSpPr>
        <p:spPr>
          <a:xfrm rot="5400000">
            <a:off x="5335333" y="1539368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4"/>
          <p:cNvCxnSpPr/>
          <p:nvPr/>
        </p:nvCxnSpPr>
        <p:spPr>
          <a:xfrm rot="5400000">
            <a:off x="6504167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5"/>
          <p:cNvCxnSpPr/>
          <p:nvPr/>
        </p:nvCxnSpPr>
        <p:spPr>
          <a:xfrm rot="5400000">
            <a:off x="7990227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0"/>
          <p:cNvCxnSpPr/>
          <p:nvPr/>
        </p:nvCxnSpPr>
        <p:spPr>
          <a:xfrm rot="5400000">
            <a:off x="192974" y="1559252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Strings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64" y="923593"/>
            <a:ext cx="911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strings that differ only slightly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and mean the same thing.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9821" y="1754590"/>
          <a:ext cx="507697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97226"/>
                <a:gridCol w="21797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2815549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strings, i.e., convert strings that mean the same to one common form: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49" y="3789018"/>
            <a:ext cx="798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Lowercasing</a:t>
            </a:r>
            <a:r>
              <a:rPr lang="en-US" sz="2400" dirty="0" smtClean="0">
                <a:latin typeface="Century Gothic"/>
                <a:cs typeface="Century Gothic"/>
              </a:rPr>
              <a:t>, i.e., converting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all characters to lower case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699" y="5063250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Removing accents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b="1" dirty="0" smtClean="0">
                <a:latin typeface="Century Gothic"/>
                <a:cs typeface="Century Gothic"/>
              </a:rPr>
              <a:t>umlauts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résumé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resume, </a:t>
            </a:r>
            <a:r>
              <a:rPr lang="en-US" sz="2400" dirty="0" err="1" smtClean="0">
                <a:latin typeface="Century Gothic"/>
                <a:cs typeface="Century Gothic"/>
              </a:rPr>
              <a:t>Universität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Universitaet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699" y="6092505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Normalizing abbreviations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U.S.A.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USA,    US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Literals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81530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different </a:t>
            </a:r>
            <a:r>
              <a:rPr lang="en-US" sz="2400" b="1" dirty="0" smtClean="0">
                <a:latin typeface="Century Gothic"/>
                <a:cs typeface="Century Gothic"/>
              </a:rPr>
              <a:t>literals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(numbers, dates, etc.) that mean the same.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5382" y="1824244"/>
          <a:ext cx="440906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642"/>
                <a:gridCol w="1816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1935-01-08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08/01/35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7957" y="2996415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the literals, i.e., convert equivalent literals to one standard 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414" y="4015583"/>
            <a:ext cx="26853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08/01/35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 Jan. 1935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January 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, 1935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5325" y="3981794"/>
            <a:ext cx="25266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1.67 meters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167 cm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6 feet 5 inches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3 feet 2 toenails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213573" y="5639249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own Arrow 11"/>
          <p:cNvSpPr/>
          <p:nvPr/>
        </p:nvSpPr>
        <p:spPr>
          <a:xfrm>
            <a:off x="6947434" y="5834815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814487" y="6384979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1935-01-08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7417" y="6343561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 animBg="1"/>
      <p:bldP spid="12" grpId="0" animBg="1"/>
      <p:bldP spid="17" grpId="0"/>
      <p:bldP spid="1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02878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Conceptually, normalization groups tokens into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equivalence classes and chooses one representative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for each class.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882502" y="5157691"/>
            <a:ext cx="4412512" cy="156378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167421" y="2775095"/>
            <a:ext cx="2700670" cy="951498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75" y="5404423"/>
            <a:ext cx="1665145" cy="11986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58550" y="2700664"/>
            <a:ext cx="1359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résumé,</a:t>
            </a:r>
          </a:p>
          <a:p>
            <a:r>
              <a:rPr lang="en-US" sz="2400" dirty="0" smtClean="0">
                <a:cs typeface="Century Gothic"/>
              </a:rPr>
              <a:t>resume,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Resume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1846" y="2275358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resume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38338" y="2853064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8</a:t>
            </a:r>
            <a:r>
              <a:rPr lang="en-US" sz="2400" baseline="30000" dirty="0" smtClean="0">
                <a:cs typeface="Century Gothic"/>
              </a:rPr>
              <a:t>th</a:t>
            </a:r>
            <a:r>
              <a:rPr lang="en-US" sz="2400" dirty="0" smtClean="0">
                <a:cs typeface="Century Gothic"/>
              </a:rPr>
              <a:t> Jan 1935,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01/08/1935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4569" y="2313430"/>
            <a:ext cx="176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1935-01-08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4548" y="4146698"/>
            <a:ext cx="825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Take care not to normalize too aggressively: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3121" y="2757367"/>
            <a:ext cx="2583712" cy="112870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498688" y="4696026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bush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8185" y="5617083"/>
            <a:ext cx="164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Bush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7" grpId="0"/>
      <p:bldP spid="2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Caveats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Even the "simple" task of normalization can be difficult</a:t>
            </a:r>
            <a:endParaRPr lang="de-DE" dirty="0"/>
          </a:p>
          <a:p>
            <a:pPr lvl="1"/>
            <a:r>
              <a:rPr lang="de-DE" dirty="0" smtClean="0"/>
              <a:t>Sometimes you require information about the semantic class</a:t>
            </a:r>
          </a:p>
          <a:p>
            <a:pPr lvl="1"/>
            <a:r>
              <a:rPr lang="de-DE" dirty="0" smtClean="0"/>
              <a:t>If the sentence is "Bush is characteristic.", is it bush or Bush?</a:t>
            </a:r>
          </a:p>
          <a:p>
            <a:pPr lvl="2"/>
            <a:r>
              <a:rPr lang="de-DE" dirty="0" smtClean="0"/>
              <a:t>Hint, you need at least the previous sentence...</a:t>
            </a:r>
          </a:p>
          <a:p>
            <a:pPr lvl="1"/>
            <a:r>
              <a:rPr lang="de-DE" dirty="0" smtClean="0"/>
              <a:t>If the sentence is "Sie haben nichts gesagt.", which "Sie" is it?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Extraction: Disease Outbreaks</a:t>
            </a:r>
            <a:endParaRPr lang="el-GR" dirty="0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81026" y="2311401"/>
            <a:ext cx="6248399" cy="1692275"/>
          </a:xfrm>
          <a:prstGeom prst="flowChartDocumen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May 19 1995, Atlanta -- The Centers for Disease Control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and Prevention, which is in the front line of the world's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response to the deadly Ebola epidemic in Zaire ,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is finding itself hard pressed to cope with the crisis… </a:t>
            </a:r>
          </a:p>
        </p:txBody>
      </p:sp>
      <p:graphicFrame>
        <p:nvGraphicFramePr>
          <p:cNvPr id="1437701" name="Group 5"/>
          <p:cNvGraphicFramePr>
            <a:graphicFrameLocks noGrp="1"/>
          </p:cNvGraphicFramePr>
          <p:nvPr/>
        </p:nvGraphicFramePr>
        <p:xfrm>
          <a:off x="4418013" y="4159249"/>
          <a:ext cx="4608512" cy="1844539"/>
        </p:xfrm>
        <a:graphic>
          <a:graphicData uri="http://schemas.openxmlformats.org/drawingml/2006/table">
            <a:tbl>
              <a:tblPr/>
              <a:tblGrid>
                <a:gridCol w="1373187"/>
                <a:gridCol w="2044700"/>
                <a:gridCol w="1190625"/>
              </a:tblGrid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 Name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Malaria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Ethiopia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 Cow Disease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U.K.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Pneumonia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May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Ebola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Zaire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727" name="Rectangle 31"/>
          <p:cNvSpPr>
            <a:spLocks noChangeArrowheads="1"/>
          </p:cNvSpPr>
          <p:nvPr/>
        </p:nvSpPr>
        <p:spPr bwMode="auto">
          <a:xfrm>
            <a:off x="547688" y="4997705"/>
            <a:ext cx="2957512" cy="109855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8" name="Rectangle 32"/>
          <p:cNvSpPr>
            <a:spLocks noChangeArrowheads="1"/>
          </p:cNvSpPr>
          <p:nvPr/>
        </p:nvSpPr>
        <p:spPr bwMode="auto">
          <a:xfrm>
            <a:off x="393879" y="2414432"/>
            <a:ext cx="15240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9" name="Rectangle 33"/>
          <p:cNvSpPr>
            <a:spLocks noChangeArrowheads="1"/>
          </p:cNvSpPr>
          <p:nvPr/>
        </p:nvSpPr>
        <p:spPr bwMode="auto">
          <a:xfrm>
            <a:off x="3213279" y="2983963"/>
            <a:ext cx="6096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0" name="Rectangle 34"/>
          <p:cNvSpPr>
            <a:spLocks noChangeArrowheads="1"/>
          </p:cNvSpPr>
          <p:nvPr/>
        </p:nvSpPr>
        <p:spPr bwMode="auto">
          <a:xfrm>
            <a:off x="5079642" y="2983963"/>
            <a:ext cx="5334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1" name="Text Box 35"/>
          <p:cNvSpPr txBox="1">
            <a:spLocks noChangeArrowheads="1"/>
          </p:cNvSpPr>
          <p:nvPr/>
        </p:nvSpPr>
        <p:spPr bwMode="auto">
          <a:xfrm>
            <a:off x="395288" y="5105655"/>
            <a:ext cx="3033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Information </a:t>
            </a:r>
            <a:b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</a:b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Extraction System </a:t>
            </a:r>
          </a:p>
        </p:txBody>
      </p:sp>
      <p:sp>
        <p:nvSpPr>
          <p:cNvPr id="1437732" name="Rectangle 36"/>
          <p:cNvSpPr>
            <a:spLocks noChangeArrowheads="1"/>
          </p:cNvSpPr>
          <p:nvPr/>
        </p:nvSpPr>
        <p:spPr bwMode="auto">
          <a:xfrm>
            <a:off x="4379923" y="5639057"/>
            <a:ext cx="4764087" cy="423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3" name="AutoShape 37"/>
          <p:cNvSpPr>
            <a:spLocks noChangeArrowheads="1"/>
          </p:cNvSpPr>
          <p:nvPr/>
        </p:nvSpPr>
        <p:spPr bwMode="auto">
          <a:xfrm>
            <a:off x="1971675" y="3999169"/>
            <a:ext cx="381000" cy="954087"/>
          </a:xfrm>
          <a:prstGeom prst="downArrow">
            <a:avLst>
              <a:gd name="adj1" fmla="val 50000"/>
              <a:gd name="adj2" fmla="val 6260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4" name="AutoShape 38"/>
          <p:cNvSpPr>
            <a:spLocks noChangeArrowheads="1"/>
          </p:cNvSpPr>
          <p:nvPr/>
        </p:nvSpPr>
        <p:spPr bwMode="auto">
          <a:xfrm rot="-5400000">
            <a:off x="3762375" y="5381625"/>
            <a:ext cx="381000" cy="895350"/>
          </a:xfrm>
          <a:prstGeom prst="downArrow">
            <a:avLst>
              <a:gd name="adj1" fmla="val 50000"/>
              <a:gd name="adj2" fmla="val 5875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7238" y="6488491"/>
            <a:ext cx="1516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charset="0"/>
                <a:ea typeface="ＭＳ Ｐゴシック" charset="0"/>
              </a:rPr>
              <a:t>Slide from Manning</a:t>
            </a:r>
            <a:endParaRPr lang="de-DE" sz="1100" dirty="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56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7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27" grpId="0" animBg="1"/>
      <p:bldP spid="1437728" grpId="0" animBg="1"/>
      <p:bldP spid="1437729" grpId="0" animBg="1"/>
      <p:bldP spid="1437730" grpId="0" animBg="1"/>
      <p:bldP spid="1437731" grpId="0"/>
      <p:bldP spid="1437732" grpId="0" animBg="1"/>
      <p:bldP spid="1437733" grpId="0" animBg="1"/>
      <p:bldP spid="143773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0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dirty="0" smtClean="0">
                <a:latin typeface="Century Gothic"/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latin typeface="Century Gothic"/>
                <a:cs typeface="Century Gothic"/>
                <a:sym typeface="Wingdings"/>
              </a:rPr>
              <a:t>1967-05-01</a:t>
            </a:r>
            <a:endParaRPr lang="en-US" dirty="0" smtClean="0"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rot="5400000" flipH="1" flipV="1">
            <a:off x="7833332" y="2041773"/>
            <a:ext cx="274680" cy="274314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rot="5400000" flipH="1" flipV="1">
            <a:off x="7992111" y="774974"/>
            <a:ext cx="459005" cy="2275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...married </a:t>
            </a:r>
            <a:r>
              <a:rPr lang="en-US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on 1967-05-01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4122377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8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Information Extraction</a:t>
            </a:r>
            <a:r>
              <a:rPr lang="en-US" sz="2400" dirty="0" smtClean="0">
                <a:latin typeface="Century Gothic"/>
                <a:cs typeface="Century Gothic"/>
              </a:rPr>
              <a:t> (IE) is the process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27" y="998298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Named Entity Recognition </a:t>
            </a:r>
            <a:r>
              <a:rPr lang="en-US" sz="2400" dirty="0" smtClean="0">
                <a:latin typeface="Century Gothic"/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0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1" y="2111303"/>
            <a:ext cx="251930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Left Brace 17"/>
          <p:cNvSpPr/>
          <p:nvPr/>
        </p:nvSpPr>
        <p:spPr>
          <a:xfrm rot="16200000">
            <a:off x="4158871" y="2591112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Left Brace 30"/>
          <p:cNvSpPr/>
          <p:nvPr/>
        </p:nvSpPr>
        <p:spPr>
          <a:xfrm rot="16200000">
            <a:off x="5699746" y="2115514"/>
            <a:ext cx="225498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Left Brace 31"/>
          <p:cNvSpPr/>
          <p:nvPr/>
        </p:nvSpPr>
        <p:spPr>
          <a:xfrm rot="16200000">
            <a:off x="7404455" y="2222116"/>
            <a:ext cx="225498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Closed Set Extraction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3593"/>
            <a:ext cx="886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we have an exhaustive set of the entities we want to extract, we can use </a:t>
            </a:r>
            <a:r>
              <a:rPr lang="en-US" sz="2400" b="1" dirty="0" smtClean="0">
                <a:latin typeface="Century Gothic"/>
                <a:cs typeface="Century Gothic"/>
              </a:rPr>
              <a:t>closed set extraction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Comparing every string in the text to every string in the set.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224010" y="2306372"/>
            <a:ext cx="4592539" cy="52461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in Tupelo,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Mississippi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but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335" y="2121098"/>
            <a:ext cx="3368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States of the USA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 Texas, Mississippi,… }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224554" y="3258965"/>
            <a:ext cx="4591995" cy="1408703"/>
          </a:xfrm>
          <a:prstGeom prst="foldedCorner">
            <a:avLst>
              <a:gd name="adj" fmla="val 2022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while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Germany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were opposed to a 3</a:t>
            </a:r>
            <a:r>
              <a:rPr lang="en-US" sz="2400" baseline="30000" dirty="0" smtClean="0">
                <a:solidFill>
                  <a:schemeClr val="tx1"/>
                </a:solidFill>
                <a:latin typeface="Century Gothic"/>
                <a:cs typeface="Century Gothic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World War,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776" y="3513976"/>
            <a:ext cx="4166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Countries of the World (?)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{France, Germany, USA,…}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461" y="4811666"/>
            <a:ext cx="412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May not always be trivial...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425301" y="5327908"/>
            <a:ext cx="7938645" cy="787486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a great fan of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Gall, whose songs...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23" name="TextBox 8"/>
          <p:cNvSpPr txBox="1"/>
          <p:nvPr/>
        </p:nvSpPr>
        <p:spPr>
          <a:xfrm>
            <a:off x="92461" y="6259810"/>
            <a:ext cx="88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do that efficiently?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20" grpId="0"/>
      <p:bldP spid="22" grpId="0" animBg="1"/>
      <p:bldP spid="2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92461" y="817263"/>
            <a:ext cx="787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err="1" smtClean="0">
                <a:latin typeface="Century Gothic"/>
                <a:cs typeface="Century Gothic"/>
              </a:rPr>
              <a:t>trie</a:t>
            </a:r>
            <a:r>
              <a:rPr lang="en-US" sz="2400" b="1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is pair of a </a:t>
            </a:r>
            <a:r>
              <a:rPr lang="en-US" sz="2400" dirty="0" err="1" smtClean="0">
                <a:latin typeface="Century Gothic"/>
                <a:cs typeface="Century Gothic"/>
              </a:rPr>
              <a:t>boolean</a:t>
            </a:r>
            <a:r>
              <a:rPr lang="en-US" sz="2400" dirty="0" smtClean="0">
                <a:latin typeface="Century Gothic"/>
                <a:cs typeface="Century Gothic"/>
              </a:rPr>
              <a:t> truth value,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and a function from characters to tries.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2461" y="1711841"/>
            <a:ext cx="81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containing “Elvis”,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                “Elisa” and “Eli”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29" name="Connecteur droit avec flèche 28"/>
          <p:cNvCxnSpPr>
            <a:stCxn id="17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8" idx="2"/>
            <a:endCxn id="21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1" idx="2"/>
            <a:endCxn id="23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3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8" idx="2"/>
            <a:endCxn id="25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5" idx="2"/>
            <a:endCxn id="26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6" idx="2"/>
            <a:endCxn id="27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ccolade ouvrante 48"/>
          <p:cNvSpPr/>
          <p:nvPr/>
        </p:nvSpPr>
        <p:spPr>
          <a:xfrm flipH="1">
            <a:off x="7837043" y="4091951"/>
            <a:ext cx="224077" cy="916105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207288" y="4398916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673350" y="2590587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2" name="Accolade ouvrante 51"/>
          <p:cNvSpPr/>
          <p:nvPr/>
        </p:nvSpPr>
        <p:spPr>
          <a:xfrm flipH="1">
            <a:off x="7225217" y="2389949"/>
            <a:ext cx="342989" cy="801918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Accolade ouvrante 52"/>
          <p:cNvSpPr/>
          <p:nvPr/>
        </p:nvSpPr>
        <p:spPr>
          <a:xfrm flipH="1">
            <a:off x="7632005" y="5950475"/>
            <a:ext cx="342989" cy="829340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8008538" y="6083108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05111" y="2917099"/>
            <a:ext cx="3873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latin typeface="Century Gothic"/>
                <a:cs typeface="Century Gothic"/>
              </a:rPr>
              <a:t> contains a string, if the string denotes a path from the root to a node marked with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Accolade ouvrante 77"/>
          <p:cNvSpPr/>
          <p:nvPr/>
        </p:nvSpPr>
        <p:spPr>
          <a:xfrm flipH="1">
            <a:off x="7837043" y="3191867"/>
            <a:ext cx="342989" cy="831044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180032" y="3341046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  <p:bldP spid="66" grpId="0"/>
      <p:bldP spid="78" grpId="0" animBg="1"/>
      <p:bldP spid="7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Values to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83443" y="923593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40308" y="1422384"/>
            <a:ext cx="482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Switch the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to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278" y="2068200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“Elias”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0" y="2590587"/>
            <a:ext cx="723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Add the corresponding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8177297" y="5792883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10273" y="4314601"/>
            <a:ext cx="427467" cy="105617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75" name="Connecteur droit avec flèche 74"/>
          <p:cNvCxnSpPr>
            <a:stCxn id="67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68" idx="2"/>
            <a:endCxn id="69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9" idx="2"/>
            <a:endCxn id="70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0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68" idx="2"/>
            <a:endCxn id="72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72" idx="2"/>
            <a:endCxn id="73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73" idx="2"/>
            <a:endCxn id="74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171841" y="50564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228840" y="608585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8220580" y="50564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887426" y="43989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451299" y="551808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8" grpId="0"/>
      <p:bldP spid="39" grpId="0"/>
      <p:bldP spid="7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Parsing with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9" name="Folded Corner 23"/>
          <p:cNvSpPr/>
          <p:nvPr/>
        </p:nvSpPr>
        <p:spPr>
          <a:xfrm>
            <a:off x="155443" y="3003200"/>
            <a:ext cx="5029707" cy="193032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 l v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    is as powerful as El Nino.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55443" y="923593"/>
            <a:ext cx="8988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every character in the text,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advance as far as possible in the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report match if you meet a node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marked with </a:t>
            </a:r>
            <a:r>
              <a:rPr lang="en-US" sz="2400" dirty="0" smtClean="0">
                <a:cs typeface="Century Gothic"/>
              </a:rPr>
              <a:t>TRUE (</a:t>
            </a:r>
            <a:r>
              <a:rPr lang="en-US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r>
              <a:rPr lang="en-US" sz="2400" dirty="0" smtClean="0">
                <a:cs typeface="Century Gothic"/>
                <a:sym typeface="Wingdings"/>
              </a:rPr>
              <a:t>)</a:t>
            </a:r>
            <a:endParaRPr lang="fr-FR" sz="2400" dirty="0" smtClean="0">
              <a:cs typeface="Century Gothic"/>
            </a:endParaRPr>
          </a:p>
          <a:p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61773" y="3572560"/>
            <a:ext cx="77029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82236" y="3347698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128400"/>
                </a:solidFill>
                <a:cs typeface="Century Gothic"/>
                <a:sym typeface="Wingdings"/>
              </a:rPr>
              <a:t></a:t>
            </a:r>
            <a:endParaRPr lang="fr-FR" dirty="0"/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57200" y="3809363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33647" y="3580118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641499" y="4099992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917946" y="3870747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2" name="Connecteur droit avec flèche 71"/>
          <p:cNvCxnSpPr>
            <a:endCxn id="73" idx="1"/>
          </p:cNvCxnSpPr>
          <p:nvPr/>
        </p:nvCxnSpPr>
        <p:spPr>
          <a:xfrm>
            <a:off x="3973034" y="3572560"/>
            <a:ext cx="372144" cy="7559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345178" y="3349286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41499" y="5210676"/>
            <a:ext cx="289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found Elvis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113" y="5826644"/>
            <a:ext cx="551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Time: O(</a:t>
            </a:r>
            <a:r>
              <a:rPr lang="en-US" sz="2400" dirty="0" err="1" smtClean="0">
                <a:latin typeface="Century Gothic"/>
                <a:cs typeface="Century Gothic"/>
              </a:rPr>
              <a:t>textLength</a:t>
            </a:r>
            <a:r>
              <a:rPr lang="en-US" sz="2400" dirty="0" smtClean="0">
                <a:latin typeface="Century Gothic"/>
                <a:cs typeface="Century Gothic"/>
              </a:rPr>
              <a:t> * </a:t>
            </a:r>
            <a:r>
              <a:rPr lang="en-US" sz="2400" dirty="0" err="1" smtClean="0">
                <a:latin typeface="Century Gothic"/>
                <a:cs typeface="Century Gothic"/>
              </a:rPr>
              <a:t>longestEntity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86" name="Connecteur droit avec flèche 85"/>
          <p:cNvCxnSpPr>
            <a:stCxn id="78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79" idx="2"/>
            <a:endCxn id="80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80" idx="2"/>
            <a:endCxn id="81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81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9" idx="2"/>
            <a:endCxn id="83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3" idx="2"/>
            <a:endCxn id="84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84" idx="2"/>
            <a:endCxn id="85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69" grpId="0"/>
      <p:bldP spid="71" grpId="0"/>
      <p:bldP spid="73" grpId="0"/>
      <p:bldP spid="76" grpId="0"/>
      <p:bldP spid="7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NER: Patterns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4" y="923593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the entities follow a certain pattern, we can use </a:t>
            </a:r>
            <a:r>
              <a:rPr lang="en-US" sz="2400" b="1" dirty="0" smtClean="0">
                <a:latin typeface="Century Gothic"/>
                <a:cs typeface="Century Gothic"/>
              </a:rPr>
              <a:t>patterns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0" y="1924493"/>
            <a:ext cx="6227637" cy="179690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born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1935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 His mother...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started playing guitar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1937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when...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had his first concert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1939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although...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0252" y="2316698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Years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(4 digit numbers)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457200" y="4529470"/>
            <a:ext cx="4501617" cy="169916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01 23 45 67 89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Mobile: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06 19 35 01 08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Home: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09 77 12 94 65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0562" y="4606808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Phone numbers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(groups of digits)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911063" y="4014054"/>
            <a:ext cx="4176959" cy="12209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-27690" y="4014054"/>
            <a:ext cx="443184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43601" y="1296754"/>
            <a:ext cx="382231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-1" y="1181118"/>
            <a:ext cx="4404153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049" y="706629"/>
            <a:ext cx="768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pattern </a:t>
            </a:r>
            <a:r>
              <a:rPr lang="en-US" sz="2400" dirty="0" smtClean="0">
                <a:latin typeface="Century Gothic"/>
                <a:cs typeface="Century Gothic"/>
              </a:rPr>
              <a:t>is a string that generalizes a set of strings.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978" y="4014054"/>
            <a:ext cx="37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       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0|1|2|3|4|5|6|7|8|9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192" y="514612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185" y="51138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7777" y="495284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0704" y="547746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288" y="51737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508" y="532559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51679" y="499426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81" y="520134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924" y="565693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4704" y="498045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00" y="1350204"/>
            <a:ext cx="4128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sequences of the letter ‘a’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     a+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780" y="266527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1999" y="2513416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4926" y="3272731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462" y="2969005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3640" y="2604864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365" y="1403084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‘a’, followed by ‘</a:t>
            </a:r>
            <a:r>
              <a:rPr lang="en-US" sz="2400" dirty="0" err="1" smtClean="0">
                <a:latin typeface="Century Gothic"/>
                <a:cs typeface="Century Gothic"/>
              </a:rPr>
              <a:t>b’s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    </a:t>
            </a:r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latin typeface="Century Gothic"/>
                <a:cs typeface="Century Gothic"/>
              </a:rPr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0104" y="293277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4190" y="2582444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5320" y="2434446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6142" y="3231314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5501" y="4111455"/>
            <a:ext cx="415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sequence of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(0|1|2|3|4|5|6|7|8|9)+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82171" y="539982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184" y="523503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6543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94940" y="5773458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5643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27280" y="541450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5321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31999" y="6356715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Let’s find a systematic way of expressing patterns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33925" y="6694335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5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76177"/>
            <a:ext cx="896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regular expression</a:t>
            </a:r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) over a set of symbols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is: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  the empty string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Century Gothic"/>
                <a:cs typeface="Century Gothic"/>
              </a:rPr>
              <a:t>or the string consisting of an element of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 </a:t>
            </a:r>
          </a:p>
          <a:p>
            <a:pPr marL="457200" indent="-457200"/>
            <a:r>
              <a:rPr lang="en-US" sz="2400" dirty="0" smtClean="0">
                <a:latin typeface="Lucida Grande"/>
                <a:ea typeface="Lucida Grande"/>
                <a:cs typeface="Century Gothic"/>
              </a:rPr>
              <a:t>	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(a single character)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3.  or the string AB where A and B are regular expressions 	(</a:t>
            </a:r>
            <a:r>
              <a:rPr lang="en-US" sz="2400" b="1" dirty="0" smtClean="0">
                <a:latin typeface="Century Gothic"/>
                <a:ea typeface="Lucida Grande"/>
                <a:cs typeface="Century Gothic"/>
              </a:rPr>
              <a:t>concatenation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(A|B),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and B are regular expressions  (</a:t>
            </a:r>
            <a:r>
              <a:rPr lang="en-US" sz="2400" b="1" dirty="0" smtClean="0">
                <a:latin typeface="Century Gothic"/>
                <a:cs typeface="Century Gothic"/>
              </a:rPr>
              <a:t>alternation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(A)*,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is a regular expression (</a:t>
            </a:r>
            <a:r>
              <a:rPr lang="en-US" sz="2400" b="1" dirty="0" err="1" smtClean="0">
                <a:latin typeface="Century Gothic"/>
                <a:cs typeface="Century Gothic"/>
              </a:rPr>
              <a:t>Kleene</a:t>
            </a:r>
            <a:r>
              <a:rPr lang="en-US" sz="2400" b="1" dirty="0" smtClean="0">
                <a:latin typeface="Century Gothic"/>
                <a:cs typeface="Century Gothic"/>
              </a:rPr>
              <a:t> star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" y="4944144"/>
            <a:ext cx="8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example, with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={</a:t>
            </a:r>
            <a:r>
              <a:rPr lang="en-US" sz="2400" dirty="0" err="1" smtClean="0">
                <a:latin typeface="Century Gothic"/>
                <a:cs typeface="Century Gothic"/>
              </a:rPr>
              <a:t>a,b</a:t>
            </a:r>
            <a:r>
              <a:rPr lang="en-US" sz="2400" dirty="0" smtClean="0">
                <a:latin typeface="Century Gothic"/>
                <a:cs typeface="Century Gothic"/>
              </a:rPr>
              <a:t>}, the following strings are regular expressions:</a:t>
            </a:r>
          </a:p>
        </p:txBody>
      </p:sp>
      <p:sp>
        <p:nvSpPr>
          <p:cNvPr id="7" name="Oval 6"/>
          <p:cNvSpPr/>
          <p:nvPr/>
        </p:nvSpPr>
        <p:spPr>
          <a:xfrm>
            <a:off x="457200" y="6045278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25" y="6045278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506925" y="6045812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850" y="604581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4827" y="604492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9752" y="604492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6826" y="6045278"/>
            <a:ext cx="764624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8879" y="6046589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89072" y="6044929"/>
            <a:ext cx="1155681" cy="5233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1167" y="6044928"/>
            <a:ext cx="122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1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923593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</a:t>
            </a:r>
            <a:r>
              <a:rPr lang="en-US" sz="2400" b="1" dirty="0" smtClean="0">
                <a:latin typeface="Century Gothic"/>
                <a:cs typeface="Century Gothic"/>
              </a:rPr>
              <a:t>matches </a:t>
            </a:r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a single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the string consists of just that character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2854364"/>
            <a:ext cx="84577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(A)*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zero or more parts that match A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74" y="220726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399" y="220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153555" y="220726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20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290" y="2291748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288539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77802" y="285778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094" y="2802563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949255" y="466945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40" y="4710872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(a)*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806" y="53475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445" y="4680720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0249" y="573070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1856" y="5398043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80155" y="549987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8392" y="6033107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Wait, how did we get here?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Many IE tasks are defined like this:</a:t>
            </a:r>
          </a:p>
          <a:p>
            <a:pPr lvl="1"/>
            <a:r>
              <a:rPr lang="de-DE" dirty="0" smtClean="0"/>
              <a:t>Get me a database like this</a:t>
            </a:r>
          </a:p>
          <a:p>
            <a:pPr lvl="1"/>
            <a:r>
              <a:rPr lang="de-DE" dirty="0" smtClean="0"/>
              <a:t>For instance, let's say I want a database listing severe disease outbreaks by country and month/year</a:t>
            </a:r>
          </a:p>
          <a:p>
            <a:r>
              <a:rPr lang="de-DE" dirty="0" smtClean="0"/>
              <a:t>Then you find a corpus containing this information</a:t>
            </a:r>
          </a:p>
          <a:p>
            <a:pPr lvl="1"/>
            <a:r>
              <a:rPr lang="de-DE" dirty="0" smtClean="0"/>
              <a:t>And run information extraction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1283934"/>
            <a:ext cx="6878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the form (A|B)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matches either A or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4110272"/>
            <a:ext cx="872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AB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two parts, where the first part matches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and the second part matches B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74" y="2717648"/>
            <a:ext cx="94880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544" y="2759066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153555" y="2717648"/>
            <a:ext cx="150473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717648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a|(b</a:t>
            </a:r>
            <a:r>
              <a:rPr lang="en-US" sz="2400" dirty="0" smtClean="0">
                <a:latin typeface="Century Gothic"/>
                <a:cs typeface="Century Gothic"/>
              </a:rPr>
              <a:t>)*)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8005" y="2802132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339577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447" y="329914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809" y="331294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2083" y="540427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7008" y="540427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3948" y="6082405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16493" y="5391002"/>
            <a:ext cx="1068520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418" y="5391002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b(a</a:t>
            </a:r>
            <a:r>
              <a:rPr lang="en-US" sz="2400" dirty="0" smtClean="0">
                <a:latin typeface="Century Gothic"/>
                <a:cs typeface="Century Gothic"/>
              </a:rPr>
              <a:t>)*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8358" y="6069133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baa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1809" y="5405922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613" y="591673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1512" y="361667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78486" y="3381977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81166" y="3271529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0758" y="6428623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4669" y="6288917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0" grpId="0"/>
      <p:bldP spid="3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11046" y="731340"/>
            <a:ext cx="901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Given an ordered set of symbols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, we define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[</a:t>
            </a:r>
            <a:r>
              <a:rPr lang="en-US" sz="2400" dirty="0" err="1" smtClean="0">
                <a:latin typeface="Century Gothic"/>
                <a:cs typeface="Century Gothic"/>
              </a:rPr>
              <a:t>x-y</a:t>
            </a:r>
            <a:r>
              <a:rPr lang="en-US" sz="2400" dirty="0" smtClean="0">
                <a:latin typeface="Century Gothic"/>
                <a:cs typeface="Century Gothic"/>
              </a:rPr>
              <a:t>] for two symbols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to be the alternation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|...|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       (meaning: any of the symbols in the range)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1171" y="1875880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 = 0|1|2|3|4|5|6|7|8|9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337545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A+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A(A)*             (meaning: one or more A’s)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4203" y="3168542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[0-9]+ = [0-9][0-9]*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86" y="3940894"/>
            <a:ext cx="793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err="1" smtClean="0">
                <a:latin typeface="Century Gothic"/>
                <a:cs typeface="Century Gothic"/>
              </a:rPr>
              <a:t>A{x,y</a:t>
            </a:r>
            <a:r>
              <a:rPr lang="en-US" sz="2400" dirty="0" smtClean="0">
                <a:latin typeface="Century Gothic"/>
                <a:cs typeface="Century Gothic"/>
              </a:rPr>
              <a:t>}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and integers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A...A|A...A|A...A|...|A...A   (meaning: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to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A’s)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2489" y="4771891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f{4,6}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ffff|fffff|ffffff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2649" y="6356350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. to be an arbitrary symbol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389" y="5307628"/>
            <a:ext cx="63177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A?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        (|A)          (meaning: an optional 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420" y="5985266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?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a(|b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are easy to express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9074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| B  	Either A or B                                 (Use a backslash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A*		      Zero+ occurrences of A             the character itself, A+		      One+ occurrences of A              e.g., \+ for a plus)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A{</a:t>
            </a:r>
            <a:r>
              <a:rPr lang="en-US" sz="2400" dirty="0" err="1" smtClean="0">
                <a:latin typeface="Century Gothic"/>
                <a:cs typeface="Century Gothic"/>
              </a:rPr>
              <a:t>x,y</a:t>
            </a:r>
            <a:r>
              <a:rPr lang="en-US" sz="2400" dirty="0" smtClean="0">
                <a:latin typeface="Century Gothic"/>
                <a:cs typeface="Century Gothic"/>
              </a:rPr>
              <a:t>}	      x to y occurrences of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A?		      an optional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[a-z]	      One of the characters in the range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.		      An arbitrary symbol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93443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471770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 or a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058179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sequence of 8 digits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54074"/>
            <a:ext cx="5580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5 pairs of digits, separated by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8" y="6245574"/>
            <a:ext cx="343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HTML tags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8178" y="3937250"/>
            <a:ext cx="361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Person names: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Dr. Elvis Presley 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Prof. Dr. Elvis Presley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&amp; Groups in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3443" y="1154425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When using regular expressions in a program,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it is common to </a:t>
            </a:r>
            <a:r>
              <a:rPr lang="en-US" sz="2400" b="1" dirty="0" smtClean="0">
                <a:latin typeface="Century Gothic"/>
                <a:cs typeface="Century Gothic"/>
              </a:rPr>
              <a:t>name</a:t>
            </a:r>
            <a:r>
              <a:rPr lang="en-US" sz="2400" dirty="0" smtClean="0">
                <a:latin typeface="Century Gothic"/>
                <a:cs typeface="Century Gothic"/>
              </a:rPr>
              <a:t> them: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0" y="1985422"/>
            <a:ext cx="5799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digits=“[0-9]+”;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</a:t>
            </a:r>
            <a:r>
              <a:rPr lang="en-US" sz="2400" smtClean="0">
                <a:solidFill>
                  <a:srgbClr val="0000FF"/>
                </a:solidFill>
                <a:latin typeface="Century Gothic"/>
                <a:cs typeface="Century Gothic"/>
              </a:rPr>
              <a:t>separator=“( |-)”;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digits+separator+digits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;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9" name="TextBox 31"/>
          <p:cNvSpPr txBox="1"/>
          <p:nvPr/>
        </p:nvSpPr>
        <p:spPr>
          <a:xfrm>
            <a:off x="-47625" y="3584406"/>
            <a:ext cx="777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Parts of a regular expression can be singled out by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bracketed </a:t>
            </a:r>
            <a:r>
              <a:rPr lang="en-US" sz="2400" b="1" dirty="0" smtClean="0">
                <a:latin typeface="Century Gothic"/>
                <a:cs typeface="Century Gothic"/>
              </a:rPr>
              <a:t>groups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20" name="TextBox 8"/>
          <p:cNvSpPr txBox="1"/>
          <p:nvPr/>
        </p:nvSpPr>
        <p:spPr>
          <a:xfrm>
            <a:off x="495045" y="4587874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input=“The cat caught the mouse.”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495045" y="5130799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pattern=“The ([a-z]+) caught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the ([a-z]+)\\.”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1218690" y="5763140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first group: “cat”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second group: “mouse”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504570" y="5940424"/>
            <a:ext cx="666495" cy="36933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27896"/>
            <a:ext cx="840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can be matched efficiently by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Finite State Machine (Finite State Automaton, FSA, FSM)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023" y="1765738"/>
            <a:ext cx="5912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FSM</a:t>
            </a:r>
            <a:r>
              <a:rPr lang="en-US" sz="2400" dirty="0" smtClean="0">
                <a:latin typeface="Century Gothic"/>
                <a:cs typeface="Century Gothic"/>
              </a:rPr>
              <a:t> is a quintuple of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of symbols (the </a:t>
            </a:r>
            <a:r>
              <a:rPr lang="en-US" sz="2400" b="1" dirty="0" smtClean="0">
                <a:latin typeface="Century Gothic"/>
                <a:cs typeface="Century Gothic"/>
              </a:rPr>
              <a:t>alphabet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S of </a:t>
            </a:r>
            <a:r>
              <a:rPr lang="en-US" sz="2400" b="1" dirty="0" smtClean="0">
                <a:latin typeface="Century Gothic"/>
                <a:cs typeface="Century Gothic"/>
              </a:rPr>
              <a:t>states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An </a:t>
            </a:r>
            <a:r>
              <a:rPr lang="en-US" sz="2400" b="1" dirty="0" smtClean="0">
                <a:latin typeface="Century Gothic"/>
                <a:cs typeface="Century Gothic"/>
              </a:rPr>
              <a:t>initial state</a:t>
            </a:r>
            <a:r>
              <a:rPr lang="en-US" sz="2400" dirty="0" smtClean="0">
                <a:latin typeface="Century Gothic"/>
                <a:cs typeface="Century Gothic"/>
              </a:rPr>
              <a:t>, 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Century Gothic"/>
                <a:cs typeface="Century Gothic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</a:rPr>
              <a:t>state transition function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:S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  <a:sym typeface="Wingdings"/>
              </a:rPr>
              <a:t>set of accepting states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F &lt; S</a:t>
            </a:r>
            <a:r>
              <a:rPr lang="en-US" sz="2400" dirty="0" smtClean="0">
                <a:latin typeface="Century Gothic"/>
                <a:cs typeface="Century Gothic"/>
              </a:rPr>
              <a:t>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7013" y="409505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6439" y="4678756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3712" y="4748726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2473219" y="4687908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83657" y="471646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4272345" y="4687908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251" y="472709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1270048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066828" y="4977829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2770024" y="4972961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15170" y="455862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5870" y="545242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37" y="4541642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86953" y="6200957"/>
            <a:ext cx="6196889" cy="657043"/>
          </a:xfrm>
          <a:prstGeom prst="wedgeRectCallout">
            <a:avLst>
              <a:gd name="adj1" fmla="val -33918"/>
              <a:gd name="adj2" fmla="val -16339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Implicitly: All unmentioned inputs go to some artificial failure state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5981219" y="4226350"/>
            <a:ext cx="3162781" cy="1032247"/>
          </a:xfrm>
          <a:prstGeom prst="wedgeRectCallout">
            <a:avLst>
              <a:gd name="adj1" fmla="val -75844"/>
              <a:gd name="adj2" fmla="val 2035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Accepting states usually depicted with double ring.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4" grpId="0" animBg="1"/>
      <p:bldP spid="5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91919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the state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err="1" smtClean="0">
                <a:latin typeface="Century Gothic"/>
                <a:cs typeface="Century Gothic"/>
              </a:rPr>
              <a:t>(s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,input.charAt(i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71912" y="3305155"/>
            <a:ext cx="23487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ac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957013" y="409505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676439" y="4678756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733712" y="4748726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2473219" y="4687908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2583657" y="471646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4272345" y="4687908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4340251" y="472709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1270048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3066828" y="4977829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2770024" y="4972961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1615170" y="455862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2595870" y="545242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3506437" y="4541642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 Summary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12112"/>
            <a:ext cx="7645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Regular expressions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express a wide range of patterns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be matched efficiently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are employed in a wide variety of applications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in text editors, NER systems, normalization,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UNIX </a:t>
            </a:r>
            <a:r>
              <a:rPr lang="en-US" sz="2400" dirty="0" err="1" smtClean="0">
                <a:latin typeface="Century Gothic"/>
                <a:cs typeface="Century Gothic"/>
              </a:rPr>
              <a:t>grep</a:t>
            </a:r>
            <a:r>
              <a:rPr lang="en-US" sz="2400" dirty="0" smtClean="0">
                <a:latin typeface="Century Gothic"/>
                <a:cs typeface="Century Gothic"/>
              </a:rPr>
              <a:t> tool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605" y="4189228"/>
            <a:ext cx="455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Input: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Manual design of the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619" y="4203568"/>
            <a:ext cx="3911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Condition: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Entities follow a pattern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Entity matching techniques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A last word for today on Entity Matching</a:t>
            </a:r>
          </a:p>
          <a:p>
            <a:r>
              <a:rPr lang="de-DE" sz="2000" b="1" dirty="0" smtClean="0"/>
              <a:t>Rule-based techniques</a:t>
            </a:r>
            <a:r>
              <a:rPr lang="de-DE" sz="2000" dirty="0" smtClean="0"/>
              <a:t> are still heavily used heavily in (older) industrial applications</a:t>
            </a:r>
          </a:p>
          <a:p>
            <a:pPr lvl="1"/>
            <a:r>
              <a:rPr lang="de-DE" sz="1800" dirty="0"/>
              <a:t>The patterns </a:t>
            </a:r>
            <a:r>
              <a:rPr lang="de-DE" sz="1800" dirty="0" smtClean="0"/>
              <a:t>sometimes don't capture an entity when they should</a:t>
            </a:r>
          </a:p>
          <a:p>
            <a:pPr lvl="2"/>
            <a:r>
              <a:rPr lang="de-DE" sz="1400" dirty="0" smtClean="0"/>
              <a:t>But the emphasis in industry is often on being right when you do match</a:t>
            </a:r>
          </a:p>
          <a:p>
            <a:pPr lvl="2"/>
            <a:r>
              <a:rPr lang="de-DE" sz="1400" dirty="0" smtClean="0"/>
              <a:t>Not matching in cases of doubt might be better</a:t>
            </a:r>
          </a:p>
          <a:p>
            <a:pPr lvl="1"/>
            <a:r>
              <a:rPr lang="de-DE" sz="1800" dirty="0" smtClean="0"/>
              <a:t>With rule-based is easy to understand what is happening</a:t>
            </a:r>
          </a:p>
          <a:p>
            <a:pPr lvl="2"/>
            <a:r>
              <a:rPr lang="de-DE" sz="1400" dirty="0" smtClean="0"/>
              <a:t>Easy to make changes so that a particular example is extracted correctly</a:t>
            </a:r>
          </a:p>
          <a:p>
            <a:r>
              <a:rPr lang="de-DE" sz="2000" dirty="0" smtClean="0"/>
              <a:t>However, </a:t>
            </a:r>
            <a:r>
              <a:rPr lang="de-DE" sz="2000" b="1" dirty="0" smtClean="0"/>
              <a:t>statistical techniques</a:t>
            </a:r>
            <a:r>
              <a:rPr lang="de-DE" sz="2000" dirty="0"/>
              <a:t> </a:t>
            </a:r>
            <a:r>
              <a:rPr lang="de-DE" sz="2000" dirty="0" smtClean="0"/>
              <a:t>have recently become much more popular</a:t>
            </a:r>
          </a:p>
          <a:p>
            <a:pPr lvl="1"/>
            <a:r>
              <a:rPr lang="de-DE" sz="1800" dirty="0" smtClean="0"/>
              <a:t>E.g., Google</a:t>
            </a:r>
          </a:p>
          <a:p>
            <a:pPr lvl="1"/>
            <a:r>
              <a:rPr lang="de-DE" sz="1800" dirty="0" smtClean="0"/>
              <a:t>Emphasis is much more on higher coverage and noisier input</a:t>
            </a:r>
          </a:p>
          <a:p>
            <a:pPr lvl="1"/>
            <a:r>
              <a:rPr lang="de-DE" sz="1800" dirty="0" smtClean="0"/>
              <a:t>We will discuss both in this class</a:t>
            </a:r>
          </a:p>
          <a:p>
            <a:pPr lvl="2"/>
            <a:r>
              <a:rPr lang="de-DE" sz="1400" dirty="0" smtClean="0"/>
              <a:t>But with a stronger emphasis on statistical techniques and hybrid techniques (combining rules with statistics)</a:t>
            </a:r>
          </a:p>
          <a:p>
            <a:r>
              <a:rPr lang="de-DE" sz="2200" dirty="0" smtClean="0"/>
              <a:t>Don't forget to read Sarawagi on rule-based NER!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Many of the slides from today were from Fabian Suchanek, Telecom ParisTech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342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Scenarios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Traditional Information Extraction</a:t>
            </a:r>
          </a:p>
          <a:p>
            <a:pPr lvl="1"/>
            <a:r>
              <a:rPr lang="de-DE" dirty="0" smtClean="0"/>
              <a:t>This will be the main focus in the course</a:t>
            </a:r>
          </a:p>
          <a:p>
            <a:pPr lvl="1"/>
            <a:r>
              <a:rPr lang="de-DE" dirty="0" smtClean="0"/>
              <a:t>Which templates we want is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 outbreaks</a:t>
            </a:r>
          </a:p>
          <a:p>
            <a:pPr lvl="1"/>
            <a:r>
              <a:rPr lang="de-DE" dirty="0" smtClean="0"/>
              <a:t>Instance types are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diseases, locations, dates</a:t>
            </a:r>
          </a:p>
          <a:p>
            <a:pPr lvl="1"/>
            <a:r>
              <a:rPr lang="de-DE" dirty="0" smtClean="0"/>
              <a:t>Relation types are predefined</a:t>
            </a:r>
          </a:p>
          <a:p>
            <a:pPr lvl="2"/>
            <a:r>
              <a:rPr lang="de-DE" dirty="0" smtClean="0"/>
              <a:t>For our example, outbreak: </a:t>
            </a:r>
            <a:r>
              <a:rPr lang="de-DE" b="1" dirty="0" smtClean="0"/>
              <a:t>when, what, where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Corpus is often clearly specified</a:t>
            </a:r>
          </a:p>
          <a:p>
            <a:pPr lvl="2"/>
            <a:r>
              <a:rPr lang="de-DE" dirty="0" smtClean="0"/>
              <a:t>For our example: a </a:t>
            </a:r>
            <a:r>
              <a:rPr lang="de-DE" b="1" dirty="0" smtClean="0"/>
              <a:t>newspaper corpus</a:t>
            </a:r>
            <a:r>
              <a:rPr lang="de-DE" dirty="0" smtClean="0"/>
              <a:t> (e.g., the New York Times), with new articles appearing each day</a:t>
            </a:r>
          </a:p>
          <a:p>
            <a:r>
              <a:rPr lang="de-DE" dirty="0" smtClean="0"/>
              <a:t>However, there are other interesting scenarios...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0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Question answering</a:t>
            </a:r>
            <a:endParaRPr lang="en-US" altLang="de-DE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de-DE" sz="2800" dirty="0" smtClean="0"/>
              <a:t>Question answering can be loosely viewed as "just-in-time" Information Extraction</a:t>
            </a:r>
          </a:p>
          <a:p>
            <a:pPr lvl="1"/>
            <a:endParaRPr lang="en-US" altLang="de-DE" sz="2400" dirty="0" smtClean="0"/>
          </a:p>
          <a:p>
            <a:pPr lvl="1"/>
            <a:r>
              <a:rPr lang="en-US" altLang="de-DE" sz="2400" dirty="0" smtClean="0"/>
              <a:t>Some question types are easy to think of as IE templates, but some are not</a:t>
            </a:r>
            <a:endParaRPr lang="en-US" altLang="de-DE" sz="2400" dirty="0"/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3740150" y="3609975"/>
            <a:ext cx="39909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Who discovered Oxygen?</a:t>
            </a:r>
          </a:p>
          <a:p>
            <a:r>
              <a:rPr lang="en-US" altLang="de-DE" b="0" dirty="0"/>
              <a:t>When did Hawaii become a state?</a:t>
            </a:r>
          </a:p>
          <a:p>
            <a:r>
              <a:rPr lang="en-US" altLang="de-DE" b="0" dirty="0"/>
              <a:t>Where is Ayer’s Rock located?</a:t>
            </a:r>
          </a:p>
          <a:p>
            <a:r>
              <a:rPr lang="en-US" altLang="de-DE" b="0" dirty="0"/>
              <a:t>What team won the World Series in 1992?</a:t>
            </a:r>
          </a:p>
        </p:txBody>
      </p:sp>
      <p:sp>
        <p:nvSpPr>
          <p:cNvPr id="994310" name="Text Box 6"/>
          <p:cNvSpPr txBox="1">
            <a:spLocks noChangeArrowheads="1"/>
          </p:cNvSpPr>
          <p:nvPr/>
        </p:nvSpPr>
        <p:spPr bwMode="auto">
          <a:xfrm>
            <a:off x="3740150" y="4826000"/>
            <a:ext cx="4413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What countries export oil?</a:t>
            </a:r>
          </a:p>
          <a:p>
            <a:r>
              <a:rPr lang="en-US" altLang="de-DE" b="0" dirty="0"/>
              <a:t>Name U.S. cities that have a “Shubert” theater.</a:t>
            </a:r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3740150" y="5562600"/>
            <a:ext cx="2327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/>
              <a:t>Who is Aaron Copland?</a:t>
            </a:r>
          </a:p>
          <a:p>
            <a:r>
              <a:rPr lang="en-US" altLang="de-DE" b="0"/>
              <a:t>What is a quasar?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2321392" y="3962400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“Factoid”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2720391" y="496570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“List”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1976702" y="5683250"/>
            <a:ext cx="1325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“Definition”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38286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An Example</a:t>
            </a:r>
          </a:p>
        </p:txBody>
      </p:sp>
      <p:sp>
        <p:nvSpPr>
          <p:cNvPr id="1054723" name="Text Box 3"/>
          <p:cNvSpPr txBox="1">
            <a:spLocks noChangeArrowheads="1"/>
          </p:cNvSpPr>
          <p:nvPr/>
        </p:nvSpPr>
        <p:spPr bwMode="auto">
          <a:xfrm>
            <a:off x="772732" y="1582997"/>
            <a:ext cx="7699420" cy="147732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But many foreign investors remain </a:t>
            </a:r>
            <a:r>
              <a:rPr lang="en-US" altLang="de-DE" b="0" dirty="0" err="1">
                <a:solidFill>
                  <a:srgbClr val="000066"/>
                </a:solidFill>
              </a:rPr>
              <a:t>sceptical</a:t>
            </a:r>
            <a:r>
              <a:rPr lang="en-US" altLang="de-DE" b="0" dirty="0">
                <a:solidFill>
                  <a:srgbClr val="000066"/>
                </a:solidFill>
              </a:rPr>
              <a:t>, and western governments are withholding aid because of the </a:t>
            </a:r>
            <a:r>
              <a:rPr lang="en-US" altLang="de-DE" b="0" dirty="0" err="1">
                <a:solidFill>
                  <a:srgbClr val="000066"/>
                </a:solidFill>
              </a:rPr>
              <a:t>Slorc's</a:t>
            </a:r>
            <a:r>
              <a:rPr lang="en-US" altLang="de-DE" b="0" dirty="0">
                <a:solidFill>
                  <a:srgbClr val="000066"/>
                </a:solidFill>
              </a:rPr>
              <a:t> dismal human rights record and the continued detention of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the opposition leader who </a:t>
            </a:r>
            <a:r>
              <a:rPr lang="en-US" altLang="de-DE" b="0" dirty="0">
                <a:solidFill>
                  <a:srgbClr val="FF0000"/>
                </a:solidFill>
              </a:rPr>
              <a:t>won</a:t>
            </a:r>
            <a:r>
              <a:rPr lang="en-US" altLang="de-DE" b="0" dirty="0">
                <a:solidFill>
                  <a:srgbClr val="000066"/>
                </a:solidFill>
              </a:rPr>
              <a:t> the </a:t>
            </a:r>
            <a:r>
              <a:rPr lang="en-US" altLang="de-DE" b="0" dirty="0">
                <a:solidFill>
                  <a:srgbClr val="FF0000"/>
                </a:solidFill>
              </a:rPr>
              <a:t>Nobel Peace Prize</a:t>
            </a:r>
            <a:r>
              <a:rPr lang="en-US" altLang="de-DE" b="0" dirty="0">
                <a:solidFill>
                  <a:srgbClr val="000066"/>
                </a:solidFill>
              </a:rPr>
              <a:t> in </a:t>
            </a:r>
            <a:r>
              <a:rPr lang="en-US" altLang="de-DE" b="0" dirty="0">
                <a:solidFill>
                  <a:srgbClr val="FF0000"/>
                </a:solidFill>
              </a:rPr>
              <a:t>1991</a:t>
            </a:r>
            <a:r>
              <a:rPr lang="en-US" altLang="de-DE" b="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772732" y="3115234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military junta took power in 1988 as pro-democracy demonstrations were sweeping the country. It held elections in 1990, but has ignored their result. It has kept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 winner</a:t>
            </a:r>
            <a:r>
              <a:rPr lang="en-US" altLang="de-DE" b="0" dirty="0">
                <a:solidFill>
                  <a:srgbClr val="000066"/>
                </a:solidFill>
              </a:rPr>
              <a:t>,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 - leader of the opposition party which won a landslide victory in the poll - under house arrest since July 1989.</a:t>
            </a:r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772732" y="4936525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regime, which is also engaged in a battle with insurgents near its eastern border with Thailand, ignored a 1990 election victory by an opposition party and is detaining its leader,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who was awarded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</a:t>
            </a:r>
            <a:r>
              <a:rPr lang="en-US" altLang="de-DE" b="0" dirty="0">
                <a:solidFill>
                  <a:srgbClr val="000066"/>
                </a:solidFill>
              </a:rP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1054726" name="Text Box 6"/>
          <p:cNvSpPr txBox="1">
            <a:spLocks noChangeArrowheads="1"/>
          </p:cNvSpPr>
          <p:nvPr/>
        </p:nvSpPr>
        <p:spPr bwMode="auto">
          <a:xfrm>
            <a:off x="1598613" y="1038379"/>
            <a:ext cx="52645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000" u="sng" dirty="0">
                <a:solidFill>
                  <a:srgbClr val="000066"/>
                </a:solidFill>
              </a:rPr>
              <a:t>Who</a:t>
            </a:r>
            <a:r>
              <a:rPr lang="en-US" altLang="de-DE" sz="2000" dirty="0">
                <a:solidFill>
                  <a:srgbClr val="000066"/>
                </a:solidFill>
              </a:rPr>
              <a:t> won the Nobel Peace Prize in 1991?</a:t>
            </a:r>
            <a:endParaRPr lang="en-US" altLang="de-DE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832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4066</Words>
  <Application>Microsoft Office PowerPoint</Application>
  <PresentationFormat>On-screen Show (4:3)</PresentationFormat>
  <Paragraphs>943</Paragraphs>
  <Slides>59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Office Theme</vt:lpstr>
      <vt:lpstr>NLP-class</vt:lpstr>
      <vt:lpstr>Information Extraction Lecture 2 – IE Scenario, Text Selection/Processing,  Extraction of Closed &amp; Regular Sets</vt:lpstr>
      <vt:lpstr>Administravia again</vt:lpstr>
      <vt:lpstr>Outline</vt:lpstr>
      <vt:lpstr>Relation Extraction: Disease Outbreaks</vt:lpstr>
      <vt:lpstr>Wait, how did we get here?</vt:lpstr>
      <vt:lpstr>IE Scenarios</vt:lpstr>
      <vt:lpstr>Non-traditional IE</vt:lpstr>
      <vt:lpstr>Question answering</vt:lpstr>
      <vt:lpstr>An Example</vt:lpstr>
      <vt:lpstr>Central Idea of Factoid QA</vt:lpstr>
      <vt:lpstr>Structured Summarization</vt:lpstr>
      <vt:lpstr>Non-traditional IE</vt:lpstr>
      <vt:lpstr>Outline</vt:lpstr>
      <vt:lpstr>Finding the Sources</vt:lpstr>
      <vt:lpstr>Scripts</vt:lpstr>
      <vt:lpstr>Char Encoding: ASCII</vt:lpstr>
      <vt:lpstr>Char Encoding: Code Pages</vt:lpstr>
      <vt:lpstr>Char Encoding: HTML</vt:lpstr>
      <vt:lpstr>Char Encoding: Unicode</vt:lpstr>
      <vt:lpstr>Char Encoding: UTF-8</vt:lpstr>
      <vt:lpstr>Char Encoding: UTF-8</vt:lpstr>
      <vt:lpstr>Char Encoding: UTF-8</vt:lpstr>
      <vt:lpstr>Char Encoding: UTF-8</vt:lpstr>
      <vt:lpstr>Char Encoding: UTF-8</vt:lpstr>
      <vt:lpstr>Language detection</vt:lpstr>
      <vt:lpstr>Language detection</vt:lpstr>
      <vt:lpstr>Sources: Structured</vt:lpstr>
      <vt:lpstr>Sources: Semi-Structured</vt:lpstr>
      <vt:lpstr>Sources: Semi-Structured</vt:lpstr>
      <vt:lpstr>Sources: “Unstructured”</vt:lpstr>
      <vt:lpstr>Sources: Mixed</vt:lpstr>
      <vt:lpstr>Source Selection Summary</vt:lpstr>
      <vt:lpstr>Information Extraction</vt:lpstr>
      <vt:lpstr>Tokenization</vt:lpstr>
      <vt:lpstr>Tokenization Challenges</vt:lpstr>
      <vt:lpstr>Normalization: Strings</vt:lpstr>
      <vt:lpstr>Normalization: Literals</vt:lpstr>
      <vt:lpstr>Normalization</vt:lpstr>
      <vt:lpstr>Caveats</vt:lpstr>
      <vt:lpstr>Information Extraction</vt:lpstr>
      <vt:lpstr>Named Entity Recognition</vt:lpstr>
      <vt:lpstr>Closed Set Extraction</vt:lpstr>
      <vt:lpstr>Tries</vt:lpstr>
      <vt:lpstr>Adding Values to Tries</vt:lpstr>
      <vt:lpstr>Parsing with Tries</vt:lpstr>
      <vt:lpstr>NER: Patterns</vt:lpstr>
      <vt:lpstr>Patterns</vt:lpstr>
      <vt:lpstr>Regular Expressions</vt:lpstr>
      <vt:lpstr>Regular Expression Matching</vt:lpstr>
      <vt:lpstr>Regular Expression Matching</vt:lpstr>
      <vt:lpstr>Additional Regexes</vt:lpstr>
      <vt:lpstr>Things that are easy to express</vt:lpstr>
      <vt:lpstr>Names &amp; Groups in Regexes</vt:lpstr>
      <vt:lpstr>Finite State Machines</vt:lpstr>
      <vt:lpstr>Finite State Machines</vt:lpstr>
      <vt:lpstr>Regular Expressions Summary</vt:lpstr>
      <vt:lpstr>Entity matching techniques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Scenario, Source, Regular Classes</dc:title>
  <dc:creator>Alexander Fraser</dc:creator>
  <cp:lastModifiedBy>alex</cp:lastModifiedBy>
  <cp:revision>473</cp:revision>
  <dcterms:created xsi:type="dcterms:W3CDTF">2011-12-07T15:05:48Z</dcterms:created>
  <dcterms:modified xsi:type="dcterms:W3CDTF">2013-12-18T16:54:47Z</dcterms:modified>
</cp:coreProperties>
</file>