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14" r:id="rId3"/>
  </p:sldMasterIdLst>
  <p:notesMasterIdLst>
    <p:notesMasterId r:id="rId37"/>
  </p:notesMasterIdLst>
  <p:handoutMasterIdLst>
    <p:handoutMasterId r:id="rId38"/>
  </p:handoutMasterIdLst>
  <p:sldIdLst>
    <p:sldId id="441" r:id="rId4"/>
    <p:sldId id="1005" r:id="rId5"/>
    <p:sldId id="1040" r:id="rId6"/>
    <p:sldId id="1006" r:id="rId7"/>
    <p:sldId id="1007" r:id="rId8"/>
    <p:sldId id="1008" r:id="rId9"/>
    <p:sldId id="1009" r:id="rId10"/>
    <p:sldId id="1010" r:id="rId11"/>
    <p:sldId id="1011" r:id="rId12"/>
    <p:sldId id="1012" r:id="rId13"/>
    <p:sldId id="1013" r:id="rId14"/>
    <p:sldId id="1014" r:id="rId15"/>
    <p:sldId id="1015" r:id="rId16"/>
    <p:sldId id="1016" r:id="rId17"/>
    <p:sldId id="1017" r:id="rId18"/>
    <p:sldId id="1018" r:id="rId19"/>
    <p:sldId id="1019" r:id="rId20"/>
    <p:sldId id="1020" r:id="rId21"/>
    <p:sldId id="1021" r:id="rId22"/>
    <p:sldId id="1022" r:id="rId23"/>
    <p:sldId id="1023" r:id="rId24"/>
    <p:sldId id="1024" r:id="rId25"/>
    <p:sldId id="1029" r:id="rId26"/>
    <p:sldId id="1030" r:id="rId27"/>
    <p:sldId id="1032" r:id="rId28"/>
    <p:sldId id="1033" r:id="rId29"/>
    <p:sldId id="1034" r:id="rId30"/>
    <p:sldId id="1035" r:id="rId31"/>
    <p:sldId id="1036" r:id="rId32"/>
    <p:sldId id="1037" r:id="rId33"/>
    <p:sldId id="1038" r:id="rId34"/>
    <p:sldId id="954" r:id="rId35"/>
    <p:sldId id="79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639" autoAdjust="0"/>
  </p:normalViewPr>
  <p:slideViewPr>
    <p:cSldViewPr snapToGrid="0" snapToObjects="1">
      <p:cViewPr varScale="1">
        <p:scale>
          <a:sx n="59" d="100"/>
          <a:sy n="5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2F59F-C687-3E43-9923-1D1B13D9B38B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0964" y="685225"/>
            <a:ext cx="499449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036" tIns="43018" rIns="86036" bIns="43018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3" y="4343113"/>
            <a:ext cx="5472561" cy="41933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86EAD5-EF53-C947-966B-98B789449586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30964" y="685225"/>
            <a:ext cx="4989781" cy="34246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036" tIns="43018" rIns="86036" bIns="43018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3" y="4343113"/>
            <a:ext cx="5472561" cy="41933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83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7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39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10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9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8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6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15.01.2014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8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5gate.ag5.mpi-sb.mpg.de/webyagospotlx/Browser?entity=Elvis_Presle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vi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go-knowledge.org/" TargetMode="External"/><Relationship Id="rId7" Type="http://schemas.openxmlformats.org/officeDocument/2006/relationships/hyperlink" Target="http://freebase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hyperlink" Target="http://dbpedia.org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s.washington.edu/research/textrunner/" TargetMode="Externa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s.washington.edu/research/textrunner/" TargetMode="Externa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8 – Ontological and Open 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2013-2014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Dr. Alexander Fraser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74"/>
          <p:cNvSpPr txBox="1"/>
          <p:nvPr/>
        </p:nvSpPr>
        <p:spPr>
          <a:xfrm>
            <a:off x="0" y="1040487"/>
            <a:ext cx="891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triple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(in the sense of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ontologies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 is a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tuple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of an entity, a relation name  and another entity: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4540" y="3466165"/>
            <a:ext cx="866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Most ontological IE approaches produce triples as output. This decreases the variance in schema. 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27989" y="4814546"/>
          <a:ext cx="235648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295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484475" y="5835903"/>
          <a:ext cx="35855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229043"/>
                <a:gridCol w="1295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Birthdate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070004" y="4814546"/>
          <a:ext cx="24977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437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Citizen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Nationality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986472" y="4616289"/>
            <a:ext cx="956150" cy="939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498765" y="4934248"/>
            <a:ext cx="1347519" cy="711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 flipH="1" flipV="1">
            <a:off x="6682862" y="4931146"/>
            <a:ext cx="1022096" cy="530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683939" y="4767679"/>
            <a:ext cx="956150" cy="939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158638" y="5835903"/>
            <a:ext cx="2230884" cy="811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158638" y="5707617"/>
            <a:ext cx="2230884" cy="1150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829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74"/>
          <p:cNvSpPr txBox="1"/>
          <p:nvPr/>
        </p:nvSpPr>
        <p:spPr>
          <a:xfrm>
            <a:off x="0" y="1040487"/>
            <a:ext cx="891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 triple can be represented in multiple forms:</a:t>
            </a:r>
          </a:p>
        </p:txBody>
      </p:sp>
      <p:pic>
        <p:nvPicPr>
          <p:cNvPr id="10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26" y="4497920"/>
            <a:ext cx="1204619" cy="845031"/>
          </a:xfrm>
          <a:prstGeom prst="rect">
            <a:avLst/>
          </a:prstGeom>
        </p:spPr>
      </p:pic>
      <p:pic>
        <p:nvPicPr>
          <p:cNvPr id="11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41" y="4613040"/>
            <a:ext cx="772355" cy="578521"/>
          </a:xfrm>
          <a:prstGeom prst="rect">
            <a:avLst/>
          </a:prstGeom>
        </p:spPr>
      </p:pic>
      <p:cxnSp>
        <p:nvCxnSpPr>
          <p:cNvPr id="12" name="Straight Arrow Connector 89"/>
          <p:cNvCxnSpPr>
            <a:stCxn id="10" idx="3"/>
            <a:endCxn id="11" idx="1"/>
          </p:cNvCxnSpPr>
          <p:nvPr/>
        </p:nvCxnSpPr>
        <p:spPr>
          <a:xfrm flipV="1">
            <a:off x="3512145" y="4902301"/>
            <a:ext cx="1321696" cy="1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90"/>
          <p:cNvSpPr txBox="1"/>
          <p:nvPr/>
        </p:nvSpPr>
        <p:spPr>
          <a:xfrm>
            <a:off x="3512145" y="455110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Century Gothic"/>
              </a:rPr>
              <a:t>citizenOf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41659" y="6259810"/>
            <a:ext cx="653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&lt;Angela Merkel,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citizenOf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Germany&gt;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23414" y="3306726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=</a:t>
            </a:r>
            <a:endParaRPr lang="fr-FR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26952" y="5342951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=</a:t>
            </a:r>
            <a:endParaRPr lang="fr-FR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819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187" r="7154" b="4080"/>
          <a:stretch>
            <a:fillRect/>
          </a:stretch>
        </p:blipFill>
        <p:spPr>
          <a:xfrm>
            <a:off x="10626" y="923592"/>
            <a:ext cx="8954471" cy="543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11121" y="994011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Example: </a:t>
            </a:r>
            <a:r>
              <a:rPr lang="en-US" dirty="0" smtClean="0">
                <a:solidFill>
                  <a:prstClr val="black"/>
                </a:solidFill>
                <a:cs typeface="Century Gothic"/>
                <a:hlinkClick r:id="rId3"/>
              </a:rPr>
              <a:t>Elvis in YAGO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280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258154"/>
            <a:ext cx="87847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Why is Wikipedia good for information extraction?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a huge, but homogenous resource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(more homogenous than the Web)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considered authoritative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(more authoritative than a random Web page)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well-structured with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infoboxes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and categories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provides a wealth of meta information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(inter article links, inter language links, user discussion,...)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0" y="1180447"/>
            <a:ext cx="1240799" cy="1240799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2465485" y="1180447"/>
            <a:ext cx="655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Wikipedia is a free online encyclopedia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 million articles in English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16 million articles in dozens of languages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787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from Wikipedia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0" y="1180447"/>
            <a:ext cx="1240799" cy="12407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65485" y="1180447"/>
            <a:ext cx="655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Wikipedia is a free online encyclopedia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 million articles in English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16 million articles in dozens of languages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2" y="4569091"/>
            <a:ext cx="1204619" cy="84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850" y="4444344"/>
            <a:ext cx="1542852" cy="117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031" y="4667656"/>
            <a:ext cx="772355" cy="578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04243"/>
            <a:ext cx="878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article is (should be) unique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=&gt; We get a set of unique entities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that cover numerous areas of interest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494682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Angela_Merkel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1123" y="575649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Una_Merkel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0894" y="5246177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Germany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503" y="4692228"/>
            <a:ext cx="2418793" cy="1064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8919" y="5743184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Theory_of_Relativity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956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Source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525"/>
            <a:ext cx="3285460" cy="417392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11121" y="994011"/>
            <a:ext cx="319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Example: </a:t>
            </a:r>
            <a:r>
              <a:rPr lang="en-US" dirty="0" smtClean="0">
                <a:solidFill>
                  <a:prstClr val="black"/>
                </a:solidFill>
                <a:cs typeface="Century Gothic"/>
                <a:hlinkClick r:id="rId3"/>
              </a:rPr>
              <a:t>Elvis on Wikipedia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85460" y="2434856"/>
            <a:ext cx="5803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|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Birth_name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= Elvis Aaron Presley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|Born = {{Birth date|1935|1|8}}&lt;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/&gt;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 [[Tupelo,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Mississippi|Tupelo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]]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84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Elvis Presley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3771900" y="1282700"/>
            <a:ext cx="4914900" cy="1016000"/>
          </a:xfrm>
          <a:prstGeom prst="wedgeRectCallout">
            <a:avLst>
              <a:gd name="adj1" fmla="val -62435"/>
              <a:gd name="adj2" fmla="val 26142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bornOnDate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= 1935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(hello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regexes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!)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8873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48" grpId="0" animBg="1"/>
      <p:bldP spid="49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300" y="5765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conceptual categories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Elvis Presley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358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09800"/>
            <a:ext cx="762000" cy="609600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300" y="5765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conceptual categories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562600" y="182880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019800" y="14478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V="1">
            <a:off x="6019800" y="2209800"/>
            <a:ext cx="0" cy="1968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V="1">
            <a:off x="6019800" y="137160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0800" y="23622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89000" y="220345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346200" y="182245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89000" y="136525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1346200" y="174625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08000" y="1181100"/>
            <a:ext cx="2438400" cy="16002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H="1">
            <a:off x="5888831" y="2753519"/>
            <a:ext cx="254794" cy="555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ight Arrow 42"/>
          <p:cNvSpPr/>
          <p:nvPr/>
        </p:nvSpPr>
        <p:spPr bwMode="auto">
          <a:xfrm>
            <a:off x="3327400" y="1562100"/>
            <a:ext cx="18161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Elvis Presley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889000" y="786953"/>
            <a:ext cx="1701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WordNet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7010400" y="0"/>
            <a:ext cx="2133600" cy="1075328"/>
          </a:xfrm>
          <a:prstGeom prst="wedgeRectCallout">
            <a:avLst>
              <a:gd name="adj1" fmla="val -64927"/>
              <a:gd name="adj2" fmla="val 9333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singer is a person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79940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3" grpId="0" animBg="1"/>
      <p:bldP spid="50" grpId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762000" cy="6096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4CCE88-DD1F-9442-A162-4A03FFE963C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928100" cy="685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Consistency Checks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00" y="5053569"/>
            <a:ext cx="892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uniqueness of functional arguments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562600" y="182880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19800" y="14478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6019800" y="2209800"/>
            <a:ext cx="0" cy="1968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6019800" y="137160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400800" y="23622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16200000" flipH="1">
            <a:off x="5888831" y="2753519"/>
            <a:ext cx="254794" cy="555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352800" y="4279900"/>
            <a:ext cx="1041400" cy="36933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1977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 flipV="1">
            <a:off x="4394200" y="4521198"/>
            <a:ext cx="12065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97400" y="4165600"/>
            <a:ext cx="9144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diedInPlace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5400000">
            <a:off x="3644900" y="4292600"/>
            <a:ext cx="457200" cy="304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594100" y="4254500"/>
            <a:ext cx="609600" cy="457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Line 8"/>
          <p:cNvSpPr>
            <a:spLocks noChangeShapeType="1"/>
          </p:cNvSpPr>
          <p:nvPr/>
        </p:nvSpPr>
        <p:spPr bwMode="auto">
          <a:xfrm flipH="1" flipV="1">
            <a:off x="4406900" y="3289300"/>
            <a:ext cx="1168400" cy="72389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2882900"/>
            <a:ext cx="11557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Guitarist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4279900" y="1371600"/>
            <a:ext cx="1308100" cy="151129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24100" y="2882900"/>
            <a:ext cx="9144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Guitar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 flipV="1">
            <a:off x="3009900" y="3340100"/>
            <a:ext cx="2438400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H="1" flipV="1">
            <a:off x="2768600" y="1358900"/>
            <a:ext cx="50800" cy="149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>
            <a:off x="2530475" y="2892425"/>
            <a:ext cx="457200" cy="304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479675" y="2854325"/>
            <a:ext cx="609600" cy="457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95230" y="5515234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domains and ranges of relations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5230" y="5976899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type coherence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876854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 animBg="1"/>
      <p:bldP spid="42" grpId="0" animBg="1"/>
      <p:bldP spid="43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Today: 45 minute lecture + </a:t>
            </a:r>
            <a:r>
              <a:rPr lang="de-DE" dirty="0" smtClean="0"/>
              <a:t>one </a:t>
            </a:r>
            <a:r>
              <a:rPr lang="de-DE" dirty="0" smtClean="0"/>
              <a:t>two-person Referat</a:t>
            </a:r>
            <a:endParaRPr lang="de-DE" dirty="0" smtClean="0"/>
          </a:p>
          <a:p>
            <a:r>
              <a:rPr lang="de-DE" dirty="0" smtClean="0"/>
              <a:t>Next week: the same</a:t>
            </a:r>
            <a:endParaRPr lang="de-DE" dirty="0"/>
          </a:p>
          <a:p>
            <a:r>
              <a:rPr lang="de-DE" dirty="0" smtClean="0"/>
              <a:t>Review session next week on Tuesday at 18:00, check web page for location</a:t>
            </a:r>
          </a:p>
          <a:p>
            <a:r>
              <a:rPr lang="de-DE" dirty="0" smtClean="0"/>
              <a:t>Klausur the following week!</a:t>
            </a:r>
          </a:p>
          <a:p>
            <a:r>
              <a:rPr lang="de-DE" dirty="0" smtClean="0"/>
              <a:t>Nachholklausur – </a:t>
            </a:r>
            <a:r>
              <a:rPr lang="de-DE" dirty="0"/>
              <a:t>p</a:t>
            </a:r>
            <a:r>
              <a:rPr lang="de-DE" dirty="0" smtClean="0"/>
              <a:t>robably April 2nd (</a:t>
            </a:r>
            <a:r>
              <a:rPr lang="de-DE" dirty="0" smtClean="0"/>
              <a:t>week before Vorlesungsbeginn - </a:t>
            </a:r>
            <a:r>
              <a:rPr lang="de-DE" dirty="0" smtClean="0"/>
              <a:t>check </a:t>
            </a:r>
            <a:r>
              <a:rPr lang="de-DE" dirty="0" smtClean="0"/>
              <a:t>web page!)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from Wikipedia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9659"/>
            <a:ext cx="1524000" cy="132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1464" y="912200"/>
            <a:ext cx="6025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YAGO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3m entities, 28m facts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focus on precision         95%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(automatic checking of facts)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3"/>
              </a:rPr>
              <a:t>http://yago-knowledge.org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8" y="3109320"/>
            <a:ext cx="1968500" cy="1219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6715" y="2975850"/>
            <a:ext cx="67072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DBpedia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3.4m entities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1b facts (also from non-English Wikipedia)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large community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5"/>
              </a:rPr>
              <a:t>http://dbpedia.org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98" y="5288608"/>
            <a:ext cx="2590800" cy="5495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76598" y="5156021"/>
            <a:ext cx="6082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Community project on top of Wikipedia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(bought by Google, but still open)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7"/>
              </a:rPr>
              <a:t>http://freebase.com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8754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21467637-EF89-3D4A-A885-BD5C28DDF0C6}" type="slidenum">
              <a:rPr lang="de-DE">
                <a:solidFill>
                  <a:prstClr val="black">
                    <a:tint val="75000"/>
                  </a:prstClr>
                </a:solidFill>
              </a:rPr>
              <a:pPr algn="r"/>
              <a:t>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124200" y="1568450"/>
            <a:ext cx="16764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3505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00600" y="1339850"/>
            <a:ext cx="1219200" cy="37151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1935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86940" y="1187450"/>
            <a:ext cx="8157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6200000">
            <a:off x="3771900" y="1868488"/>
            <a:ext cx="533400" cy="457200"/>
          </a:xfrm>
          <a:custGeom>
            <a:avLst/>
            <a:gdLst>
              <a:gd name="G0" fmla="+- 10934 0 0"/>
              <a:gd name="G1" fmla="+- 5040 0 0"/>
              <a:gd name="G2" fmla="+- 21600 0 5040"/>
              <a:gd name="G3" fmla="+- 10800 0 5040"/>
              <a:gd name="G4" fmla="+- 21600 0 10934"/>
              <a:gd name="G5" fmla="*/ G4 G3 10800"/>
              <a:gd name="G6" fmla="+- 21600 0 G5"/>
              <a:gd name="T0" fmla="*/ 10934 w 21600"/>
              <a:gd name="T1" fmla="*/ 0 h 21600"/>
              <a:gd name="T2" fmla="*/ 0 w 21600"/>
              <a:gd name="T3" fmla="*/ 10800 h 21600"/>
              <a:gd name="T4" fmla="*/ 1093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34" y="0"/>
                </a:moveTo>
                <a:lnTo>
                  <a:pt x="10934" y="5040"/>
                </a:lnTo>
                <a:lnTo>
                  <a:pt x="3375" y="5040"/>
                </a:lnTo>
                <a:lnTo>
                  <a:pt x="3375" y="16560"/>
                </a:lnTo>
                <a:lnTo>
                  <a:pt x="10934" y="16560"/>
                </a:lnTo>
                <a:lnTo>
                  <a:pt x="1093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040"/>
                </a:moveTo>
                <a:lnTo>
                  <a:pt x="1350" y="16560"/>
                </a:lnTo>
                <a:lnTo>
                  <a:pt x="2700" y="16560"/>
                </a:lnTo>
                <a:lnTo>
                  <a:pt x="2700" y="5040"/>
                </a:lnTo>
                <a:close/>
              </a:path>
              <a:path w="21600" h="21600">
                <a:moveTo>
                  <a:pt x="0" y="5040"/>
                </a:moveTo>
                <a:lnTo>
                  <a:pt x="0" y="16560"/>
                </a:lnTo>
                <a:lnTo>
                  <a:pt x="675" y="16560"/>
                </a:lnTo>
                <a:lnTo>
                  <a:pt x="675" y="504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402" y="3530004"/>
            <a:ext cx="8763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Recap: The challenges: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" y="4010025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canonic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relations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" y="4543425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canonic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entities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" y="5005388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consistent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facts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4402736" y="3630312"/>
            <a:ext cx="4211638" cy="363538"/>
          </a:xfrm>
          <a:prstGeom prst="wedgeRectCallout">
            <a:avLst>
              <a:gd name="adj1" fmla="val -56811"/>
              <a:gd name="adj2" fmla="val 13149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died in, 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was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killed in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402736" y="4402138"/>
            <a:ext cx="4468812" cy="363537"/>
          </a:xfrm>
          <a:prstGeom prst="wedgeRectCallout">
            <a:avLst>
              <a:gd name="adj1" fmla="val -54981"/>
              <a:gd name="adj2" fmla="val 76998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 Elvis Presley, The King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4800600" y="5145881"/>
            <a:ext cx="3687763" cy="815795"/>
          </a:xfrm>
          <a:prstGeom prst="wedgeRectCallout">
            <a:avLst>
              <a:gd name="adj1" fmla="val -74099"/>
              <a:gd name="adj2" fmla="val -3978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 (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1970)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 (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1935)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</p:spPr>
        <p:txBody>
          <a:bodyPr/>
          <a:lstStyle/>
          <a:p>
            <a:r>
              <a:rPr lang="en-US" dirty="0" smtClean="0"/>
              <a:t>Ontological IE by Reasoning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903893"/>
            <a:ext cx="5897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Idea: These problems are interleaved,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solve all of them together.</a:t>
            </a:r>
          </a:p>
        </p:txBody>
      </p:sp>
      <p:sp>
        <p:nvSpPr>
          <p:cNvPr id="19" name="Folded Corner 29"/>
          <p:cNvSpPr/>
          <p:nvPr/>
        </p:nvSpPr>
        <p:spPr>
          <a:xfrm>
            <a:off x="2272621" y="2544061"/>
            <a:ext cx="3747179" cy="742359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Elvis was born in 1935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348543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51" y="189203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437575" y="1820592"/>
            <a:ext cx="1143008" cy="124777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059" y="1349432"/>
            <a:ext cx="1951611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Ontology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9" name="Flowchart: Document 28"/>
          <p:cNvSpPr/>
          <p:nvPr/>
        </p:nvSpPr>
        <p:spPr>
          <a:xfrm>
            <a:off x="71406" y="3885993"/>
            <a:ext cx="2000264" cy="571504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-32" y="3379941"/>
            <a:ext cx="278608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Documents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2" name="Vertical Scroll 31"/>
          <p:cNvSpPr/>
          <p:nvPr/>
        </p:nvSpPr>
        <p:spPr>
          <a:xfrm>
            <a:off x="-32" y="5439447"/>
            <a:ext cx="2286016" cy="883593"/>
          </a:xfrm>
          <a:prstGeom prst="verticalScroll">
            <a:avLst>
              <a:gd name="adj" fmla="val 201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20059" y="3963548"/>
            <a:ext cx="221457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Elvis was born in 1935</a:t>
            </a:r>
            <a:endParaRPr lang="en-US" sz="14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1406" y="4577311"/>
            <a:ext cx="2437878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Consistency Rules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42844" y="5726265"/>
            <a:ext cx="221457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err="1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birthdate</a:t>
            </a:r>
            <a:r>
              <a:rPr lang="en-US" sz="14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deathdate</a:t>
            </a:r>
            <a:endParaRPr lang="en-US" sz="1400" dirty="0" smtClean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6050" y="1778060"/>
            <a:ext cx="342902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type(</a:t>
            </a:r>
            <a:r>
              <a:rPr lang="en-US" sz="1600" dirty="0" err="1" smtClean="0">
                <a:solidFill>
                  <a:prstClr val="black"/>
                </a:solidFill>
              </a:rPr>
              <a:t>Elvis_Presley,singer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 err="1" smtClean="0">
                <a:solidFill>
                  <a:prstClr val="black"/>
                </a:solidFill>
              </a:rPr>
              <a:t>subclassof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</a:rPr>
              <a:t>singer,person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appears(“</a:t>
            </a:r>
            <a:r>
              <a:rPr lang="en-US" sz="1600" dirty="0" err="1" smtClean="0">
                <a:solidFill>
                  <a:prstClr val="black"/>
                </a:solidFill>
              </a:rPr>
              <a:t>Elvis”,”was</a:t>
            </a:r>
            <a:r>
              <a:rPr lang="en-US" sz="1600" dirty="0" smtClean="0">
                <a:solidFill>
                  <a:prstClr val="black"/>
                </a:solidFill>
              </a:rPr>
              <a:t> born in”,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      ”1935”)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means(“Elvis”,Elvis_Presley,0.8)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means(“Elvis”,Elvis_Costello,0.2)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born(X,Y) &amp; died(X,Z) =&gt; Y&lt;Z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appears(A,P,B) &amp; R(A,B)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 =&gt; expresses(P,R)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appears(A,P,B) &amp; expresses(P,R)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=&gt; R(A,B)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2143108" y="2063812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143108" y="3594255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143107" y="5577443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86049" y="1226322"/>
            <a:ext cx="470990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First Order Logic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6215074" y="3635448"/>
            <a:ext cx="500066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492572"/>
            <a:ext cx="588111" cy="781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" name="Line 2"/>
          <p:cNvSpPr>
            <a:spLocks noChangeShapeType="1"/>
          </p:cNvSpPr>
          <p:nvPr/>
        </p:nvSpPr>
        <p:spPr bwMode="auto">
          <a:xfrm>
            <a:off x="7691438" y="3992639"/>
            <a:ext cx="666776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8358214" y="3778324"/>
            <a:ext cx="785786" cy="37151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1935</a:t>
            </a:r>
            <a:endParaRPr lang="en-US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643834" y="3635448"/>
            <a:ext cx="82393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+mj-ea"/>
                <a:cs typeface="Century Gothic"/>
              </a:rPr>
              <a:t>Using Reasoning</a:t>
            </a:r>
            <a:endParaRPr lang="en-US" sz="4400" dirty="0">
              <a:solidFill>
                <a:prstClr val="black"/>
              </a:solidFill>
              <a:ea typeface="+mj-ea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1020" y="5881244"/>
            <a:ext cx="93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SOFIE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730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7" grpId="0" animBg="1"/>
      <p:bldP spid="48" grpId="0" animBg="1"/>
      <p:bldP spid="49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by Reasoning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1048842"/>
            <a:ext cx="87270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Reasoning-based approaches use logical rules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to extract knowledge from natural language documents.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Current approaches use either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Weighted MAX SAT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or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Datalog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or Markov Logic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5" y="4131865"/>
            <a:ext cx="4142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Input: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often an ontology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manually designed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45583"/>
            <a:ext cx="4685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Condition: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homogeneous corpus helps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942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132" y="4391247"/>
            <a:ext cx="4990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Current hot approaches: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extraction from Wikipedia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reasoning-based approaches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86" y="2845554"/>
            <a:ext cx="1204619" cy="84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01" y="2960674"/>
            <a:ext cx="772355" cy="57852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 flipV="1">
            <a:off x="3865905" y="3249935"/>
            <a:ext cx="1321696" cy="1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5905" y="28987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nationality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042" y="923593"/>
            <a:ext cx="6853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Ontological 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tries to create or extend an ontology through information extraction.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4872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052623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232837"/>
            <a:ext cx="78293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Vision of Open Information Extraction: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runs perpetually, constantly gathering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new information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creates meaning on its own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from the gathered data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learns and becomes more intelligent,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i.e. better at gathering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9820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052623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042" y="2402958"/>
            <a:ext cx="80570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Rationale for Open Information Extraction: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We do not need to care for every single sentence,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but just for the ones we understand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size of the Web generates redundancy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size of the Web can generate synergies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KnowItAll</a:t>
            </a:r>
            <a:r>
              <a:rPr lang="en-US" dirty="0" smtClean="0"/>
              <a:t> &amp;Co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923593"/>
            <a:ext cx="9031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KnowItAll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KnowItNow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and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TextRunner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are projects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at the University of Washington (in Seattle, WA).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2145" y="630922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http://www.cs.washington.edu/research/textrunner/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24892" b="24448"/>
          <a:stretch>
            <a:fillRect/>
          </a:stretch>
        </p:blipFill>
        <p:spPr>
          <a:xfrm>
            <a:off x="534713" y="2105464"/>
            <a:ext cx="5530785" cy="126505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594" y="4270581"/>
          <a:ext cx="59509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43"/>
                <a:gridCol w="975043"/>
                <a:gridCol w="1613218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Egyptians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pyramids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Americans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pyramids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2902369" y="3552910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175836" y="4565438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778" y="4270581"/>
            <a:ext cx="2465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Valuable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common sense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knowledge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(if filtered)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80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KnowItAll</a:t>
            </a:r>
            <a:r>
              <a:rPr lang="en-US" dirty="0" smtClean="0"/>
              <a:t> &amp;Co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2145" y="630922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http://www.cs.washington.edu/research/textrunner/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5" y="1985489"/>
            <a:ext cx="8864444" cy="3826727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523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Web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79" y="860696"/>
            <a:ext cx="909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“Read the Web” is a project at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Carnegie Mellon University in Pittsburgh, PA.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1417" y="6309222"/>
            <a:ext cx="31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http://rtw.ml.cmu.edu/rtw/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981" y="3336765"/>
            <a:ext cx="291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Natural Language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Pattern Extractor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4782" y="2265195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Table Extractor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897" y="4128033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Mutual exclusion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4781" y="5588012"/>
            <a:ext cx="337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Type Check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109462" y="4154736"/>
            <a:ext cx="3128592" cy="82105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Krzewski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coaches the Blue Devils.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5490932" y="2726860"/>
            <a:ext cx="3340178" cy="763546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Krzewski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	Blue Angels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Miller	      Red Angels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4606" y="4583676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sports coach != scientist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6990" y="5949493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If I coach, am I a coach?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479" y="3336765"/>
            <a:ext cx="3362572" cy="17809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0932" y="2265195"/>
            <a:ext cx="3405327" cy="13460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6989" y="5588012"/>
            <a:ext cx="3966151" cy="7308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6897" y="4128033"/>
            <a:ext cx="3984698" cy="9206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0" name="Left-Right Arrow 29"/>
          <p:cNvSpPr/>
          <p:nvPr/>
        </p:nvSpPr>
        <p:spPr>
          <a:xfrm rot="20492910">
            <a:off x="3736960" y="3051731"/>
            <a:ext cx="1506385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1" name="Left-Right Arrow 30"/>
          <p:cNvSpPr/>
          <p:nvPr/>
        </p:nvSpPr>
        <p:spPr>
          <a:xfrm rot="5400000">
            <a:off x="5411675" y="5193540"/>
            <a:ext cx="426011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3" name="Left-Right Arrow 32"/>
          <p:cNvSpPr/>
          <p:nvPr/>
        </p:nvSpPr>
        <p:spPr>
          <a:xfrm rot="5400000">
            <a:off x="5442998" y="3732446"/>
            <a:ext cx="516837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4" name="Left-Right Arrow 33"/>
          <p:cNvSpPr/>
          <p:nvPr/>
        </p:nvSpPr>
        <p:spPr>
          <a:xfrm rot="2941561">
            <a:off x="2953553" y="4684497"/>
            <a:ext cx="1527712" cy="272778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5" name="Left-Right Arrow 34"/>
          <p:cNvSpPr/>
          <p:nvPr/>
        </p:nvSpPr>
        <p:spPr>
          <a:xfrm rot="5400000">
            <a:off x="2965328" y="3621127"/>
            <a:ext cx="2986201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7" name="Left-Right Arrow 36"/>
          <p:cNvSpPr/>
          <p:nvPr/>
        </p:nvSpPr>
        <p:spPr>
          <a:xfrm rot="1425675">
            <a:off x="3228916" y="3949690"/>
            <a:ext cx="1830032" cy="33964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9132" y="1694787"/>
            <a:ext cx="2419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Initial Ontology</a:t>
            </a:r>
          </a:p>
        </p:txBody>
      </p:sp>
      <p:sp>
        <p:nvSpPr>
          <p:cNvPr id="40" name="Left-Right Arrow 39"/>
          <p:cNvSpPr/>
          <p:nvPr/>
        </p:nvSpPr>
        <p:spPr>
          <a:xfrm rot="18730010">
            <a:off x="1994763" y="2562444"/>
            <a:ext cx="1217175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1" name="Left-Right Arrow 40"/>
          <p:cNvSpPr/>
          <p:nvPr/>
        </p:nvSpPr>
        <p:spPr>
          <a:xfrm rot="12887656">
            <a:off x="5025521" y="2019281"/>
            <a:ext cx="572024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362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 animBg="1"/>
      <p:bldP spid="21" grpId="0"/>
      <p:bldP spid="22" grpId="0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Ontological IE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In the last lecture, we discussed how to extract relations from text</a:t>
            </a:r>
          </a:p>
          <a:p>
            <a:pPr lvl="1"/>
            <a:r>
              <a:rPr lang="de-DE" dirty="0" smtClean="0"/>
              <a:t>We looked in detail at relations expressed in a single sentence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vent extraction captures relations which can be expressed at the document level (i.e., in multiple sentences)</a:t>
            </a:r>
          </a:p>
          <a:p>
            <a:pPr lvl="2"/>
            <a:r>
              <a:rPr lang="de-DE" dirty="0" smtClean="0"/>
              <a:t>Consider the CMU Seminar task – the task is to extract events (seminars), with their date, location and title</a:t>
            </a:r>
          </a:p>
          <a:p>
            <a:pPr lvl="2"/>
            <a:r>
              <a:rPr lang="de-DE" dirty="0" smtClean="0"/>
              <a:t>Sometimes referred to as "Fact Extraction"</a:t>
            </a:r>
          </a:p>
          <a:p>
            <a:r>
              <a:rPr lang="de-DE" dirty="0" smtClean="0"/>
              <a:t>Today we will discuss updating a knowledge base with the extracted relations, facts or events</a:t>
            </a:r>
          </a:p>
          <a:p>
            <a:pPr lvl="1"/>
            <a:r>
              <a:rPr lang="de-DE" dirty="0" smtClean="0"/>
              <a:t>This is called "Ontological IE"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IE: Read the Web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1417" y="6309222"/>
            <a:ext cx="31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http://rtw.ml.cmu.edu/rtw/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4478"/>
            <a:ext cx="4886924" cy="61135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44478"/>
            <a:ext cx="8001000" cy="2971800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990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1116419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138" y="2221703"/>
            <a:ext cx="8537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Main hot projects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TextRunner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(University of Washington)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 (Carnegie Mellon)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Prospera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/SOFIE (Max-Planck Informatics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Saarbrücken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138" y="3829848"/>
            <a:ext cx="5048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Input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Web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Web: Manual rules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Web: initial ontology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138" y="5403612"/>
            <a:ext cx="1771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Conditions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none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3892" y="6617061"/>
            <a:ext cx="2223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444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The slides today came from the Information Extraction course of Fabian Suchanek (Télécom ParisTech)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4"/>
          <p:cNvSpPr txBox="1"/>
          <p:nvPr/>
        </p:nvSpPr>
        <p:spPr>
          <a:xfrm>
            <a:off x="0" y="9022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ontology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is a consistent knowledge base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without redundancy </a:t>
            </a:r>
          </a:p>
        </p:txBody>
      </p:sp>
      <p:graphicFrame>
        <p:nvGraphicFramePr>
          <p:cNvPr id="16" name="Table 84"/>
          <p:cNvGraphicFramePr>
            <a:graphicFrameLocks noGrp="1"/>
          </p:cNvGraphicFramePr>
          <p:nvPr/>
        </p:nvGraphicFramePr>
        <p:xfrm>
          <a:off x="1347142" y="4136065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84"/>
          <p:cNvGraphicFramePr>
            <a:graphicFrameLocks noGrp="1"/>
          </p:cNvGraphicFramePr>
          <p:nvPr/>
        </p:nvGraphicFramePr>
        <p:xfrm>
          <a:off x="1763515" y="2179674"/>
          <a:ext cx="3616960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573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Person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Nationality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French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143933" y="4289140"/>
            <a:ext cx="107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128400"/>
                </a:solidFill>
                <a:cs typeface="Century Gothic"/>
                <a:sym typeface="Wingdings"/>
              </a:rPr>
              <a:t>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20044" y="2611065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cs typeface="Century Gothic"/>
                <a:sym typeface="Wingdings"/>
              </a:rPr>
              <a:t>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TextBox 74"/>
          <p:cNvSpPr txBox="1"/>
          <p:nvPr/>
        </p:nvSpPr>
        <p:spPr>
          <a:xfrm>
            <a:off x="152400" y="544387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Every entity appears only with exactly the same name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There are no semantic contradictions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5605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</a:t>
            </a:r>
            <a:endParaRPr lang="en-US" dirty="0"/>
          </a:p>
        </p:txBody>
      </p: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264700" y="4445447"/>
          <a:ext cx="3616960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573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Person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Nationality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French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olded Corner 29"/>
          <p:cNvSpPr/>
          <p:nvPr/>
        </p:nvSpPr>
        <p:spPr>
          <a:xfrm>
            <a:off x="1" y="4071949"/>
            <a:ext cx="4210492" cy="264952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Angela Merkel is the German chancellor....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...Merkel was born in Germany...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...A. Merkel has French nationality...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1" name="Right Arrow 30"/>
          <p:cNvSpPr/>
          <p:nvPr/>
        </p:nvSpPr>
        <p:spPr>
          <a:xfrm rot="10800000" flipH="1">
            <a:off x="4210493" y="4933570"/>
            <a:ext cx="950039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4" name="Right Arrow 33"/>
          <p:cNvSpPr/>
          <p:nvPr/>
        </p:nvSpPr>
        <p:spPr>
          <a:xfrm rot="5400000" flipH="1">
            <a:off x="3414736" y="3472144"/>
            <a:ext cx="537682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5549114" y="4265661"/>
            <a:ext cx="2292494" cy="190507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42825" y="4265973"/>
            <a:ext cx="1905072" cy="18361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4"/>
          <p:cNvSpPr txBox="1"/>
          <p:nvPr/>
        </p:nvSpPr>
        <p:spPr>
          <a:xfrm>
            <a:off x="0" y="9022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Ontological 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aims to create or extend an ontology.</a:t>
            </a:r>
          </a:p>
        </p:txBody>
      </p:sp>
      <p:graphicFrame>
        <p:nvGraphicFramePr>
          <p:cNvPr id="1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073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1: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Map names to names that are already known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13"/>
          <p:cNvSpPr txBox="1"/>
          <p:nvPr/>
        </p:nvSpPr>
        <p:spPr>
          <a:xfrm>
            <a:off x="2249608" y="5226228"/>
            <a:ext cx="183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A. Merkel</a:t>
            </a:r>
          </a:p>
        </p:txBody>
      </p:sp>
      <p:sp>
        <p:nvSpPr>
          <p:cNvPr id="50" name="TextBox 14"/>
          <p:cNvSpPr txBox="1"/>
          <p:nvPr/>
        </p:nvSpPr>
        <p:spPr>
          <a:xfrm>
            <a:off x="1008891" y="5180062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Angie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367530" y="457028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Merkel</a:t>
            </a:r>
          </a:p>
        </p:txBody>
      </p:sp>
      <p:cxnSp>
        <p:nvCxnSpPr>
          <p:cNvPr id="52" name="Straight Arrow Connector 20"/>
          <p:cNvCxnSpPr/>
          <p:nvPr/>
        </p:nvCxnSpPr>
        <p:spPr>
          <a:xfrm rot="16200000" flipV="1">
            <a:off x="1857481" y="3917452"/>
            <a:ext cx="2077537" cy="5400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2"/>
          <p:cNvCxnSpPr/>
          <p:nvPr/>
        </p:nvCxnSpPr>
        <p:spPr>
          <a:xfrm rot="5400000" flipH="1" flipV="1">
            <a:off x="794149" y="3897397"/>
            <a:ext cx="2031371" cy="53395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6"/>
          <p:cNvCxnSpPr/>
          <p:nvPr/>
        </p:nvCxnSpPr>
        <p:spPr>
          <a:xfrm rot="5400000" flipH="1" flipV="1">
            <a:off x="739677" y="3364203"/>
            <a:ext cx="1421594" cy="9905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297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2: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Be sure to map the names to the right known names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Una</a:t>
                      </a: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USA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946286" y="3804728"/>
            <a:ext cx="774461" cy="7566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/>
          <p:nvPr/>
        </p:nvSpPr>
        <p:spPr>
          <a:xfrm>
            <a:off x="1485365" y="410861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210240"/>
            <a:ext cx="1542852" cy="1171165"/>
          </a:xfrm>
          <a:prstGeom prst="rect">
            <a:avLst/>
          </a:prstGeom>
        </p:spPr>
      </p:pic>
      <p:pic>
        <p:nvPicPr>
          <p:cNvPr id="15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62717"/>
            <a:ext cx="1502460" cy="1053964"/>
          </a:xfrm>
          <a:prstGeom prst="rect">
            <a:avLst/>
          </a:prstGeom>
        </p:spPr>
      </p:pic>
      <p:sp>
        <p:nvSpPr>
          <p:cNvPr id="16" name="Folded Corner 29"/>
          <p:cNvSpPr/>
          <p:nvPr/>
        </p:nvSpPr>
        <p:spPr>
          <a:xfrm>
            <a:off x="365806" y="4570285"/>
            <a:ext cx="3185467" cy="618387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Merkel is great!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275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3: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Map to known relationships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3471639" y="4055421"/>
            <a:ext cx="1369800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29"/>
          <p:cNvSpPr/>
          <p:nvPr/>
        </p:nvSpPr>
        <p:spPr>
          <a:xfrm>
            <a:off x="2600458" y="4866094"/>
            <a:ext cx="3115339" cy="149025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has nationality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has citizenship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is citizen of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797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4: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Take care of consistency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3471639" y="4055421"/>
            <a:ext cx="1369800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29"/>
          <p:cNvSpPr/>
          <p:nvPr/>
        </p:nvSpPr>
        <p:spPr>
          <a:xfrm>
            <a:off x="2600458" y="4866094"/>
            <a:ext cx="3115339" cy="149025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Angela Merkel is French…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0042" y="3534395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cs typeface="Century Gothic"/>
                <a:sym typeface="Wingdings"/>
              </a:rPr>
              <a:t>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474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1496</Words>
  <Application>Microsoft Office PowerPoint</Application>
  <PresentationFormat>On-screen Show (4:3)</PresentationFormat>
  <Paragraphs>452</Paragraphs>
  <Slides>33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1_Office Theme</vt:lpstr>
      <vt:lpstr>2_Office Theme</vt:lpstr>
      <vt:lpstr>Information Extraction Lecture 8 – Ontological and Open IE</vt:lpstr>
      <vt:lpstr>Administravia</vt:lpstr>
      <vt:lpstr>Ontological IE</vt:lpstr>
      <vt:lpstr>Ontologies</vt:lpstr>
      <vt:lpstr>Ontological IE</vt:lpstr>
      <vt:lpstr>Ontological IE Challenges</vt:lpstr>
      <vt:lpstr>Ontological IE Challenges</vt:lpstr>
      <vt:lpstr>Ontological IE Challenges</vt:lpstr>
      <vt:lpstr>Ontological IE Challenges</vt:lpstr>
      <vt:lpstr>Triples</vt:lpstr>
      <vt:lpstr>Triples</vt:lpstr>
      <vt:lpstr>YAGO</vt:lpstr>
      <vt:lpstr>Wikipedia</vt:lpstr>
      <vt:lpstr>Ontological IE from Wikipedia</vt:lpstr>
      <vt:lpstr>Wikipedia Source</vt:lpstr>
      <vt:lpstr>IE from Wikipedia</vt:lpstr>
      <vt:lpstr>IE from Wikipedia</vt:lpstr>
      <vt:lpstr>IE from Wikipedia</vt:lpstr>
      <vt:lpstr>Consistency Checks</vt:lpstr>
      <vt:lpstr>Ontological IE from Wikipedia</vt:lpstr>
      <vt:lpstr>Ontological IE by Reasoning</vt:lpstr>
      <vt:lpstr>PowerPoint Presentation</vt:lpstr>
      <vt:lpstr>Ontological IE by Reasoning</vt:lpstr>
      <vt:lpstr>Ontological IE Summary</vt:lpstr>
      <vt:lpstr>Open Information Extraction</vt:lpstr>
      <vt:lpstr>Open Information Extraction</vt:lpstr>
      <vt:lpstr>KnowItAll &amp;Co</vt:lpstr>
      <vt:lpstr>KnowItAll &amp;Co</vt:lpstr>
      <vt:lpstr>Read the Web</vt:lpstr>
      <vt:lpstr>Open IE: Read the Web</vt:lpstr>
      <vt:lpstr>Open Information Extraction</vt:lpstr>
      <vt:lpstr>PowerPoint Presentation</vt:lpstr>
      <vt:lpstr>PowerPoint Presentation</vt:lpstr>
    </vt:vector>
  </TitlesOfParts>
  <Company>CIS, LMU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Relation Extraction</dc:title>
  <dc:creator>Alexander Fraser</dc:creator>
  <cp:lastModifiedBy>alex</cp:lastModifiedBy>
  <cp:revision>575</cp:revision>
  <dcterms:created xsi:type="dcterms:W3CDTF">2011-12-07T15:05:48Z</dcterms:created>
  <dcterms:modified xsi:type="dcterms:W3CDTF">2014-01-15T14:59:20Z</dcterms:modified>
</cp:coreProperties>
</file>