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814" r:id="rId2"/>
    <p:sldMasterId id="2147483827" r:id="rId3"/>
    <p:sldMasterId id="2147483839" r:id="rId4"/>
    <p:sldMasterId id="2147483863" r:id="rId5"/>
    <p:sldMasterId id="2147483875" r:id="rId6"/>
    <p:sldMasterId id="2147483888" r:id="rId7"/>
  </p:sldMasterIdLst>
  <p:notesMasterIdLst>
    <p:notesMasterId r:id="rId50"/>
  </p:notesMasterIdLst>
  <p:handoutMasterIdLst>
    <p:handoutMasterId r:id="rId51"/>
  </p:handoutMasterIdLst>
  <p:sldIdLst>
    <p:sldId id="441" r:id="rId8"/>
    <p:sldId id="1051" r:id="rId9"/>
    <p:sldId id="1073" r:id="rId10"/>
    <p:sldId id="1053" r:id="rId11"/>
    <p:sldId id="1021" r:id="rId12"/>
    <p:sldId id="1054" r:id="rId13"/>
    <p:sldId id="1091" r:id="rId14"/>
    <p:sldId id="1055" r:id="rId15"/>
    <p:sldId id="1024" r:id="rId16"/>
    <p:sldId id="1025" r:id="rId17"/>
    <p:sldId id="1026" r:id="rId18"/>
    <p:sldId id="1056" r:id="rId19"/>
    <p:sldId id="1057" r:id="rId20"/>
    <p:sldId id="1058" r:id="rId21"/>
    <p:sldId id="1059" r:id="rId22"/>
    <p:sldId id="1060" r:id="rId23"/>
    <p:sldId id="1070" r:id="rId24"/>
    <p:sldId id="1062" r:id="rId25"/>
    <p:sldId id="1061" r:id="rId26"/>
    <p:sldId id="1063" r:id="rId27"/>
    <p:sldId id="1064" r:id="rId28"/>
    <p:sldId id="1065" r:id="rId29"/>
    <p:sldId id="1066" r:id="rId30"/>
    <p:sldId id="1067" r:id="rId31"/>
    <p:sldId id="1068" r:id="rId32"/>
    <p:sldId id="1069" r:id="rId33"/>
    <p:sldId id="1071" r:id="rId34"/>
    <p:sldId id="1074" r:id="rId35"/>
    <p:sldId id="1088" r:id="rId36"/>
    <p:sldId id="1079" r:id="rId37"/>
    <p:sldId id="1080" r:id="rId38"/>
    <p:sldId id="1081" r:id="rId39"/>
    <p:sldId id="1082" r:id="rId40"/>
    <p:sldId id="1083" r:id="rId41"/>
    <p:sldId id="1084" r:id="rId42"/>
    <p:sldId id="1085" r:id="rId43"/>
    <p:sldId id="1086" r:id="rId44"/>
    <p:sldId id="1087" r:id="rId45"/>
    <p:sldId id="1092" r:id="rId46"/>
    <p:sldId id="1072" r:id="rId47"/>
    <p:sldId id="1052" r:id="rId48"/>
    <p:sldId id="798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 snapToGrid="0" snapToObjects="1">
      <p:cViewPr varScale="1">
        <p:scale>
          <a:sx n="63" d="100"/>
          <a:sy n="63" d="100"/>
        </p:scale>
        <p:origin x="-135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158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856"/>
    </p:cViewPr>
  </p:sorterViewPr>
  <p:notesViewPr>
    <p:cSldViewPr snapToGrid="0" snapToObjects="1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8" Type="http://schemas.openxmlformats.org/officeDocument/2006/relationships/slide" Target="slides/slide1.xml"/><Relationship Id="rId51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1pPr>
            <a:lvl2pPr marL="685817" indent="-263776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2pPr>
            <a:lvl3pPr marL="1055103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3pPr>
            <a:lvl4pPr marL="1477145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4pPr>
            <a:lvl5pPr marL="1899186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5pPr>
            <a:lvl6pPr marL="2321227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6pPr>
            <a:lvl7pPr marL="2743269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7pPr>
            <a:lvl8pPr marL="3165310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8pPr>
            <a:lvl9pPr marL="3587351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BE77AD1-D813-4CBD-8B56-E457F27438CC}" type="slidenum">
              <a:rPr lang="en-US" altLang="de-DE" sz="1000">
                <a:solidFill>
                  <a:prstClr val="black"/>
                </a:solidFill>
              </a:rPr>
              <a:pPr/>
              <a:t>5</a:t>
            </a:fld>
            <a:endParaRPr lang="en-US" altLang="de-DE" sz="1000">
              <a:solidFill>
                <a:prstClr val="black"/>
              </a:solidFill>
            </a:endParaRPr>
          </a:p>
        </p:txBody>
      </p:sp>
      <p:sp>
        <p:nvSpPr>
          <p:cNvPr id="6758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1pPr>
            <a:lvl2pPr marL="685817" indent="-263776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2pPr>
            <a:lvl3pPr marL="1055103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3pPr>
            <a:lvl4pPr marL="1477145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4pPr>
            <a:lvl5pPr marL="1899186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5pPr>
            <a:lvl6pPr marL="2321227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6pPr>
            <a:lvl7pPr marL="2743269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7pPr>
            <a:lvl8pPr marL="3165310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8pPr>
            <a:lvl9pPr marL="3587351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EEBB794-8F4D-416F-B812-BD6EAB7F40BB}" type="slidenum">
              <a:rPr lang="en-US" altLang="de-DE" sz="1000">
                <a:solidFill>
                  <a:prstClr val="black"/>
                </a:solidFill>
              </a:rPr>
              <a:pPr/>
              <a:t>7</a:t>
            </a:fld>
            <a:endParaRPr lang="en-US" altLang="de-DE" sz="1000">
              <a:solidFill>
                <a:prstClr val="black"/>
              </a:solidFill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525" y="4342939"/>
            <a:ext cx="5026951" cy="4114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1pPr>
            <a:lvl2pPr marL="685817" indent="-263776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2pPr>
            <a:lvl3pPr marL="1055103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3pPr>
            <a:lvl4pPr marL="1477145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4pPr>
            <a:lvl5pPr marL="1899186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5pPr>
            <a:lvl6pPr marL="2321227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6pPr>
            <a:lvl7pPr marL="2743269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7pPr>
            <a:lvl8pPr marL="3165310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8pPr>
            <a:lvl9pPr marL="3587351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28DC8E-5780-414F-8904-D8B9367CC840}" type="slidenum">
              <a:rPr lang="en-US" altLang="de-DE" sz="1000">
                <a:solidFill>
                  <a:prstClr val="black"/>
                </a:solidFill>
              </a:rPr>
              <a:pPr/>
              <a:t>9</a:t>
            </a:fld>
            <a:endParaRPr lang="en-US" altLang="de-DE" sz="1000">
              <a:solidFill>
                <a:prstClr val="black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de-DE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1pPr>
            <a:lvl2pPr marL="685817" indent="-263776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2pPr>
            <a:lvl3pPr marL="1055103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3pPr>
            <a:lvl4pPr marL="1477145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4pPr>
            <a:lvl5pPr marL="1899186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5pPr>
            <a:lvl6pPr marL="2321227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6pPr>
            <a:lvl7pPr marL="2743269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7pPr>
            <a:lvl8pPr marL="3165310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8pPr>
            <a:lvl9pPr marL="3587351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10AEE69-3590-4E6C-8EBF-121EA35092E3}" type="slidenum">
              <a:rPr lang="en-US" altLang="de-DE" sz="1000">
                <a:solidFill>
                  <a:prstClr val="black"/>
                </a:solidFill>
              </a:rPr>
              <a:pPr/>
              <a:t>10</a:t>
            </a:fld>
            <a:endParaRPr lang="en-US" altLang="de-DE" sz="1000">
              <a:solidFill>
                <a:prstClr val="black"/>
              </a:solidFill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de-DE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1pPr>
            <a:lvl2pPr marL="685817" indent="-263776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2pPr>
            <a:lvl3pPr marL="1055103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3pPr>
            <a:lvl4pPr marL="1477145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4pPr>
            <a:lvl5pPr marL="1899186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5pPr>
            <a:lvl6pPr marL="2321227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6pPr>
            <a:lvl7pPr marL="2743269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7pPr>
            <a:lvl8pPr marL="3165310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8pPr>
            <a:lvl9pPr marL="3587351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FD31B68-3D9A-40A5-824B-477546212B3C}" type="slidenum">
              <a:rPr lang="en-US" altLang="de-DE" sz="1000">
                <a:solidFill>
                  <a:prstClr val="black"/>
                </a:solidFill>
              </a:rPr>
              <a:pPr/>
              <a:t>11</a:t>
            </a:fld>
            <a:endParaRPr lang="en-US" altLang="de-DE" sz="1000">
              <a:solidFill>
                <a:prstClr val="black"/>
              </a:solidFill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E9B35-92DE-4F4F-AB2B-839E9D82492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48865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2646F-97BC-4659-9140-4025A4A0DE6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9304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5D359-4F63-4F63-A49F-65FE0A76D36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91347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19088" y="12954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10088" y="12954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AAA74-D529-4279-AAF3-D322FDAD4E0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6044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7E8A1-2743-460C-85A2-F6AC134E3E6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63647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8487F-099B-4468-9AF2-39449DA41AF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32780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D67F7-E4A7-46F1-8B92-F1884479BD3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032059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F7515-9856-44CF-A7ED-3203604AEC2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7609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B309E-9EE4-444B-9262-04729B45AD7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70537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16C72-72D4-4F7F-94A9-739A2287D78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435965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2114550" cy="5791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28600" y="381000"/>
            <a:ext cx="6191250" cy="5791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E9EDC-A5D7-4729-A6D3-B36E72DBBFF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857394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458200" cy="8382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319088" y="1295400"/>
            <a:ext cx="4038600" cy="48768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10088" y="1295400"/>
            <a:ext cx="4038600" cy="48768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AF9D4-C5A6-4C3F-9939-25CF5B317C9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212514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3B8BD-0277-417B-986C-5A7B379EA65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55382-4268-498F-97D3-E1F00DEDEDD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3449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D8901-EE20-40DF-992A-FB151D527F7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E7031-E77D-4797-A512-4627397750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1761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DD976-7695-4D4D-8C19-038B89B111E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91F1E-2558-4B5D-BB49-4462F0849CC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6761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8DC70-5B3D-4CC8-BD1F-EFD3424E8B7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E2F3-C188-446B-A7AE-C55B21A9F6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2866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EAF14-BBDC-419D-B1E8-9CCDD47190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0A83D-437F-473D-94BB-9C25E65D8A7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5554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A2B3E-89EB-4D58-9AD5-1AC60FCE9C0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A6944-9E9F-40C0-ADBA-344F2083C72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66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12F92-E786-4681-978B-431BADE5CE3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DC2B5-1409-4F28-91EC-8AD4AF2AFD5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8550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1FCDA-122C-4D63-9AFA-D7809543A0D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FDFE6-C5E4-49B3-B4BC-86A8678DE1B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7580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E1C62-A2D8-4CB1-A2C0-A7E589A7A43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F588C-67B8-4738-9A7D-8BBADD01D94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5141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C6CAF-8BD3-4789-8FF2-AD2E5349B44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D4EDD-2252-41DC-9943-B03EAD6AD18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6240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62EB6-8FC0-4B48-9D4C-1EC158A9932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FA06F-EBE9-4A09-9608-7503DA1E6D7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4314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D5652-2D96-44A5-85C1-2230ECDA3EE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288B2-048C-455D-90AB-ECD221BFB0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5035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516A9-6CBE-4917-BED2-4643B77CA97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2BB04-A0CE-4C5A-8353-B01EDBB3DD2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92768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652CB-1D14-4028-9F93-00525C0DD26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E0B97-1A97-428F-852B-C47BD9CDB6F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1942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2A9D6-A746-4C61-9A4B-B773CD757F8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C3F5-D31A-4328-8B50-A47A1134E8E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4541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69FB0-87ED-407C-9335-9FA660AC7A5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90C07-D380-4E6B-8BD4-D7C535A472A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170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4A517-0A1D-45CE-B71C-97E3F466BF9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3A142-AFAC-47B3-AD09-EC537CFA3B7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9990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D9764-7049-4654-90F0-BEE5FC85C8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49CBA-15C3-49FE-BCC2-8D5BEF335A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62719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EE129-F7EE-4222-87B0-5E1EB3BC259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83A6A-E564-4A22-A662-621B242B419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89277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A94B9-9BB1-406E-A709-FDD108D301E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4B475-9B49-451C-9B6F-7E6384C2BAC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2446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46373-B317-4A31-B0E4-AF7933EE88E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90B95-BBF5-4858-A678-012EEC05882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908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890B2-499A-4921-B382-41B48F14AD9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5C025-AC00-4F8A-9EEB-CC4ECA7D582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5890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84405-10C8-4F11-9483-0060F20E8FC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F2292-8200-4E0D-8A09-DFC95BE2763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46891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BAC9A-DA48-4E69-93FD-8EB02BCFB67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B57B0-483E-40A2-A4C0-AA0F86F060C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380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FE482-02AE-4930-8BC4-A6DBE6171F0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D4F8-95CC-4164-82E1-84A51CC1796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13611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99C4B-6C77-4EBC-AFB2-DC4C17241FF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9CB9C-21CD-4770-827D-AC140945BDD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498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9E7BA-BA3C-4EC7-8A3D-AC37F04E897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A5037-50A8-4128-9C45-9E1CF63F55B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00668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B0B35-45B2-4D68-8487-4CCE3F5E32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AE7F6-33CB-4034-9F9D-945B6AF78D8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8488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DA62E-08A4-44F0-B702-079526F2BBB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5F75D-E915-4321-8C6F-BB9BD45C756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98831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0FA4A-4B68-4767-ACAD-8B4955FC1B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E7A68-2CB1-46F1-8BE9-D2A8FF1AD2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48624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36D96-5CF3-4EB3-9173-B439BACD7CF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E7262-E951-473F-BF3D-CCBBB230966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534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A590F-6B88-4872-A2CF-CBEE0C741E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E2A9F-8C65-4CB7-81DE-0A3E34B3E46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0897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8FE90-49EB-4BAB-B154-937674B37DB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41B46-3134-4B19-BBD1-E8D7B1F9598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48429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A850F-E5B0-4931-92AB-9B129E95E43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178750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20405-2B29-4D77-8028-42934B380C3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878977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74E2D-163B-491F-A881-46E40CFECD9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10737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19088" y="12954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10088" y="12954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DAED6-D1AF-4886-9B9B-F70FFB47160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562512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1F019-6989-40B6-AE3F-E27CFE11E48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375067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AF826-9BEB-427D-94B3-8F57C9DB16F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869844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813C5-46D3-464E-B810-A8B875B0BED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386949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B4083-34AD-49FD-B513-952279A6EA0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572840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8C19A-C726-4FC7-AB3B-BB1583A12A3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759237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30708-0B6A-4068-A68E-77DCD914958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701493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2114550" cy="5791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28600" y="381000"/>
            <a:ext cx="6191250" cy="5791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FC7F6-AD3B-47FD-8B78-B3EBD1777EB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836266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458200" cy="8382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319088" y="1295400"/>
            <a:ext cx="4038600" cy="48768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10088" y="1295400"/>
            <a:ext cx="4038600" cy="48768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0CE87-C724-448F-97E0-345418EA147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912856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A850F-E5B0-4931-92AB-9B129E95E43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74045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20405-2B29-4D77-8028-42934B380C3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940906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74E2D-163B-491F-A881-46E40CFECD9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216865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19088" y="12954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10088" y="12954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DAED6-D1AF-4886-9B9B-F70FFB47160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4005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1F019-6989-40B6-AE3F-E27CFE11E48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976238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AF826-9BEB-427D-94B3-8F57C9DB16F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80067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813C5-46D3-464E-B810-A8B875B0BED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102396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B4083-34AD-49FD-B513-952279A6EA0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744676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8C19A-C726-4FC7-AB3B-BB1583A12A3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088861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30708-0B6A-4068-A68E-77DCD914958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659038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2114550" cy="5791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28600" y="381000"/>
            <a:ext cx="6191250" cy="5791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FC7F6-AD3B-47FD-8B78-B3EBD1777EB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82867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458200" cy="8382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319088" y="1295400"/>
            <a:ext cx="4038600" cy="48768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10088" y="1295400"/>
            <a:ext cx="4038600" cy="48768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0CE87-C724-448F-97E0-345418EA147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8416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81000"/>
            <a:ext cx="845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9088" y="12954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128588" y="1104900"/>
            <a:ext cx="8669337" cy="85725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altLang="de-DE" smtClean="0">
              <a:solidFill>
                <a:srgbClr val="000000"/>
              </a:solidFill>
            </a:endParaRPr>
          </a:p>
        </p:txBody>
      </p:sp>
      <p:grpSp>
        <p:nvGrpSpPr>
          <p:cNvPr id="1031" name="Group 65"/>
          <p:cNvGrpSpPr>
            <a:grpSpLocks/>
          </p:cNvGrpSpPr>
          <p:nvPr/>
        </p:nvGrpSpPr>
        <p:grpSpPr bwMode="auto">
          <a:xfrm>
            <a:off x="290513" y="6203950"/>
            <a:ext cx="8504237" cy="546100"/>
            <a:chOff x="183" y="2396"/>
            <a:chExt cx="5357" cy="344"/>
          </a:xfrm>
        </p:grpSpPr>
        <p:sp>
          <p:nvSpPr>
            <p:cNvPr id="1033" name="Line 66"/>
            <p:cNvSpPr>
              <a:spLocks noChangeShapeType="1"/>
            </p:cNvSpPr>
            <p:nvPr/>
          </p:nvSpPr>
          <p:spPr bwMode="auto">
            <a:xfrm>
              <a:off x="183" y="2551"/>
              <a:ext cx="3776" cy="0"/>
            </a:xfrm>
            <a:prstGeom prst="line">
              <a:avLst/>
            </a:prstGeom>
            <a:noFill/>
            <a:ln w="25400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e-DE" sz="2000" smtClean="0">
                <a:solidFill>
                  <a:srgbClr val="000000"/>
                </a:solidFill>
              </a:endParaRPr>
            </a:p>
          </p:txBody>
        </p:sp>
        <p:sp>
          <p:nvSpPr>
            <p:cNvPr id="1034" name="Line 67"/>
            <p:cNvSpPr>
              <a:spLocks noChangeShapeType="1"/>
            </p:cNvSpPr>
            <p:nvPr/>
          </p:nvSpPr>
          <p:spPr bwMode="auto">
            <a:xfrm flipV="1">
              <a:off x="3228" y="2431"/>
              <a:ext cx="2312" cy="1"/>
            </a:xfrm>
            <a:prstGeom prst="line">
              <a:avLst/>
            </a:prstGeom>
            <a:noFill/>
            <a:ln w="25400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e-DE" sz="2000" smtClean="0">
                <a:solidFill>
                  <a:srgbClr val="000000"/>
                </a:solidFill>
              </a:endParaRPr>
            </a:p>
          </p:txBody>
        </p:sp>
        <p:sp>
          <p:nvSpPr>
            <p:cNvPr id="1035" name="Text Box 68"/>
            <p:cNvSpPr txBox="1">
              <a:spLocks noChangeArrowheads="1"/>
            </p:cNvSpPr>
            <p:nvPr/>
          </p:nvSpPr>
          <p:spPr bwMode="auto">
            <a:xfrm>
              <a:off x="3197" y="2396"/>
              <a:ext cx="1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de-DE" sz="1400" b="1" i="1" smtClean="0">
                  <a:solidFill>
                    <a:srgbClr val="003366"/>
                  </a:solidFill>
                </a:rPr>
                <a:t> </a:t>
              </a:r>
            </a:p>
          </p:txBody>
        </p:sp>
        <p:sp>
          <p:nvSpPr>
            <p:cNvPr id="1036" name="Text Box 69"/>
            <p:cNvSpPr txBox="1">
              <a:spLocks noChangeArrowheads="1"/>
            </p:cNvSpPr>
            <p:nvPr/>
          </p:nvSpPr>
          <p:spPr bwMode="auto">
            <a:xfrm>
              <a:off x="4312" y="2414"/>
              <a:ext cx="72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de-DE" sz="1400" i="1" smtClean="0">
                  <a:solidFill>
                    <a:srgbClr val="000000"/>
                  </a:solidFill>
                </a:rPr>
                <a:t>Alex Fraser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de-DE" sz="1400" i="1" smtClean="0">
                  <a:solidFill>
                    <a:srgbClr val="000000"/>
                  </a:solidFill>
                </a:rPr>
                <a:t>IMS Stuttgart</a:t>
              </a:r>
            </a:p>
          </p:txBody>
        </p:sp>
      </p:grpSp>
      <p:sp>
        <p:nvSpPr>
          <p:cNvPr id="1095" name="Rectangle 71"/>
          <p:cNvSpPr>
            <a:spLocks noGrp="1" noChangeArrowheads="1"/>
          </p:cNvSpPr>
          <p:nvPr userDrawn="1">
            <p:ph type="sldNum" sz="quarter" idx="4"/>
          </p:nvPr>
        </p:nvSpPr>
        <p:spPr bwMode="auto">
          <a:xfrm>
            <a:off x="7645400" y="187325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ACA5F28-AC21-4ECC-AF18-9F3B422E56CC}" type="slidenum">
              <a:rPr lang="en-US" altLang="en-US">
                <a:solidFill>
                  <a:srgbClr val="000000"/>
                </a:solidFill>
              </a:rPr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81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en-US" altLang="de-DE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en-US" alt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2928632C-BC6F-4AC3-9025-9BB1286032A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7BF12DA4-46B7-4BF9-85E1-E05C3F55316A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41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en-US" altLang="de-DE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en-US" alt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6496625F-9F77-47D7-BD66-55B1A05F624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E042B717-F09E-468E-B1E8-656A8BBABBC8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24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en-US" altLang="de-DE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en-US" alt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0B85421B-23E0-4EB1-9AF1-60FF7CECDB3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1/7/2015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B59DBF02-7D40-4365-B62B-FE81111E5F1D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61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81000"/>
            <a:ext cx="845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9088" y="12954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28588" y="1104900"/>
            <a:ext cx="8669337" cy="85725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2000">
              <a:solidFill>
                <a:srgbClr val="000000"/>
              </a:solidFill>
            </a:endParaRPr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290513" y="6203950"/>
            <a:ext cx="8504237" cy="546100"/>
            <a:chOff x="183" y="2396"/>
            <a:chExt cx="5357" cy="344"/>
          </a:xfrm>
        </p:grpSpPr>
        <p:sp>
          <p:nvSpPr>
            <p:cNvPr id="1090" name="Line 66"/>
            <p:cNvSpPr>
              <a:spLocks noChangeShapeType="1"/>
            </p:cNvSpPr>
            <p:nvPr/>
          </p:nvSpPr>
          <p:spPr bwMode="auto">
            <a:xfrm>
              <a:off x="183" y="2551"/>
              <a:ext cx="3776" cy="0"/>
            </a:xfrm>
            <a:prstGeom prst="line">
              <a:avLst/>
            </a:prstGeom>
            <a:noFill/>
            <a:ln w="25400">
              <a:solidFill>
                <a:srgbClr val="003366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sz="2000">
                <a:solidFill>
                  <a:srgbClr val="000000"/>
                </a:solidFill>
              </a:endParaRPr>
            </a:p>
          </p:txBody>
        </p:sp>
        <p:sp>
          <p:nvSpPr>
            <p:cNvPr id="1091" name="Line 67"/>
            <p:cNvSpPr>
              <a:spLocks noChangeShapeType="1"/>
            </p:cNvSpPr>
            <p:nvPr/>
          </p:nvSpPr>
          <p:spPr bwMode="auto">
            <a:xfrm flipV="1">
              <a:off x="3228" y="2431"/>
              <a:ext cx="2312" cy="1"/>
            </a:xfrm>
            <a:prstGeom prst="line">
              <a:avLst/>
            </a:prstGeom>
            <a:noFill/>
            <a:ln w="25400">
              <a:solidFill>
                <a:srgbClr val="003366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sz="2000">
                <a:solidFill>
                  <a:srgbClr val="000000"/>
                </a:solidFill>
              </a:endParaRPr>
            </a:p>
          </p:txBody>
        </p:sp>
        <p:sp>
          <p:nvSpPr>
            <p:cNvPr id="1092" name="Text Box 68"/>
            <p:cNvSpPr txBox="1">
              <a:spLocks noChangeArrowheads="1"/>
            </p:cNvSpPr>
            <p:nvPr/>
          </p:nvSpPr>
          <p:spPr bwMode="auto">
            <a:xfrm>
              <a:off x="3197" y="2396"/>
              <a:ext cx="144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b="1" i="1">
                  <a:solidFill>
                    <a:srgbClr val="003366"/>
                  </a:solidFill>
                </a:rPr>
                <a:t> </a:t>
              </a:r>
            </a:p>
          </p:txBody>
        </p:sp>
        <p:sp>
          <p:nvSpPr>
            <p:cNvPr id="1093" name="Text Box 69"/>
            <p:cNvSpPr txBox="1">
              <a:spLocks noChangeArrowheads="1"/>
            </p:cNvSpPr>
            <p:nvPr/>
          </p:nvSpPr>
          <p:spPr bwMode="auto">
            <a:xfrm>
              <a:off x="4312" y="2414"/>
              <a:ext cx="722" cy="3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i="1">
                  <a:solidFill>
                    <a:srgbClr val="000000"/>
                  </a:solidFill>
                </a:rPr>
                <a:t>Alex Fraser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i="1">
                  <a:solidFill>
                    <a:srgbClr val="000000"/>
                  </a:solidFill>
                </a:rPr>
                <a:t>IMS Stuttgart</a:t>
              </a:r>
            </a:p>
          </p:txBody>
        </p:sp>
      </p:grpSp>
      <p:sp>
        <p:nvSpPr>
          <p:cNvPr id="1095" name="Rectangle 71"/>
          <p:cNvSpPr>
            <a:spLocks noGrp="1" noChangeArrowheads="1"/>
          </p:cNvSpPr>
          <p:nvPr userDrawn="1">
            <p:ph type="sldNum" sz="quarter" idx="4"/>
          </p:nvPr>
        </p:nvSpPr>
        <p:spPr bwMode="auto">
          <a:xfrm>
            <a:off x="7645400" y="187325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A52B1BF-18A2-422E-97FC-5213BAC144BF}" type="slidenum">
              <a:rPr lang="en-US" altLang="en-US">
                <a:solidFill>
                  <a:srgbClr val="000000"/>
                </a:solidFill>
              </a:rPr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995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81000"/>
            <a:ext cx="845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9088" y="12954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28588" y="1104900"/>
            <a:ext cx="8669337" cy="85725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2000">
              <a:solidFill>
                <a:srgbClr val="000000"/>
              </a:solidFill>
            </a:endParaRPr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290513" y="6203950"/>
            <a:ext cx="8504237" cy="546100"/>
            <a:chOff x="183" y="2396"/>
            <a:chExt cx="5357" cy="344"/>
          </a:xfrm>
        </p:grpSpPr>
        <p:sp>
          <p:nvSpPr>
            <p:cNvPr id="1090" name="Line 66"/>
            <p:cNvSpPr>
              <a:spLocks noChangeShapeType="1"/>
            </p:cNvSpPr>
            <p:nvPr/>
          </p:nvSpPr>
          <p:spPr bwMode="auto">
            <a:xfrm>
              <a:off x="183" y="2551"/>
              <a:ext cx="3776" cy="0"/>
            </a:xfrm>
            <a:prstGeom prst="line">
              <a:avLst/>
            </a:prstGeom>
            <a:noFill/>
            <a:ln w="25400">
              <a:solidFill>
                <a:srgbClr val="003366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sz="2000">
                <a:solidFill>
                  <a:srgbClr val="000000"/>
                </a:solidFill>
              </a:endParaRPr>
            </a:p>
          </p:txBody>
        </p:sp>
        <p:sp>
          <p:nvSpPr>
            <p:cNvPr id="1091" name="Line 67"/>
            <p:cNvSpPr>
              <a:spLocks noChangeShapeType="1"/>
            </p:cNvSpPr>
            <p:nvPr/>
          </p:nvSpPr>
          <p:spPr bwMode="auto">
            <a:xfrm flipV="1">
              <a:off x="3228" y="2431"/>
              <a:ext cx="2312" cy="1"/>
            </a:xfrm>
            <a:prstGeom prst="line">
              <a:avLst/>
            </a:prstGeom>
            <a:noFill/>
            <a:ln w="25400">
              <a:solidFill>
                <a:srgbClr val="003366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sz="2000">
                <a:solidFill>
                  <a:srgbClr val="000000"/>
                </a:solidFill>
              </a:endParaRPr>
            </a:p>
          </p:txBody>
        </p:sp>
        <p:sp>
          <p:nvSpPr>
            <p:cNvPr id="1092" name="Text Box 68"/>
            <p:cNvSpPr txBox="1">
              <a:spLocks noChangeArrowheads="1"/>
            </p:cNvSpPr>
            <p:nvPr/>
          </p:nvSpPr>
          <p:spPr bwMode="auto">
            <a:xfrm>
              <a:off x="3197" y="2396"/>
              <a:ext cx="144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b="1" i="1">
                  <a:solidFill>
                    <a:srgbClr val="003366"/>
                  </a:solidFill>
                </a:rPr>
                <a:t> </a:t>
              </a:r>
            </a:p>
          </p:txBody>
        </p:sp>
        <p:sp>
          <p:nvSpPr>
            <p:cNvPr id="1093" name="Text Box 69"/>
            <p:cNvSpPr txBox="1">
              <a:spLocks noChangeArrowheads="1"/>
            </p:cNvSpPr>
            <p:nvPr/>
          </p:nvSpPr>
          <p:spPr bwMode="auto">
            <a:xfrm>
              <a:off x="4312" y="2414"/>
              <a:ext cx="722" cy="3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i="1">
                  <a:solidFill>
                    <a:srgbClr val="000000"/>
                  </a:solidFill>
                </a:rPr>
                <a:t>Alex Fraser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i="1">
                  <a:solidFill>
                    <a:srgbClr val="000000"/>
                  </a:solidFill>
                </a:rPr>
                <a:t>IMS Stuttgart</a:t>
              </a:r>
            </a:p>
          </p:txBody>
        </p:sp>
      </p:grpSp>
      <p:sp>
        <p:nvSpPr>
          <p:cNvPr id="1095" name="Rectangle 71"/>
          <p:cNvSpPr>
            <a:spLocks noGrp="1" noChangeArrowheads="1"/>
          </p:cNvSpPr>
          <p:nvPr userDrawn="1">
            <p:ph type="sldNum" sz="quarter" idx="4"/>
          </p:nvPr>
        </p:nvSpPr>
        <p:spPr bwMode="auto">
          <a:xfrm>
            <a:off x="7645400" y="187325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A52B1BF-18A2-422E-97FC-5213BAC144BF}" type="slidenum">
              <a:rPr lang="en-US" altLang="en-US">
                <a:solidFill>
                  <a:srgbClr val="000000"/>
                </a:solidFill>
              </a:rPr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41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00" r:id="rId1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12 – Multilingual Extraction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2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2014-2015</a:t>
            </a:r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Dr. Alexander Fraser, CIS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fld id="{9A68A9D7-B4B7-49A5-9F29-A6D2EBB3517D}" type="slidenum">
              <a:rPr lang="en-US" altLang="de-DE" sz="1400" smtClean="0">
                <a:solidFill>
                  <a:srgbClr val="000000"/>
                </a:solidFill>
              </a:rPr>
              <a:pPr algn="ctr">
                <a:spcBef>
                  <a:spcPct val="0"/>
                </a:spcBef>
                <a:buSzTx/>
                <a:buFontTx/>
                <a:buNone/>
              </a:pPr>
              <a:t>10</a:t>
            </a:fld>
            <a:endParaRPr lang="en-US" altLang="de-DE" sz="1400" smtClean="0">
              <a:solidFill>
                <a:srgbClr val="000000"/>
              </a:solidFill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smtClean="0"/>
              <a:t>Sentence alignment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800" dirty="0" smtClean="0"/>
              <a:t>There are several sentence alignment algorithms: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dirty="0" smtClean="0"/>
              <a:t>Align (Gale &amp; Church): Aligns sentences based on their character length (shorter sentences tend to have shorter translations then longer sentences). Works well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dirty="0" smtClean="0"/>
              <a:t>Char-align: (Church): Aligns based on shared character sequences. Works fine for similar languages or technical domains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dirty="0" smtClean="0"/>
              <a:t>K-</a:t>
            </a:r>
            <a:r>
              <a:rPr lang="en-US" sz="2400" dirty="0" err="1" smtClean="0"/>
              <a:t>Vec</a:t>
            </a:r>
            <a:r>
              <a:rPr lang="en-US" sz="2400" dirty="0" smtClean="0"/>
              <a:t> (Fung &amp; Church): Induces a translation lexicon from the parallel texts based on the distribution of foreign-English word pairs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de-DE" sz="2400" dirty="0" smtClean="0"/>
              <a:t>Cognates (Melamed): Use positions of cognates (including punctuation)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de-DE" sz="2400" dirty="0" smtClean="0"/>
              <a:t>Length + Lexicon (Moore; Braune and Fraser): Two passes, high accuracy, freely available</a:t>
            </a:r>
            <a:endParaRPr lang="en-US" sz="2400" dirty="0" smtClean="0"/>
          </a:p>
        </p:txBody>
      </p:sp>
      <p:sp>
        <p:nvSpPr>
          <p:cNvPr id="33797" name="Textfeld 4"/>
          <p:cNvSpPr txBox="1">
            <a:spLocks noChangeArrowheads="1"/>
          </p:cNvSpPr>
          <p:nvPr/>
        </p:nvSpPr>
        <p:spPr bwMode="auto">
          <a:xfrm>
            <a:off x="0" y="6519863"/>
            <a:ext cx="4076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de-DE" altLang="de-DE" sz="1600" smtClean="0">
                <a:solidFill>
                  <a:srgbClr val="000000"/>
                </a:solidFill>
                <a:latin typeface="Calibri" pitchFamily="34" charset="0"/>
              </a:rPr>
              <a:t>Modified from Dorr, Monz</a:t>
            </a:r>
            <a:endParaRPr lang="en-US" altLang="de-DE" sz="1600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1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fld id="{FE3E6944-625A-4681-9428-A7BD956D217D}" type="slidenum">
              <a:rPr lang="en-US" altLang="de-DE" sz="1400" smtClean="0">
                <a:solidFill>
                  <a:srgbClr val="000000"/>
                </a:solidFill>
              </a:rPr>
              <a:pPr algn="ctr">
                <a:spcBef>
                  <a:spcPct val="0"/>
                </a:spcBef>
                <a:buSzTx/>
                <a:buFontTx/>
                <a:buNone/>
              </a:pPr>
              <a:t>11</a:t>
            </a:fld>
            <a:endParaRPr lang="en-US" altLang="de-DE" sz="1400" smtClean="0">
              <a:solidFill>
                <a:srgbClr val="000000"/>
              </a:solidFill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smtClean="0"/>
              <a:t>Word alignments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 sz="2800" dirty="0" smtClean="0"/>
              <a:t>Given a parallel sentence pair we can link (align) words or phrases that are translations of each other:</a:t>
            </a:r>
          </a:p>
          <a:p>
            <a:pPr>
              <a:buFont typeface="Wingdings" pitchFamily="2" charset="2"/>
              <a:buNone/>
            </a:pPr>
            <a:endParaRPr lang="en-US" altLang="de-DE" dirty="0" smtClean="0"/>
          </a:p>
        </p:txBody>
      </p:sp>
      <p:pic>
        <p:nvPicPr>
          <p:cNvPr id="34821" name="Picture 4" descr="align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5" y="3048000"/>
            <a:ext cx="5638800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2" name="Textfeld 5"/>
          <p:cNvSpPr txBox="1">
            <a:spLocks noChangeArrowheads="1"/>
          </p:cNvSpPr>
          <p:nvPr/>
        </p:nvSpPr>
        <p:spPr bwMode="auto">
          <a:xfrm>
            <a:off x="0" y="6519863"/>
            <a:ext cx="4076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de-DE" altLang="de-DE" sz="1600" smtClean="0">
                <a:solidFill>
                  <a:srgbClr val="000000"/>
                </a:solidFill>
                <a:latin typeface="Calibri" pitchFamily="34" charset="0"/>
              </a:rPr>
              <a:t>Modified from Dorr, Monz</a:t>
            </a:r>
            <a:endParaRPr lang="en-US" altLang="de-DE" sz="1600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63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rench_dev_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184150"/>
            <a:ext cx="3863975" cy="634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4325938" y="363538"/>
            <a:ext cx="4340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de-DE" altLang="de-DE" sz="1800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4397375" y="493713"/>
            <a:ext cx="4398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de-DE" altLang="de-DE" sz="1800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3903663" y="247650"/>
            <a:ext cx="4919662" cy="543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de-DE" sz="2800" smtClean="0">
                <a:solidFill>
                  <a:prstClr val="black"/>
                </a:solidFill>
                <a:cs typeface="Arial" charset="0"/>
              </a:rPr>
              <a:t> Word alignment is annotation of minimal translational correspondences </a:t>
            </a:r>
          </a:p>
          <a:p>
            <a:pPr lvl="1"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de-DE" smtClean="0">
                <a:solidFill>
                  <a:prstClr val="black"/>
                </a:solidFill>
                <a:cs typeface="Arial" charset="0"/>
              </a:rPr>
              <a:t>Annotated in the context in which they occur</a:t>
            </a:r>
          </a:p>
          <a:p>
            <a:pPr lvl="1"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de-DE" smtClean="0">
                <a:solidFill>
                  <a:prstClr val="black"/>
                </a:solidFill>
                <a:cs typeface="Arial" charset="0"/>
              </a:rPr>
              <a:t>Not idealized translations!</a:t>
            </a:r>
          </a:p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US" altLang="de-DE" sz="2800" smtClean="0">
              <a:solidFill>
                <a:prstClr val="black"/>
              </a:solidFill>
              <a:cs typeface="Arial" charset="0"/>
            </a:endParaRPr>
          </a:p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altLang="de-DE" sz="2800" smtClean="0">
              <a:solidFill>
                <a:prstClr val="black"/>
              </a:solidFill>
              <a:cs typeface="Arial" charset="0"/>
            </a:endParaRPr>
          </a:p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de-DE" sz="2800" smtClean="0">
                <a:solidFill>
                  <a:prstClr val="black"/>
                </a:solidFill>
                <a:cs typeface="Arial" charset="0"/>
              </a:rPr>
              <a:t>(solid blue lines annotated by a bilingual expert)</a:t>
            </a:r>
          </a:p>
        </p:txBody>
      </p:sp>
    </p:spTree>
    <p:extLst>
      <p:ext uri="{BB962C8B-B14F-4D97-AF65-F5344CB8AC3E}">
        <p14:creationId xmlns:p14="http://schemas.microsoft.com/office/powerpoint/2010/main" val="41646479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4092575" y="319088"/>
            <a:ext cx="4659313" cy="363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de-DE" sz="2800" smtClean="0">
                <a:solidFill>
                  <a:prstClr val="black"/>
                </a:solidFill>
                <a:cs typeface="Arial" charset="0"/>
              </a:rPr>
              <a:t>Automatic word alignments are typically generated using a model called IBM Model 4</a:t>
            </a:r>
          </a:p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de-DE" altLang="de-DE" sz="2800" smtClean="0">
                <a:solidFill>
                  <a:prstClr val="black"/>
                </a:solidFill>
                <a:cs typeface="Arial" charset="0"/>
              </a:rPr>
              <a:t>No linguistic knowledge</a:t>
            </a:r>
          </a:p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de-DE" altLang="de-DE" sz="2800" smtClean="0">
                <a:solidFill>
                  <a:prstClr val="black"/>
                </a:solidFill>
                <a:cs typeface="Arial" charset="0"/>
              </a:rPr>
              <a:t>No correct alignments are supplied to the system</a:t>
            </a:r>
          </a:p>
          <a:p>
            <a:pPr lvl="1"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de-DE" altLang="de-DE" sz="2400" b="1" smtClean="0">
                <a:solidFill>
                  <a:prstClr val="black"/>
                </a:solidFill>
                <a:cs typeface="Arial" charset="0"/>
              </a:rPr>
              <a:t>Unsupervised learning</a:t>
            </a:r>
            <a:endParaRPr lang="en-US" altLang="de-DE" sz="2400" b="1" smtClean="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7171" name="Picture 4" descr="figure_french_dev_20_with_hy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225425"/>
            <a:ext cx="3759200" cy="626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 Box 12"/>
          <p:cNvSpPr txBox="1">
            <a:spLocks noChangeArrowheads="1"/>
          </p:cNvSpPr>
          <p:nvPr/>
        </p:nvSpPr>
        <p:spPr bwMode="auto">
          <a:xfrm>
            <a:off x="4945063" y="5768975"/>
            <a:ext cx="28543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de-DE" altLang="de-DE" sz="1800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3579813" y="4941888"/>
            <a:ext cx="5564187" cy="120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1"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de-DE" smtClean="0">
                <a:solidFill>
                  <a:prstClr val="black"/>
                </a:solidFill>
                <a:cs typeface="Arial" charset="0"/>
              </a:rPr>
              <a:t>(red dashed line = automatically generated hypothesis)</a:t>
            </a: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de-DE" sz="180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9698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C8722C-7A70-426C-B3DF-0B4F6434D267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Uses of Word Alignment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smtClean="0"/>
              <a:t>Multilingual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b="1" smtClean="0"/>
              <a:t>Machine Translation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Cross-Lingual Information Retrieval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Translingual Coding (Annotation Projection)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Document/Sentence Alignment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Extraction of Parallel Sentences from Comparable Corpora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smtClean="0"/>
              <a:t>Monolingual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Paraphrasing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Query Expansion for Monolingual Information Retrieval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Summarization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Grammar Induction</a:t>
            </a:r>
          </a:p>
        </p:txBody>
      </p:sp>
    </p:spTree>
    <p:extLst>
      <p:ext uri="{BB962C8B-B14F-4D97-AF65-F5344CB8AC3E}">
        <p14:creationId xmlns:p14="http://schemas.microsoft.com/office/powerpoint/2010/main" val="267364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 smtClean="0"/>
              <a:t>Extracting Word-to-Word Dictionaries</a:t>
            </a:r>
            <a:endParaRPr lang="de-DE" sz="4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81100"/>
            <a:ext cx="86868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9284" y="4283246"/>
            <a:ext cx="81975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Given a word aligned corpus, we can extract word-to-word dictionaries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We do this by looking at all links to "das".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If there are 1000 links to "das", and 700 of them are from "the", then we get a score of 70%</a:t>
            </a:r>
          </a:p>
        </p:txBody>
      </p:sp>
      <p:sp>
        <p:nvSpPr>
          <p:cNvPr id="6" name="Textfeld 26"/>
          <p:cNvSpPr txBox="1">
            <a:spLocks noChangeArrowheads="1"/>
          </p:cNvSpPr>
          <p:nvPr/>
        </p:nvSpPr>
        <p:spPr bwMode="auto">
          <a:xfrm>
            <a:off x="839951" y="6558798"/>
            <a:ext cx="210365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400" dirty="0" smtClean="0"/>
              <a:t>Example from </a:t>
            </a:r>
            <a:r>
              <a:rPr lang="de-DE" altLang="de-DE" sz="1400" dirty="0"/>
              <a:t>Koehn 2008</a:t>
            </a:r>
            <a:endParaRPr lang="en-US" altLang="de-DE" sz="1400" dirty="0"/>
          </a:p>
        </p:txBody>
      </p:sp>
    </p:spTree>
    <p:extLst>
      <p:ext uri="{BB962C8B-B14F-4D97-AF65-F5344CB8AC3E}">
        <p14:creationId xmlns:p14="http://schemas.microsoft.com/office/powerpoint/2010/main" val="395487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Word-to-word dictionaries are useful</a:t>
            </a:r>
          </a:p>
          <a:p>
            <a:pPr lvl="1"/>
            <a:r>
              <a:rPr lang="de-DE" dirty="0" smtClean="0"/>
              <a:t>For example, they are used to translate queries in cross-lingual retrieval</a:t>
            </a:r>
          </a:p>
          <a:p>
            <a:pPr lvl="2"/>
            <a:r>
              <a:rPr lang="de-DE" dirty="0" smtClean="0"/>
              <a:t>Given the query "das Haus", the two query words are translated independently (we use all translations and the scores)</a:t>
            </a:r>
          </a:p>
          <a:p>
            <a:r>
              <a:rPr lang="de-DE" dirty="0" smtClean="0"/>
              <a:t>However, they are too simple to capture larger units of meaning, they link exactly one token to one token</a:t>
            </a:r>
          </a:p>
          <a:p>
            <a:pPr lvl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24283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"Phrase" dictionaries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dirty="0" smtClean="0"/>
              <a:t>Consider the links of two words that are next to each other in the source language</a:t>
            </a:r>
          </a:p>
          <a:p>
            <a:r>
              <a:rPr lang="de-DE" sz="2800" dirty="0" smtClean="0"/>
              <a:t>The links to these two words are often next to each other in the target language too</a:t>
            </a:r>
          </a:p>
          <a:p>
            <a:r>
              <a:rPr lang="de-DE" sz="2800" dirty="0" smtClean="0"/>
              <a:t>If this is true, we can extract a larger unit, relating two words in the source language to two words in the target language</a:t>
            </a:r>
          </a:p>
          <a:p>
            <a:r>
              <a:rPr lang="de-DE" sz="2800" dirty="0" smtClean="0"/>
              <a:t>We call these "</a:t>
            </a:r>
            <a:r>
              <a:rPr lang="de-DE" sz="2800" b="1" dirty="0" smtClean="0"/>
              <a:t>phrases</a:t>
            </a:r>
            <a:r>
              <a:rPr lang="de-DE" sz="2800" dirty="0" smtClean="0"/>
              <a:t>"</a:t>
            </a:r>
          </a:p>
          <a:p>
            <a:pPr lvl="1"/>
            <a:r>
              <a:rPr lang="de-DE" sz="2400" dirty="0" smtClean="0"/>
              <a:t>WARNING: we may extract </a:t>
            </a:r>
            <a:r>
              <a:rPr lang="de-DE" sz="2400" b="1" dirty="0" smtClean="0"/>
              <a:t>linguistic</a:t>
            </a:r>
            <a:r>
              <a:rPr lang="de-DE" sz="2400" dirty="0" smtClean="0"/>
              <a:t> phrases, but much of what we extract is </a:t>
            </a:r>
            <a:r>
              <a:rPr lang="de-DE" sz="2400" b="1" dirty="0" smtClean="0"/>
              <a:t>not a linguistic phrase</a:t>
            </a:r>
            <a:r>
              <a:rPr lang="de-DE" sz="2400" dirty="0" smtClean="0"/>
              <a:t>!</a:t>
            </a:r>
          </a:p>
          <a:p>
            <a:pPr lvl="1"/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294427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1228725"/>
            <a:ext cx="783907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10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2047875"/>
            <a:ext cx="7781925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65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Up until today: basics of information extraction</a:t>
            </a:r>
          </a:p>
          <a:p>
            <a:pPr lvl="1"/>
            <a:r>
              <a:rPr lang="de-DE" dirty="0" smtClean="0"/>
              <a:t>Primarily based on named entities and relation extraction</a:t>
            </a:r>
          </a:p>
          <a:p>
            <a:r>
              <a:rPr lang="de-DE" dirty="0" smtClean="0"/>
              <a:t>Last lecture was on sentiment analysis</a:t>
            </a:r>
          </a:p>
          <a:p>
            <a:r>
              <a:rPr lang="de-DE" dirty="0" smtClean="0"/>
              <a:t>There are some other tasks associated with the basic idea of information extraction</a:t>
            </a:r>
          </a:p>
          <a:p>
            <a:pPr lvl="1"/>
            <a:r>
              <a:rPr lang="de-DE" dirty="0" smtClean="0"/>
              <a:t>Two important tasks are </a:t>
            </a:r>
            <a:r>
              <a:rPr lang="de-DE" b="1" dirty="0" smtClean="0"/>
              <a:t>terminology extraction</a:t>
            </a:r>
            <a:r>
              <a:rPr lang="de-DE" dirty="0" smtClean="0"/>
              <a:t> and </a:t>
            </a:r>
            <a:r>
              <a:rPr lang="de-DE" b="1" dirty="0" smtClean="0"/>
              <a:t>bilingual dictionary extraction</a:t>
            </a:r>
          </a:p>
          <a:p>
            <a:pPr lvl="1"/>
            <a:r>
              <a:rPr lang="de-DE" dirty="0" smtClean="0"/>
              <a:t>I will talk very briefly about terminology extraction (one slide) and</a:t>
            </a:r>
            <a:r>
              <a:rPr lang="de-DE" baseline="0" dirty="0" smtClean="0"/>
              <a:t> then focus on bilingual dictionary extraction</a:t>
            </a: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6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6674" y="656391"/>
            <a:ext cx="9978190" cy="5464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69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1185863"/>
            <a:ext cx="8191500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23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985838"/>
            <a:ext cx="8115300" cy="48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25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1019175"/>
            <a:ext cx="8115300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4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990600"/>
            <a:ext cx="809625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41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1009650"/>
            <a:ext cx="8124825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18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1009650"/>
            <a:ext cx="8124825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05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dirty="0" smtClean="0"/>
              <a:t>Using</a:t>
            </a:r>
            <a:r>
              <a:rPr lang="de-DE" baseline="0" dirty="0" smtClean="0"/>
              <a:t> phrase dictionaries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de-DE" sz="2400" dirty="0"/>
              <a:t>The dictionaries we extract like this are the key technology behind statistical machine translation systems</a:t>
            </a:r>
          </a:p>
          <a:p>
            <a:r>
              <a:rPr lang="de-DE" sz="2400" dirty="0"/>
              <a:t>Google Translate, for instance, uses phrase dictionaries for many language pairs</a:t>
            </a:r>
          </a:p>
          <a:p>
            <a:r>
              <a:rPr lang="de-DE" sz="2400" dirty="0"/>
              <a:t>There are further generalizations of this idea</a:t>
            </a:r>
          </a:p>
          <a:p>
            <a:pPr lvl="1"/>
            <a:r>
              <a:rPr lang="de-DE" sz="2000" dirty="0"/>
              <a:t>We can introduce gaps in the phrases</a:t>
            </a:r>
          </a:p>
          <a:p>
            <a:pPr lvl="2"/>
            <a:r>
              <a:rPr lang="de-DE" sz="1800" dirty="0"/>
              <a:t>Like: "</a:t>
            </a:r>
            <a:r>
              <a:rPr lang="de-DE" sz="1800" dirty="0" smtClean="0"/>
              <a:t>hat </a:t>
            </a:r>
            <a:r>
              <a:rPr lang="de-DE" sz="1800" dirty="0"/>
              <a:t>GAP gemacht | did GAP"</a:t>
            </a:r>
          </a:p>
          <a:p>
            <a:pPr lvl="2"/>
            <a:r>
              <a:rPr lang="de-DE" sz="1800" dirty="0"/>
              <a:t>The gaps are processed recursively</a:t>
            </a:r>
          </a:p>
          <a:p>
            <a:pPr lvl="1"/>
            <a:r>
              <a:rPr lang="de-DE" sz="2000" dirty="0"/>
              <a:t>We can labels the rules (and gaps) with syntactic constituents to try to control what goes inside the gap</a:t>
            </a:r>
          </a:p>
          <a:p>
            <a:pPr lvl="2"/>
            <a:r>
              <a:rPr lang="de-DE" sz="1800" dirty="0"/>
              <a:t>Like:  S/S -&gt; "NP hat es gesehen | NP saw it</a:t>
            </a:r>
            <a:r>
              <a:rPr lang="de-DE" sz="1800" dirty="0" smtClean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91010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1200150"/>
            <a:ext cx="859155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400"/>
              <a:t>Slide from Koehn 2008</a:t>
            </a:r>
            <a:endParaRPr lang="en-US" altLang="de-DE" sz="1400"/>
          </a:p>
        </p:txBody>
      </p:sp>
    </p:spTree>
    <p:extLst>
      <p:ext uri="{BB962C8B-B14F-4D97-AF65-F5344CB8AC3E}">
        <p14:creationId xmlns:p14="http://schemas.microsoft.com/office/powerpoint/2010/main" val="54545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1152525"/>
            <a:ext cx="8324850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400"/>
              <a:t>Slide from Koehn 2008</a:t>
            </a:r>
            <a:endParaRPr lang="en-US" altLang="de-DE" sz="1400"/>
          </a:p>
        </p:txBody>
      </p:sp>
    </p:spTree>
    <p:extLst>
      <p:ext uri="{BB962C8B-B14F-4D97-AF65-F5344CB8AC3E}">
        <p14:creationId xmlns:p14="http://schemas.microsoft.com/office/powerpoint/2010/main" val="72791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Terminology Extraction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000" dirty="0" smtClean="0"/>
              <a:t>Terminology extraction tries to find words or sequences of words which have a domain-specific meaning</a:t>
            </a:r>
          </a:p>
          <a:p>
            <a:pPr lvl="1"/>
            <a:r>
              <a:rPr lang="de-DE" sz="1800" dirty="0" smtClean="0"/>
              <a:t>For instance "rotator blade" refers to a specialized concept in helicopters or wind turbines</a:t>
            </a:r>
          </a:p>
          <a:p>
            <a:r>
              <a:rPr lang="de-DE" sz="2000" dirty="0" smtClean="0"/>
              <a:t>To do terminology extraction, we need domain-specific corpora</a:t>
            </a:r>
          </a:p>
          <a:p>
            <a:r>
              <a:rPr lang="de-DE" sz="2000" dirty="0" smtClean="0"/>
              <a:t>Terminology extraction is often broken down into two phases: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sz="1800" dirty="0" smtClean="0"/>
              <a:t>First a very large list of types using a linguistic pattern (such as noun phrase types) is made by extracting matching tokens from the domain-specific corpus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sz="1800" dirty="0" smtClean="0"/>
              <a:t>Then statistical tests are used to determine if the presence of this term in the domain-specific corpus implies that it is domain-specific terminology</a:t>
            </a:r>
          </a:p>
          <a:p>
            <a:pPr lvl="2"/>
            <a:r>
              <a:rPr lang="de-DE" sz="1400" dirty="0" smtClean="0"/>
              <a:t>The challenge here is to separate terminology from general language</a:t>
            </a:r>
          </a:p>
          <a:p>
            <a:pPr lvl="2"/>
            <a:r>
              <a:rPr lang="de-DE" sz="1400" dirty="0"/>
              <a:t>A</a:t>
            </a:r>
            <a:r>
              <a:rPr lang="de-DE" sz="1400" dirty="0" smtClean="0"/>
              <a:t> "blue helicopter" is not a technical term, it is a helicopter which is blue</a:t>
            </a:r>
          </a:p>
          <a:p>
            <a:pPr lvl="2"/>
            <a:r>
              <a:rPr lang="de-DE" sz="1400" dirty="0" smtClean="0"/>
              <a:t>"rotator blade" is a technical term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5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Decoding</a:t>
            </a:r>
            <a:endParaRPr lang="en-US" altLang="de-DE" smtClean="0"/>
          </a:p>
        </p:txBody>
      </p:sp>
      <p:sp>
        <p:nvSpPr>
          <p:cNvPr id="717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de-DE" sz="2400" smtClean="0"/>
              <a:t>Goal: find the best target translation of a source sentence</a:t>
            </a:r>
          </a:p>
          <a:p>
            <a:pPr eaLnBrk="1" hangingPunct="1"/>
            <a:r>
              <a:rPr lang="de-DE" altLang="de-DE" sz="2400" smtClean="0"/>
              <a:t>Involves </a:t>
            </a:r>
            <a:r>
              <a:rPr lang="de-DE" altLang="de-DE" sz="2400" smtClean="0">
                <a:solidFill>
                  <a:schemeClr val="accent1"/>
                </a:solidFill>
              </a:rPr>
              <a:t>search</a:t>
            </a:r>
            <a:endParaRPr lang="en-US" altLang="de-DE" sz="2400" smtClean="0">
              <a:solidFill>
                <a:schemeClr val="accent1"/>
              </a:solidFill>
            </a:endParaRPr>
          </a:p>
          <a:p>
            <a:pPr lvl="1" eaLnBrk="1" hangingPunct="1"/>
            <a:r>
              <a:rPr lang="de-DE" altLang="de-DE" sz="2000" smtClean="0"/>
              <a:t>Find maximum probability path in a dynamically generated search graph</a:t>
            </a:r>
          </a:p>
          <a:p>
            <a:pPr eaLnBrk="1" hangingPunct="1"/>
            <a:r>
              <a:rPr lang="de-DE" altLang="de-DE" sz="2400" smtClean="0"/>
              <a:t>Generate English string, from left to right, by covering parts of Foreign string</a:t>
            </a:r>
          </a:p>
          <a:p>
            <a:pPr lvl="1" eaLnBrk="1" hangingPunct="1"/>
            <a:r>
              <a:rPr lang="de-DE" altLang="de-DE" sz="2000" smtClean="0"/>
              <a:t>Generating English string left to right allows scoring with the n-gram language model</a:t>
            </a:r>
          </a:p>
          <a:p>
            <a:pPr eaLnBrk="1" hangingPunct="1"/>
            <a:r>
              <a:rPr lang="de-DE" altLang="de-DE" sz="2400" smtClean="0"/>
              <a:t>Here is an example of one path</a:t>
            </a:r>
            <a:endParaRPr lang="de-DE" altLang="de-DE" smtClean="0"/>
          </a:p>
          <a:p>
            <a:pPr eaLnBrk="1" hangingPunct="1">
              <a:buFont typeface="Arial" pitchFamily="34" charset="0"/>
              <a:buNone/>
            </a:pPr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97828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023938"/>
            <a:ext cx="8353425" cy="481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pitchFamily="34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25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966788"/>
            <a:ext cx="8353425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pitchFamily="34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3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023938"/>
            <a:ext cx="8343900" cy="481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pitchFamily="34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08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009650"/>
            <a:ext cx="8315325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pitchFamily="34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72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023938"/>
            <a:ext cx="8315325" cy="481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pitchFamily="34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25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995363"/>
            <a:ext cx="8305800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pitchFamily="34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20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047750"/>
            <a:ext cx="8343900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pitchFamily="34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72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066800"/>
            <a:ext cx="833437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pitchFamily="34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67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 dirty="0" smtClean="0"/>
              <a:t>More on Statistical Machine Translation</a:t>
            </a:r>
          </a:p>
        </p:txBody>
      </p:sp>
      <p:pic>
        <p:nvPicPr>
          <p:cNvPr id="1945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22925" y="1452563"/>
            <a:ext cx="3168650" cy="4525962"/>
          </a:xfrm>
          <a:noFill/>
        </p:spPr>
      </p:pic>
      <p:sp>
        <p:nvSpPr>
          <p:cNvPr id="19460" name="Textfeld 3"/>
          <p:cNvSpPr txBox="1">
            <a:spLocks noChangeArrowheads="1"/>
          </p:cNvSpPr>
          <p:nvPr/>
        </p:nvSpPr>
        <p:spPr bwMode="auto">
          <a:xfrm>
            <a:off x="419100" y="1633538"/>
            <a:ext cx="48577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altLang="de-DE" dirty="0" smtClean="0">
              <a:solidFill>
                <a:srgbClr val="000000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altLang="de-DE" dirty="0" smtClean="0">
              <a:solidFill>
                <a:srgbClr val="000000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altLang="de-DE" dirty="0" smtClean="0">
                <a:solidFill>
                  <a:srgbClr val="000000"/>
                </a:solidFill>
              </a:rPr>
              <a:t> I teach a course on Statistical Machine Translation, not sure when it will be offered next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altLang="de-DE" dirty="0">
              <a:solidFill>
                <a:srgbClr val="000000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altLang="de-DE" dirty="0" smtClean="0">
                <a:solidFill>
                  <a:srgbClr val="000000"/>
                </a:solidFill>
              </a:rPr>
              <a:t> Other resources: Philipp Koehn’s book -&gt;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altLang="de-DE" dirty="0" smtClean="0">
              <a:solidFill>
                <a:srgbClr val="000000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altLang="de-DE" dirty="0" smtClean="0">
                <a:solidFill>
                  <a:srgbClr val="000000"/>
                </a:solidFill>
              </a:rPr>
              <a:t> Kevin Knight’s tutorial on word alignment is long, but it is good!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altLang="de-DE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84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Bilingual Dictionaries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Extracting bilingual information</a:t>
            </a:r>
          </a:p>
          <a:p>
            <a:pPr lvl="1"/>
            <a:r>
              <a:rPr lang="de-DE" dirty="0" smtClean="0"/>
              <a:t>Easiest to extract if we have a parallel corpus</a:t>
            </a:r>
          </a:p>
          <a:p>
            <a:pPr lvl="2"/>
            <a:r>
              <a:rPr lang="de-DE" dirty="0" smtClean="0"/>
              <a:t>This consists of text in one language and the translation of the text in another language</a:t>
            </a:r>
          </a:p>
          <a:p>
            <a:pPr lvl="1"/>
            <a:r>
              <a:rPr lang="de-DE" dirty="0" smtClean="0"/>
              <a:t>Given such a resource, we can extract bilingual dictionaries</a:t>
            </a:r>
          </a:p>
          <a:p>
            <a:pPr lvl="2"/>
            <a:r>
              <a:rPr lang="de-DE" dirty="0" smtClean="0"/>
              <a:t>Mostly used for machine translation, cross-lingual retrieval and other natural language processing applications</a:t>
            </a:r>
          </a:p>
          <a:p>
            <a:pPr lvl="2"/>
            <a:r>
              <a:rPr lang="de-DE" dirty="0" smtClean="0"/>
              <a:t>But also useful for human lexicographers and linguists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37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dirty="0" smtClean="0"/>
              <a:t>Extracting Multilingual Information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de-DE" sz="2800" dirty="0" smtClean="0"/>
              <a:t>Word</a:t>
            </a:r>
            <a:r>
              <a:rPr lang="de-DE" sz="2800" baseline="0" dirty="0" smtClean="0"/>
              <a:t>-aligned parallel corpora are one valuable source of bilingual information</a:t>
            </a:r>
          </a:p>
          <a:p>
            <a:r>
              <a:rPr lang="de-DE" sz="2800" baseline="0" dirty="0" smtClean="0"/>
              <a:t>Other interesting</a:t>
            </a:r>
            <a:r>
              <a:rPr lang="de-DE" sz="2800" dirty="0" smtClean="0"/>
              <a:t> multilingual extraction tasks include:</a:t>
            </a:r>
          </a:p>
          <a:p>
            <a:pPr lvl="1"/>
            <a:r>
              <a:rPr lang="de-DE" sz="2400" baseline="0" dirty="0" smtClean="0"/>
              <a:t>Translating</a:t>
            </a:r>
            <a:r>
              <a:rPr lang="de-DE" sz="2400" dirty="0" smtClean="0"/>
              <a:t> words such as names between scripts ("transliteration")</a:t>
            </a:r>
          </a:p>
          <a:p>
            <a:pPr lvl="1"/>
            <a:r>
              <a:rPr lang="de-DE" sz="2400" dirty="0" smtClean="0"/>
              <a:t>Extracting the translations of technical terminology from comparable corpora</a:t>
            </a:r>
          </a:p>
          <a:p>
            <a:pPr lvl="1"/>
            <a:r>
              <a:rPr lang="de-DE" sz="2400" dirty="0" smtClean="0"/>
              <a:t>Extracting parallel sentences (or smaller units) from comparable corpora</a:t>
            </a:r>
          </a:p>
          <a:p>
            <a:pPr lvl="1"/>
            <a:r>
              <a:rPr lang="de-DE" sz="2400" baseline="0" dirty="0" smtClean="0"/>
              <a:t>Projecting</a:t>
            </a:r>
            <a:r>
              <a:rPr lang="de-DE" sz="2400" dirty="0" smtClean="0"/>
              <a:t> linguistic annotation (such as syntactic treebank annotation) from one language to another</a:t>
            </a:r>
            <a:endParaRPr lang="de-DE" sz="2400" baseline="0" dirty="0" smtClean="0"/>
          </a:p>
          <a:p>
            <a:pPr lvl="1"/>
            <a:endParaRPr lang="de-DE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36549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Slide sources</a:t>
            </a:r>
            <a:endParaRPr lang="de-DE" dirty="0"/>
          </a:p>
          <a:p>
            <a:pPr lvl="1"/>
            <a:r>
              <a:rPr lang="de-DE" dirty="0" smtClean="0"/>
              <a:t>The slides today are mostly from Philipp Koehn's course Statistical Machine Translation and original slides I created (but see also attributions on individual slides)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13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0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fld id="{8BF9B6E4-7AA5-4A81-9323-24CD77CBB90C}" type="slidenum">
              <a:rPr lang="en-US" altLang="de-DE" sz="1400" smtClean="0">
                <a:solidFill>
                  <a:srgbClr val="000000"/>
                </a:solidFill>
              </a:rPr>
              <a:pPr algn="ctr"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US" altLang="de-DE" sz="1400" smtClean="0">
              <a:solidFill>
                <a:srgbClr val="000000"/>
              </a:solidFill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 smtClean="0"/>
              <a:t>Parallel corpus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 dirty="0" smtClean="0"/>
              <a:t>Example from DE-News (8/1/1996)</a:t>
            </a:r>
          </a:p>
          <a:p>
            <a:pPr>
              <a:buFont typeface="Wingdings" pitchFamily="2" charset="2"/>
              <a:buNone/>
            </a:pPr>
            <a:endParaRPr lang="en-US" altLang="de-DE" dirty="0" smtClean="0"/>
          </a:p>
        </p:txBody>
      </p:sp>
      <p:graphicFrame>
        <p:nvGraphicFramePr>
          <p:cNvPr id="1148" name="Group 124"/>
          <p:cNvGraphicFramePr>
            <a:graphicFrameLocks noGrp="1"/>
          </p:cNvGraphicFramePr>
          <p:nvPr/>
        </p:nvGraphicFramePr>
        <p:xfrm>
          <a:off x="400050" y="2000250"/>
          <a:ext cx="8305800" cy="4048125"/>
        </p:xfrm>
        <a:graphic>
          <a:graphicData uri="http://schemas.openxmlformats.org/drawingml/2006/table">
            <a:tbl>
              <a:tblPr/>
              <a:tblGrid>
                <a:gridCol w="4114800"/>
                <a:gridCol w="4191000"/>
              </a:tblGrid>
              <a:tr h="5086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0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English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0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German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Diverging opinions about planned tax reform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Unterschiedliche Meinungen zur geplanten Steuerreform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4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The discussion around the envisaged major tax reform continues 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Die Diskussion um die vorgesehene grosse Steuerreform dauert an 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0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The FDP economics expert , Graf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Lambsdorff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, today came out in favor of advancing the enactment of significant parts of the overhaul , currently planned for 1999 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Der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FDP -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Wirtschaftsexperte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Graf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Lambsdorff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sprach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sich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heute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dafuer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aus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wesentliche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Teile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der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fuer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1999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geplanten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Reform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vorzuziehen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18" name="Textfeld 5"/>
          <p:cNvSpPr txBox="1">
            <a:spLocks noChangeArrowheads="1"/>
          </p:cNvSpPr>
          <p:nvPr/>
        </p:nvSpPr>
        <p:spPr bwMode="auto">
          <a:xfrm>
            <a:off x="571500" y="6519863"/>
            <a:ext cx="4076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de-DE" altLang="de-DE" sz="1600" smtClean="0">
                <a:solidFill>
                  <a:srgbClr val="000000"/>
                </a:solidFill>
              </a:rPr>
              <a:t>Modified from Dorr, Monz</a:t>
            </a:r>
            <a:endParaRPr lang="en-US" altLang="de-DE" sz="16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36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Availability of parallel corpora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European Documents</a:t>
            </a:r>
          </a:p>
          <a:p>
            <a:pPr lvl="1"/>
            <a:r>
              <a:rPr lang="de-DE" dirty="0" smtClean="0"/>
              <a:t>24 Languages of the EU (Croatian </a:t>
            </a:r>
            <a:r>
              <a:rPr lang="de-DE" dirty="0" smtClean="0"/>
              <a:t>most recent</a:t>
            </a:r>
            <a:r>
              <a:rPr lang="de-DE" dirty="0" smtClean="0"/>
              <a:t> </a:t>
            </a:r>
            <a:r>
              <a:rPr lang="de-DE" dirty="0" smtClean="0"/>
              <a:t>one)</a:t>
            </a:r>
          </a:p>
          <a:p>
            <a:pPr lvl="1"/>
            <a:r>
              <a:rPr lang="de-DE" dirty="0" smtClean="0"/>
              <a:t>For two European languages (e.g., English and German), European documents such as the proceedings</a:t>
            </a:r>
            <a:r>
              <a:rPr lang="de-DE" baseline="0" dirty="0" smtClean="0"/>
              <a:t> of the European parliament are often used</a:t>
            </a:r>
          </a:p>
          <a:p>
            <a:r>
              <a:rPr lang="de-DE" baseline="0" dirty="0" smtClean="0"/>
              <a:t>United Nations Documents</a:t>
            </a:r>
          </a:p>
          <a:p>
            <a:pPr lvl="1"/>
            <a:r>
              <a:rPr lang="de-DE" dirty="0" smtClean="0"/>
              <a:t>Official UN languages: Arabic</a:t>
            </a:r>
            <a:r>
              <a:rPr lang="de-DE" dirty="0"/>
              <a:t>, Chinese, English, French, Russian, Spanish</a:t>
            </a:r>
            <a:endParaRPr lang="de-DE" baseline="0" dirty="0" smtClean="0"/>
          </a:p>
          <a:p>
            <a:pPr lvl="1"/>
            <a:r>
              <a:rPr lang="de-DE" baseline="0" dirty="0" smtClean="0"/>
              <a:t>For any two languages out of the 6 United</a:t>
            </a:r>
            <a:r>
              <a:rPr lang="de-DE" dirty="0" smtClean="0"/>
              <a:t> </a:t>
            </a:r>
            <a:r>
              <a:rPr lang="de-DE" baseline="0" dirty="0" smtClean="0"/>
              <a:t>Nations languages</a:t>
            </a:r>
            <a:r>
              <a:rPr lang="de-DE" dirty="0" smtClean="0"/>
              <a:t> </a:t>
            </a:r>
            <a:r>
              <a:rPr lang="de-DE" baseline="0" dirty="0" smtClean="0"/>
              <a:t>we can obtain large amounts of parallel UN documents</a:t>
            </a:r>
          </a:p>
          <a:p>
            <a:r>
              <a:rPr lang="de-DE" dirty="0" smtClean="0"/>
              <a:t>For other language pairs (e.g., German and Russian), it can be problematic to get parallel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91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umsplatzhalt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de-DE" sz="1400" smtClean="0">
                <a:solidFill>
                  <a:srgbClr val="000000"/>
                </a:solidFill>
              </a:rPr>
              <a:t>AMTA 2006</a:t>
            </a:r>
          </a:p>
        </p:txBody>
      </p:sp>
      <p:sp>
        <p:nvSpPr>
          <p:cNvPr id="34819" name="Fußzeilenplatzhalt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de-DE" sz="1400" smtClean="0">
                <a:solidFill>
                  <a:srgbClr val="000000"/>
                </a:solidFill>
              </a:rPr>
              <a:t>Overview of Statistical MT</a:t>
            </a:r>
          </a:p>
        </p:txBody>
      </p:sp>
      <p:sp>
        <p:nvSpPr>
          <p:cNvPr id="3482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BC14148-2691-4E81-81E5-4FA7F7751109}" type="slidenum">
              <a:rPr lang="en-US" altLang="de-DE" sz="1400" smtClean="0">
                <a:solidFill>
                  <a:srgbClr val="000000"/>
                </a:solidFill>
              </a:rPr>
              <a:pPr/>
              <a:t>7</a:t>
            </a:fld>
            <a:endParaRPr lang="en-US" altLang="de-DE" sz="1400" smtClean="0">
              <a:solidFill>
                <a:srgbClr val="000000"/>
              </a:solidFill>
            </a:endParaRPr>
          </a:p>
        </p:txBody>
      </p:sp>
      <p:sp>
        <p:nvSpPr>
          <p:cNvPr id="34821" name="Rectangle 35"/>
          <p:cNvSpPr>
            <a:spLocks noChangeArrowheads="1"/>
          </p:cNvSpPr>
          <p:nvPr/>
        </p:nvSpPr>
        <p:spPr bwMode="auto">
          <a:xfrm>
            <a:off x="0" y="3124200"/>
            <a:ext cx="9144000" cy="3581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mtClean="0">
                <a:solidFill>
                  <a:srgbClr val="FFFFFF"/>
                </a:solidFill>
              </a:rPr>
              <a:t>u</a:t>
            </a:r>
          </a:p>
        </p:txBody>
      </p:sp>
      <p:sp>
        <p:nvSpPr>
          <p:cNvPr id="34822" name="Rectangle 2"/>
          <p:cNvSpPr>
            <a:spLocks noChangeArrowheads="1"/>
          </p:cNvSpPr>
          <p:nvPr/>
        </p:nvSpPr>
        <p:spPr bwMode="auto">
          <a:xfrm>
            <a:off x="0" y="152400"/>
            <a:ext cx="9144000" cy="12954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altLang="de-DE" smtClean="0">
              <a:solidFill>
                <a:srgbClr val="000000"/>
              </a:solidFill>
            </a:endParaRPr>
          </a:p>
        </p:txBody>
      </p:sp>
      <p:sp>
        <p:nvSpPr>
          <p:cNvPr id="34823" name="Text Box 3"/>
          <p:cNvSpPr txBox="1">
            <a:spLocks noChangeArrowheads="1"/>
          </p:cNvSpPr>
          <p:nvPr/>
        </p:nvSpPr>
        <p:spPr bwMode="auto">
          <a:xfrm>
            <a:off x="333375" y="219075"/>
            <a:ext cx="88106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889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2400" b="1" smtClean="0">
                <a:solidFill>
                  <a:srgbClr val="000000"/>
                </a:solidFill>
                <a:latin typeface="Courier New" pitchFamily="49" charset="0"/>
              </a:rPr>
              <a:t>Most statistical machine translation research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2400" b="1" smtClean="0">
                <a:solidFill>
                  <a:srgbClr val="000000"/>
                </a:solidFill>
                <a:latin typeface="Courier New" pitchFamily="49" charset="0"/>
              </a:rPr>
              <a:t>has focused on a few high-resource languages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2400" b="1" smtClean="0">
                <a:solidFill>
                  <a:srgbClr val="000000"/>
                </a:solidFill>
                <a:latin typeface="Courier New" pitchFamily="49" charset="0"/>
              </a:rPr>
              <a:t>(European, Chinese, Japanese, Arabic).</a:t>
            </a:r>
          </a:p>
        </p:txBody>
      </p:sp>
      <p:sp>
        <p:nvSpPr>
          <p:cNvPr id="34824" name="Text Box 4"/>
          <p:cNvSpPr txBox="1">
            <a:spLocks noChangeArrowheads="1"/>
          </p:cNvSpPr>
          <p:nvPr/>
        </p:nvSpPr>
        <p:spPr bwMode="auto">
          <a:xfrm>
            <a:off x="0" y="6172200"/>
            <a:ext cx="7429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1200" b="1" smtClean="0">
                <a:solidFill>
                  <a:srgbClr val="000000"/>
                </a:solidFill>
                <a:latin typeface="Courier New" pitchFamily="49" charset="0"/>
              </a:rPr>
              <a:t>French</a:t>
            </a:r>
          </a:p>
        </p:txBody>
      </p:sp>
      <p:sp>
        <p:nvSpPr>
          <p:cNvPr id="34825" name="Text Box 5"/>
          <p:cNvSpPr txBox="1">
            <a:spLocks noChangeArrowheads="1"/>
          </p:cNvSpPr>
          <p:nvPr/>
        </p:nvSpPr>
        <p:spPr bwMode="auto">
          <a:xfrm>
            <a:off x="1447800" y="6172200"/>
            <a:ext cx="736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1200" b="1" smtClean="0">
                <a:solidFill>
                  <a:srgbClr val="000000"/>
                </a:solidFill>
                <a:latin typeface="Courier New" pitchFamily="49" charset="0"/>
              </a:rPr>
              <a:t>Arabic</a:t>
            </a:r>
          </a:p>
        </p:txBody>
      </p:sp>
      <p:sp>
        <p:nvSpPr>
          <p:cNvPr id="34826" name="Text Box 6"/>
          <p:cNvSpPr txBox="1">
            <a:spLocks noChangeArrowheads="1"/>
          </p:cNvSpPr>
          <p:nvPr/>
        </p:nvSpPr>
        <p:spPr bwMode="auto">
          <a:xfrm>
            <a:off x="674688" y="6335713"/>
            <a:ext cx="838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1200" b="1" smtClean="0">
                <a:solidFill>
                  <a:srgbClr val="000000"/>
                </a:solidFill>
                <a:latin typeface="Courier New" pitchFamily="49" charset="0"/>
              </a:rPr>
              <a:t>Chinese</a:t>
            </a:r>
          </a:p>
        </p:txBody>
      </p:sp>
      <p:sp>
        <p:nvSpPr>
          <p:cNvPr id="34827" name="Rectangle 7"/>
          <p:cNvSpPr>
            <a:spLocks noChangeArrowheads="1"/>
          </p:cNvSpPr>
          <p:nvPr/>
        </p:nvSpPr>
        <p:spPr bwMode="auto">
          <a:xfrm>
            <a:off x="925513" y="1981200"/>
            <a:ext cx="304800" cy="4114800"/>
          </a:xfrm>
          <a:prstGeom prst="rect">
            <a:avLst/>
          </a:prstGeom>
          <a:solidFill>
            <a:srgbClr val="99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altLang="de-DE" smtClean="0">
              <a:solidFill>
                <a:srgbClr val="000000"/>
              </a:solidFill>
            </a:endParaRPr>
          </a:p>
        </p:txBody>
      </p:sp>
      <p:sp>
        <p:nvSpPr>
          <p:cNvPr id="34828" name="Rectangle 8"/>
          <p:cNvSpPr>
            <a:spLocks noChangeArrowheads="1"/>
          </p:cNvSpPr>
          <p:nvPr/>
        </p:nvSpPr>
        <p:spPr bwMode="auto">
          <a:xfrm>
            <a:off x="238125" y="-153988"/>
            <a:ext cx="304800" cy="6248401"/>
          </a:xfrm>
          <a:prstGeom prst="rect">
            <a:avLst/>
          </a:prstGeom>
          <a:solidFill>
            <a:srgbClr val="99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mtClean="0">
                <a:solidFill>
                  <a:srgbClr val="000000"/>
                </a:solidFill>
              </a:rPr>
              <a:t/>
            </a:r>
            <a:br>
              <a:rPr lang="en-US" altLang="de-DE" smtClean="0">
                <a:solidFill>
                  <a:srgbClr val="000000"/>
                </a:solidFill>
              </a:rPr>
            </a:b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</p:txBody>
      </p:sp>
      <p:sp>
        <p:nvSpPr>
          <p:cNvPr id="34829" name="Rectangle 9"/>
          <p:cNvSpPr>
            <a:spLocks noChangeArrowheads="1"/>
          </p:cNvSpPr>
          <p:nvPr/>
        </p:nvSpPr>
        <p:spPr bwMode="auto">
          <a:xfrm>
            <a:off x="1676400" y="3536950"/>
            <a:ext cx="304800" cy="2554288"/>
          </a:xfrm>
          <a:prstGeom prst="rect">
            <a:avLst/>
          </a:prstGeom>
          <a:solidFill>
            <a:srgbClr val="99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mtClean="0">
              <a:solidFill>
                <a:srgbClr val="000000"/>
              </a:solidFill>
            </a:endParaRPr>
          </a:p>
        </p:txBody>
      </p:sp>
      <p:sp>
        <p:nvSpPr>
          <p:cNvPr id="34830" name="Text Box 10"/>
          <p:cNvSpPr txBox="1">
            <a:spLocks noChangeArrowheads="1"/>
          </p:cNvSpPr>
          <p:nvPr/>
        </p:nvSpPr>
        <p:spPr bwMode="auto">
          <a:xfrm>
            <a:off x="719138" y="1649413"/>
            <a:ext cx="12049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1000" b="1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altLang="de-DE" sz="1400" b="1" smtClean="0">
                <a:solidFill>
                  <a:srgbClr val="000000"/>
                </a:solidFill>
                <a:latin typeface="Courier New" pitchFamily="49" charset="0"/>
              </a:rPr>
              <a:t>~</a:t>
            </a:r>
            <a:r>
              <a:rPr lang="en-US" altLang="de-DE" sz="1000" b="1" smtClean="0">
                <a:solidFill>
                  <a:srgbClr val="000000"/>
                </a:solidFill>
                <a:latin typeface="Courier New" pitchFamily="49" charset="0"/>
              </a:rPr>
              <a:t>200M words)</a:t>
            </a:r>
          </a:p>
        </p:txBody>
      </p:sp>
      <p:sp>
        <p:nvSpPr>
          <p:cNvPr id="34831" name="Line 11"/>
          <p:cNvSpPr>
            <a:spLocks noChangeShapeType="1"/>
          </p:cNvSpPr>
          <p:nvPr/>
        </p:nvSpPr>
        <p:spPr bwMode="auto">
          <a:xfrm>
            <a:off x="5638800" y="6096000"/>
            <a:ext cx="304800" cy="0"/>
          </a:xfrm>
          <a:prstGeom prst="line">
            <a:avLst/>
          </a:prstGeom>
          <a:noFill/>
          <a:ln w="15875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 smtClean="0">
              <a:solidFill>
                <a:srgbClr val="000000"/>
              </a:solidFill>
            </a:endParaRPr>
          </a:p>
        </p:txBody>
      </p:sp>
      <p:sp>
        <p:nvSpPr>
          <p:cNvPr id="34832" name="Text Box 13"/>
          <p:cNvSpPr txBox="1">
            <a:spLocks noChangeArrowheads="1"/>
          </p:cNvSpPr>
          <p:nvPr/>
        </p:nvSpPr>
        <p:spPr bwMode="auto">
          <a:xfrm>
            <a:off x="6096000" y="6172200"/>
            <a:ext cx="838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1200" b="1" smtClean="0">
                <a:solidFill>
                  <a:srgbClr val="000000"/>
                </a:solidFill>
                <a:latin typeface="Courier New" pitchFamily="49" charset="0"/>
              </a:rPr>
              <a:t>Uzbek</a:t>
            </a:r>
          </a:p>
        </p:txBody>
      </p:sp>
      <p:sp>
        <p:nvSpPr>
          <p:cNvPr id="34833" name="Line 14"/>
          <p:cNvSpPr>
            <a:spLocks noChangeShapeType="1"/>
          </p:cNvSpPr>
          <p:nvPr/>
        </p:nvSpPr>
        <p:spPr bwMode="auto">
          <a:xfrm>
            <a:off x="6248400" y="6096000"/>
            <a:ext cx="304800" cy="0"/>
          </a:xfrm>
          <a:prstGeom prst="line">
            <a:avLst/>
          </a:prstGeom>
          <a:noFill/>
          <a:ln w="15875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 smtClean="0">
              <a:solidFill>
                <a:srgbClr val="000000"/>
              </a:solidFill>
            </a:endParaRPr>
          </a:p>
        </p:txBody>
      </p:sp>
      <p:sp>
        <p:nvSpPr>
          <p:cNvPr id="34834" name="Text Box 15"/>
          <p:cNvSpPr txBox="1">
            <a:spLocks noChangeArrowheads="1"/>
          </p:cNvSpPr>
          <p:nvPr/>
        </p:nvSpPr>
        <p:spPr bwMode="auto">
          <a:xfrm>
            <a:off x="4460875" y="1562100"/>
            <a:ext cx="4603750" cy="122555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2400" b="1" smtClean="0">
                <a:solidFill>
                  <a:srgbClr val="000000"/>
                </a:solidFill>
                <a:latin typeface="Courier New" pitchFamily="49" charset="0"/>
              </a:rPr>
              <a:t>Approximate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2400" b="1" smtClean="0">
                <a:solidFill>
                  <a:srgbClr val="000000"/>
                </a:solidFill>
                <a:latin typeface="Courier New" pitchFamily="49" charset="0"/>
              </a:rPr>
              <a:t>Parallel Text Available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2400" b="1" smtClean="0">
                <a:solidFill>
                  <a:srgbClr val="000000"/>
                </a:solidFill>
                <a:latin typeface="Courier New" pitchFamily="49" charset="0"/>
              </a:rPr>
              <a:t>(with English)</a:t>
            </a:r>
          </a:p>
        </p:txBody>
      </p:sp>
      <p:sp>
        <p:nvSpPr>
          <p:cNvPr id="34835" name="Rectangle 16"/>
          <p:cNvSpPr>
            <a:spLocks noChangeArrowheads="1"/>
          </p:cNvSpPr>
          <p:nvPr/>
        </p:nvSpPr>
        <p:spPr bwMode="auto">
          <a:xfrm>
            <a:off x="3733800" y="5410200"/>
            <a:ext cx="304800" cy="685800"/>
          </a:xfrm>
          <a:prstGeom prst="rect">
            <a:avLst/>
          </a:prstGeom>
          <a:solidFill>
            <a:srgbClr val="99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altLang="de-DE" smtClean="0">
              <a:solidFill>
                <a:srgbClr val="000000"/>
              </a:solidFill>
            </a:endParaRPr>
          </a:p>
        </p:txBody>
      </p:sp>
      <p:sp>
        <p:nvSpPr>
          <p:cNvPr id="34836" name="Rectangle 17"/>
          <p:cNvSpPr>
            <a:spLocks noChangeArrowheads="1"/>
          </p:cNvSpPr>
          <p:nvPr/>
        </p:nvSpPr>
        <p:spPr bwMode="auto">
          <a:xfrm>
            <a:off x="3124200" y="5410200"/>
            <a:ext cx="304800" cy="685800"/>
          </a:xfrm>
          <a:prstGeom prst="rect">
            <a:avLst/>
          </a:prstGeom>
          <a:solidFill>
            <a:srgbClr val="99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altLang="de-DE" smtClean="0">
              <a:solidFill>
                <a:srgbClr val="000000"/>
              </a:solidFill>
            </a:endParaRPr>
          </a:p>
        </p:txBody>
      </p:sp>
      <p:sp>
        <p:nvSpPr>
          <p:cNvPr id="34837" name="Rectangle 18"/>
          <p:cNvSpPr>
            <a:spLocks noChangeArrowheads="1"/>
          </p:cNvSpPr>
          <p:nvPr/>
        </p:nvSpPr>
        <p:spPr bwMode="auto">
          <a:xfrm>
            <a:off x="2514600" y="5410200"/>
            <a:ext cx="304800" cy="685800"/>
          </a:xfrm>
          <a:prstGeom prst="rect">
            <a:avLst/>
          </a:prstGeom>
          <a:solidFill>
            <a:srgbClr val="99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altLang="de-DE" smtClean="0">
              <a:solidFill>
                <a:srgbClr val="000000"/>
              </a:solidFill>
            </a:endParaRPr>
          </a:p>
        </p:txBody>
      </p:sp>
      <p:sp>
        <p:nvSpPr>
          <p:cNvPr id="34838" name="Text Box 19"/>
          <p:cNvSpPr txBox="1">
            <a:spLocks noChangeArrowheads="1"/>
          </p:cNvSpPr>
          <p:nvPr/>
        </p:nvSpPr>
        <p:spPr bwMode="auto">
          <a:xfrm>
            <a:off x="2238375" y="6161088"/>
            <a:ext cx="7429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200" b="1" smtClean="0">
                <a:solidFill>
                  <a:srgbClr val="000000"/>
                </a:solidFill>
                <a:latin typeface="Courier New" pitchFamily="49" charset="0"/>
              </a:rPr>
              <a:t>German</a:t>
            </a:r>
            <a:endParaRPr lang="en-US" altLang="de-DE" sz="1200" b="1" smtClean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34839" name="Text Box 20"/>
          <p:cNvSpPr txBox="1">
            <a:spLocks noChangeArrowheads="1"/>
          </p:cNvSpPr>
          <p:nvPr/>
        </p:nvSpPr>
        <p:spPr bwMode="auto">
          <a:xfrm>
            <a:off x="2895600" y="6346825"/>
            <a:ext cx="8350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1200" b="1" smtClean="0">
                <a:solidFill>
                  <a:srgbClr val="000000"/>
                </a:solidFill>
                <a:latin typeface="Courier New" pitchFamily="49" charset="0"/>
              </a:rPr>
              <a:t>Spanish</a:t>
            </a:r>
          </a:p>
        </p:txBody>
      </p:sp>
      <p:sp>
        <p:nvSpPr>
          <p:cNvPr id="34840" name="Text Box 21"/>
          <p:cNvSpPr txBox="1">
            <a:spLocks noChangeArrowheads="1"/>
          </p:cNvSpPr>
          <p:nvPr/>
        </p:nvSpPr>
        <p:spPr bwMode="auto">
          <a:xfrm>
            <a:off x="3602038" y="6170613"/>
            <a:ext cx="8286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1200" b="1" smtClean="0">
                <a:solidFill>
                  <a:srgbClr val="000000"/>
                </a:solidFill>
                <a:latin typeface="Courier New" pitchFamily="49" charset="0"/>
              </a:rPr>
              <a:t>Finnish</a:t>
            </a:r>
          </a:p>
        </p:txBody>
      </p:sp>
      <p:sp>
        <p:nvSpPr>
          <p:cNvPr id="34841" name="Text Box 22"/>
          <p:cNvSpPr txBox="1">
            <a:spLocks noChangeArrowheads="1"/>
          </p:cNvSpPr>
          <p:nvPr/>
        </p:nvSpPr>
        <p:spPr bwMode="auto">
          <a:xfrm rot="5400000">
            <a:off x="2773363" y="3094037"/>
            <a:ext cx="2012950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24000" smtClean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</p:txBody>
      </p:sp>
      <p:sp>
        <p:nvSpPr>
          <p:cNvPr id="34842" name="Text Box 23"/>
          <p:cNvSpPr txBox="1">
            <a:spLocks noChangeArrowheads="1"/>
          </p:cNvSpPr>
          <p:nvPr/>
        </p:nvSpPr>
        <p:spPr bwMode="auto">
          <a:xfrm>
            <a:off x="2514600" y="2522538"/>
            <a:ext cx="2368550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b="1" smtClean="0">
                <a:solidFill>
                  <a:srgbClr val="000000"/>
                </a:solidFill>
                <a:latin typeface="Courier New" pitchFamily="49" charset="0"/>
              </a:rPr>
              <a:t>Various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b="1" smtClean="0">
                <a:solidFill>
                  <a:srgbClr val="000000"/>
                </a:solidFill>
                <a:latin typeface="Courier New" pitchFamily="49" charset="0"/>
              </a:rPr>
              <a:t>Western European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b="1" smtClean="0">
                <a:solidFill>
                  <a:srgbClr val="000000"/>
                </a:solidFill>
                <a:latin typeface="Courier New" pitchFamily="49" charset="0"/>
              </a:rPr>
              <a:t>languages: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b="1" smtClean="0">
                <a:solidFill>
                  <a:srgbClr val="000000"/>
                </a:solidFill>
                <a:latin typeface="Courier New" pitchFamily="49" charset="0"/>
              </a:rPr>
              <a:t>parliamentary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b="1" smtClean="0">
                <a:solidFill>
                  <a:srgbClr val="000000"/>
                </a:solidFill>
                <a:latin typeface="Courier New" pitchFamily="49" charset="0"/>
              </a:rPr>
              <a:t>proceedings,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b="1" smtClean="0">
                <a:solidFill>
                  <a:srgbClr val="000000"/>
                </a:solidFill>
                <a:latin typeface="Courier New" pitchFamily="49" charset="0"/>
              </a:rPr>
              <a:t>govt documents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b="1" smtClean="0">
                <a:solidFill>
                  <a:srgbClr val="000000"/>
                </a:solidFill>
                <a:latin typeface="Courier New" pitchFamily="49" charset="0"/>
              </a:rPr>
              <a:t>(~30M words) </a:t>
            </a:r>
          </a:p>
        </p:txBody>
      </p:sp>
      <p:sp>
        <p:nvSpPr>
          <p:cNvPr id="34843" name="Text Box 24"/>
          <p:cNvSpPr txBox="1">
            <a:spLocks noChangeArrowheads="1"/>
          </p:cNvSpPr>
          <p:nvPr/>
        </p:nvSpPr>
        <p:spPr bwMode="auto">
          <a:xfrm>
            <a:off x="4114800" y="54102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2400" b="1" smtClean="0">
                <a:solidFill>
                  <a:srgbClr val="000000"/>
                </a:solidFill>
                <a:latin typeface="Courier New" pitchFamily="49" charset="0"/>
              </a:rPr>
              <a:t>…</a:t>
            </a:r>
          </a:p>
        </p:txBody>
      </p:sp>
      <p:sp>
        <p:nvSpPr>
          <p:cNvPr id="34844" name="Text Box 25"/>
          <p:cNvSpPr txBox="1">
            <a:spLocks noChangeArrowheads="1"/>
          </p:cNvSpPr>
          <p:nvPr/>
        </p:nvSpPr>
        <p:spPr bwMode="auto">
          <a:xfrm>
            <a:off x="4800600" y="6172200"/>
            <a:ext cx="838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1200" b="1" smtClean="0">
                <a:solidFill>
                  <a:srgbClr val="000000"/>
                </a:solidFill>
                <a:latin typeface="Courier New" pitchFamily="49" charset="0"/>
              </a:rPr>
              <a:t>Serbian</a:t>
            </a:r>
          </a:p>
        </p:txBody>
      </p:sp>
      <p:sp>
        <p:nvSpPr>
          <p:cNvPr id="34845" name="Line 26"/>
          <p:cNvSpPr>
            <a:spLocks noChangeShapeType="1"/>
          </p:cNvSpPr>
          <p:nvPr/>
        </p:nvSpPr>
        <p:spPr bwMode="auto">
          <a:xfrm>
            <a:off x="5029200" y="6096000"/>
            <a:ext cx="304800" cy="0"/>
          </a:xfrm>
          <a:prstGeom prst="line">
            <a:avLst/>
          </a:prstGeom>
          <a:noFill/>
          <a:ln w="15875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 smtClean="0">
              <a:solidFill>
                <a:srgbClr val="000000"/>
              </a:solidFill>
            </a:endParaRPr>
          </a:p>
        </p:txBody>
      </p:sp>
      <p:sp>
        <p:nvSpPr>
          <p:cNvPr id="34846" name="Text Box 27"/>
          <p:cNvSpPr txBox="1">
            <a:spLocks noChangeArrowheads="1"/>
          </p:cNvSpPr>
          <p:nvPr/>
        </p:nvSpPr>
        <p:spPr bwMode="auto">
          <a:xfrm>
            <a:off x="8458200" y="6162675"/>
            <a:ext cx="685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1200" b="1" smtClean="0">
                <a:solidFill>
                  <a:srgbClr val="000000"/>
                </a:solidFill>
                <a:latin typeface="Courier New" pitchFamily="49" charset="0"/>
              </a:rPr>
              <a:t>Kasem</a:t>
            </a:r>
          </a:p>
        </p:txBody>
      </p:sp>
      <p:sp>
        <p:nvSpPr>
          <p:cNvPr id="34847" name="Text Box 28"/>
          <p:cNvSpPr txBox="1">
            <a:spLocks noChangeArrowheads="1"/>
          </p:cNvSpPr>
          <p:nvPr/>
        </p:nvSpPr>
        <p:spPr bwMode="auto">
          <a:xfrm>
            <a:off x="7224713" y="6172200"/>
            <a:ext cx="838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1200" b="1" smtClean="0">
                <a:solidFill>
                  <a:srgbClr val="000000"/>
                </a:solidFill>
                <a:latin typeface="Courier New" pitchFamily="49" charset="0"/>
              </a:rPr>
              <a:t>Chechen</a:t>
            </a:r>
          </a:p>
        </p:txBody>
      </p:sp>
      <p:sp>
        <p:nvSpPr>
          <p:cNvPr id="34848" name="Text Box 29"/>
          <p:cNvSpPr txBox="1">
            <a:spLocks noChangeArrowheads="1"/>
          </p:cNvSpPr>
          <p:nvPr/>
        </p:nvSpPr>
        <p:spPr bwMode="auto">
          <a:xfrm rot="5400000">
            <a:off x="5211763" y="3779837"/>
            <a:ext cx="1708150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21000" smtClean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</p:txBody>
      </p:sp>
      <p:sp>
        <p:nvSpPr>
          <p:cNvPr id="34849" name="Text Box 30"/>
          <p:cNvSpPr txBox="1">
            <a:spLocks noChangeArrowheads="1"/>
          </p:cNvSpPr>
          <p:nvPr/>
        </p:nvSpPr>
        <p:spPr bwMode="auto">
          <a:xfrm>
            <a:off x="6705600" y="57150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2400" b="1" smtClean="0">
                <a:solidFill>
                  <a:srgbClr val="000000"/>
                </a:solidFill>
                <a:latin typeface="Courier New" pitchFamily="49" charset="0"/>
              </a:rPr>
              <a:t>…</a:t>
            </a:r>
          </a:p>
        </p:txBody>
      </p:sp>
      <p:sp>
        <p:nvSpPr>
          <p:cNvPr id="34850" name="Text Box 31"/>
          <p:cNvSpPr txBox="1">
            <a:spLocks noChangeArrowheads="1"/>
          </p:cNvSpPr>
          <p:nvPr/>
        </p:nvSpPr>
        <p:spPr bwMode="auto">
          <a:xfrm>
            <a:off x="8777288" y="57150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2400" b="1" smtClean="0">
                <a:solidFill>
                  <a:srgbClr val="000000"/>
                </a:solidFill>
                <a:latin typeface="Courier New" pitchFamily="49" charset="0"/>
              </a:rPr>
              <a:t>…</a:t>
            </a:r>
          </a:p>
        </p:txBody>
      </p:sp>
      <p:sp>
        <p:nvSpPr>
          <p:cNvPr id="34851" name="Text Box 32"/>
          <p:cNvSpPr txBox="1">
            <a:spLocks noChangeArrowheads="1"/>
          </p:cNvSpPr>
          <p:nvPr/>
        </p:nvSpPr>
        <p:spPr bwMode="auto">
          <a:xfrm rot="5400000">
            <a:off x="7421563" y="4313237"/>
            <a:ext cx="1708150" cy="26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17000" smtClean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</p:txBody>
      </p:sp>
      <p:sp>
        <p:nvSpPr>
          <p:cNvPr id="34852" name="Text Box 33"/>
          <p:cNvSpPr txBox="1">
            <a:spLocks noChangeArrowheads="1"/>
          </p:cNvSpPr>
          <p:nvPr/>
        </p:nvSpPr>
        <p:spPr bwMode="auto">
          <a:xfrm>
            <a:off x="5181600" y="4038600"/>
            <a:ext cx="201771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1600" b="1" smtClean="0">
                <a:solidFill>
                  <a:srgbClr val="000000"/>
                </a:solidFill>
                <a:latin typeface="Courier New" pitchFamily="49" charset="0"/>
              </a:rPr>
              <a:t>Bible/Koran/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1600" b="1" smtClean="0">
                <a:solidFill>
                  <a:srgbClr val="000000"/>
                </a:solidFill>
                <a:latin typeface="Courier New" pitchFamily="49" charset="0"/>
              </a:rPr>
              <a:t>Book of Mormon/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1600" b="1" smtClean="0">
                <a:solidFill>
                  <a:srgbClr val="000000"/>
                </a:solidFill>
                <a:latin typeface="Courier New" pitchFamily="49" charset="0"/>
              </a:rPr>
              <a:t>Dianetics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1600" b="1" smtClean="0">
                <a:solidFill>
                  <a:srgbClr val="000000"/>
                </a:solidFill>
                <a:latin typeface="Courier New" pitchFamily="49" charset="0"/>
              </a:rPr>
              <a:t>(~1M words)</a:t>
            </a:r>
          </a:p>
        </p:txBody>
      </p:sp>
      <p:sp>
        <p:nvSpPr>
          <p:cNvPr id="34853" name="Text Box 34"/>
          <p:cNvSpPr txBox="1">
            <a:spLocks noChangeArrowheads="1"/>
          </p:cNvSpPr>
          <p:nvPr/>
        </p:nvSpPr>
        <p:spPr bwMode="auto">
          <a:xfrm>
            <a:off x="7467600" y="4038600"/>
            <a:ext cx="1528763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1600" b="1" smtClean="0">
                <a:solidFill>
                  <a:srgbClr val="000000"/>
                </a:solidFill>
                <a:latin typeface="Courier New" pitchFamily="49" charset="0"/>
              </a:rPr>
              <a:t>Nothing/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1600" b="1" smtClean="0">
                <a:solidFill>
                  <a:srgbClr val="000000"/>
                </a:solidFill>
                <a:latin typeface="Courier New" pitchFamily="49" charset="0"/>
              </a:rPr>
              <a:t>Univ. Decl.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1600" b="1" smtClean="0">
                <a:solidFill>
                  <a:srgbClr val="000000"/>
                </a:solidFill>
                <a:latin typeface="Courier New" pitchFamily="49" charset="0"/>
              </a:rPr>
              <a:t>Of Human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1600" b="1" smtClean="0">
                <a:solidFill>
                  <a:srgbClr val="000000"/>
                </a:solidFill>
                <a:latin typeface="Courier New" pitchFamily="49" charset="0"/>
              </a:rPr>
              <a:t>Rights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1600" b="1" smtClean="0">
                <a:solidFill>
                  <a:srgbClr val="000000"/>
                </a:solidFill>
                <a:latin typeface="Courier New" pitchFamily="49" charset="0"/>
              </a:rPr>
              <a:t>(~1K words)</a:t>
            </a:r>
          </a:p>
        </p:txBody>
      </p:sp>
      <p:sp>
        <p:nvSpPr>
          <p:cNvPr id="34854" name="Textfeld 4"/>
          <p:cNvSpPr txBox="1">
            <a:spLocks noChangeArrowheads="1"/>
          </p:cNvSpPr>
          <p:nvPr/>
        </p:nvSpPr>
        <p:spPr bwMode="auto">
          <a:xfrm>
            <a:off x="4416425" y="6550025"/>
            <a:ext cx="3171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400" smtClean="0">
                <a:solidFill>
                  <a:srgbClr val="000000"/>
                </a:solidFill>
              </a:rPr>
              <a:t>Modified from Schafer&amp;Smith</a:t>
            </a:r>
            <a:endParaRPr lang="en-US" altLang="de-DE" sz="1400" smtClean="0">
              <a:solidFill>
                <a:srgbClr val="000000"/>
              </a:solidFill>
            </a:endParaRPr>
          </a:p>
        </p:txBody>
      </p:sp>
      <p:sp>
        <p:nvSpPr>
          <p:cNvPr id="34855" name="Text Box 12"/>
          <p:cNvSpPr txBox="1">
            <a:spLocks noChangeArrowheads="1"/>
          </p:cNvSpPr>
          <p:nvPr/>
        </p:nvSpPr>
        <p:spPr bwMode="auto">
          <a:xfrm>
            <a:off x="7769225" y="6350000"/>
            <a:ext cx="9144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altLang="de-DE" sz="1200" b="1" smtClean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34856" name="Text Box 12"/>
          <p:cNvSpPr txBox="1">
            <a:spLocks noChangeArrowheads="1"/>
          </p:cNvSpPr>
          <p:nvPr/>
        </p:nvSpPr>
        <p:spPr bwMode="auto">
          <a:xfrm>
            <a:off x="5430838" y="6327775"/>
            <a:ext cx="9144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1200" b="1" smtClean="0">
                <a:solidFill>
                  <a:srgbClr val="000000"/>
                </a:solidFill>
                <a:latin typeface="Courier New" pitchFamily="49" charset="0"/>
              </a:rPr>
              <a:t>Tamil</a:t>
            </a:r>
          </a:p>
        </p:txBody>
      </p:sp>
      <p:sp>
        <p:nvSpPr>
          <p:cNvPr id="34857" name="Text Box 28"/>
          <p:cNvSpPr txBox="1">
            <a:spLocks noChangeArrowheads="1"/>
          </p:cNvSpPr>
          <p:nvPr/>
        </p:nvSpPr>
        <p:spPr bwMode="auto">
          <a:xfrm>
            <a:off x="7824788" y="6343650"/>
            <a:ext cx="838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1200" b="1" smtClean="0">
                <a:solidFill>
                  <a:srgbClr val="000000"/>
                </a:solidFill>
                <a:latin typeface="Courier New" pitchFamily="49" charset="0"/>
              </a:rPr>
              <a:t>Pwo</a:t>
            </a:r>
          </a:p>
        </p:txBody>
      </p:sp>
    </p:spTree>
    <p:extLst>
      <p:ext uri="{BB962C8B-B14F-4D97-AF65-F5344CB8AC3E}">
        <p14:creationId xmlns:p14="http://schemas.microsoft.com/office/powerpoint/2010/main" val="195471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Document</a:t>
            </a:r>
            <a:r>
              <a:rPr lang="de-DE" baseline="0" dirty="0" smtClean="0"/>
              <a:t> alignment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In the collections we have mentioned, the document alignment is given</a:t>
            </a:r>
          </a:p>
          <a:p>
            <a:pPr lvl="1"/>
            <a:r>
              <a:rPr lang="de-DE" dirty="0" smtClean="0"/>
              <a:t>We know which documents contain the proceedings of the UN General Assembly from Monday June 1st at 9am in all 6 languages</a:t>
            </a:r>
          </a:p>
          <a:p>
            <a:r>
              <a:rPr lang="de-DE" dirty="0" smtClean="0"/>
              <a:t>It is also possible to find parallel web documents using cross-lingual information retrieval techniques</a:t>
            </a:r>
          </a:p>
          <a:p>
            <a:r>
              <a:rPr lang="de-DE" dirty="0" smtClean="0"/>
              <a:t>Once we have the document alignment, we first need to "sentence align" the parallel documents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70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fld id="{98F11CC1-E3D9-4157-92F6-8C11B8D25CA1}" type="slidenum">
              <a:rPr lang="en-US" altLang="de-DE" sz="1400" smtClean="0">
                <a:solidFill>
                  <a:srgbClr val="000000"/>
                </a:solidFill>
              </a:rPr>
              <a:pPr algn="ctr"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US" altLang="de-DE" sz="1400" smtClean="0">
              <a:solidFill>
                <a:srgbClr val="000000"/>
              </a:solidFill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 smtClean="0"/>
              <a:t>Sentence alignment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de-DE" sz="2800" dirty="0" smtClean="0"/>
              <a:t>If document D</a:t>
            </a:r>
            <a:r>
              <a:rPr lang="en-US" altLang="de-DE" sz="2800" baseline="-11000" dirty="0" smtClean="0"/>
              <a:t>e</a:t>
            </a:r>
            <a:r>
              <a:rPr lang="en-US" altLang="de-DE" sz="2800" dirty="0" smtClean="0"/>
              <a:t> is translation of document </a:t>
            </a:r>
            <a:r>
              <a:rPr lang="en-US" altLang="de-DE" sz="2800" dirty="0" err="1" smtClean="0"/>
              <a:t>D</a:t>
            </a:r>
            <a:r>
              <a:rPr lang="en-US" altLang="de-DE" sz="2800" baseline="-25000" dirty="0" err="1" smtClean="0"/>
              <a:t>f</a:t>
            </a:r>
            <a:r>
              <a:rPr lang="en-US" altLang="de-DE" sz="2800" dirty="0" smtClean="0"/>
              <a:t> how do we find the translation for each sentence?</a:t>
            </a:r>
          </a:p>
          <a:p>
            <a:pPr>
              <a:lnSpc>
                <a:spcPct val="90000"/>
              </a:lnSpc>
            </a:pPr>
            <a:r>
              <a:rPr lang="en-US" altLang="de-DE" sz="2800" dirty="0" smtClean="0"/>
              <a:t>The </a:t>
            </a:r>
            <a:r>
              <a:rPr lang="en-US" altLang="de-DE" sz="2800" i="1" dirty="0" smtClean="0"/>
              <a:t>n</a:t>
            </a:r>
            <a:r>
              <a:rPr lang="en-US" altLang="de-DE" sz="2800" dirty="0" smtClean="0"/>
              <a:t>-</a:t>
            </a:r>
            <a:r>
              <a:rPr lang="en-US" altLang="de-DE" sz="2800" dirty="0" err="1" smtClean="0"/>
              <a:t>th</a:t>
            </a:r>
            <a:r>
              <a:rPr lang="en-US" altLang="de-DE" sz="2800" dirty="0" smtClean="0"/>
              <a:t> sentence in D</a:t>
            </a:r>
            <a:r>
              <a:rPr lang="en-US" altLang="de-DE" sz="2800" baseline="-25000" dirty="0" smtClean="0"/>
              <a:t>e</a:t>
            </a:r>
            <a:r>
              <a:rPr lang="en-US" altLang="de-DE" sz="2800" dirty="0" smtClean="0"/>
              <a:t> is not necessarily the translation of the </a:t>
            </a:r>
            <a:r>
              <a:rPr lang="en-US" altLang="de-DE" sz="2800" i="1" dirty="0" smtClean="0"/>
              <a:t>n</a:t>
            </a:r>
            <a:r>
              <a:rPr lang="en-US" altLang="de-DE" sz="2800" dirty="0" smtClean="0"/>
              <a:t>-</a:t>
            </a:r>
            <a:r>
              <a:rPr lang="en-US" altLang="de-DE" sz="2800" dirty="0" err="1" smtClean="0"/>
              <a:t>th</a:t>
            </a:r>
            <a:r>
              <a:rPr lang="en-US" altLang="de-DE" sz="2800" dirty="0" smtClean="0"/>
              <a:t> sentence in document </a:t>
            </a:r>
            <a:r>
              <a:rPr lang="en-US" altLang="de-DE" sz="2800" dirty="0" err="1" smtClean="0"/>
              <a:t>D</a:t>
            </a:r>
            <a:r>
              <a:rPr lang="en-US" altLang="de-DE" sz="2800" baseline="-25000" dirty="0" err="1" smtClean="0"/>
              <a:t>f</a:t>
            </a:r>
            <a:endParaRPr lang="en-US" altLang="de-DE" sz="2800" dirty="0" smtClean="0"/>
          </a:p>
          <a:p>
            <a:pPr>
              <a:lnSpc>
                <a:spcPct val="90000"/>
              </a:lnSpc>
            </a:pPr>
            <a:r>
              <a:rPr lang="en-US" altLang="de-DE" sz="2800" dirty="0" smtClean="0"/>
              <a:t>In addition to 1:1 alignments, there are also 1:0, 0:1, 1:n, and n:1 alignments</a:t>
            </a:r>
          </a:p>
          <a:p>
            <a:pPr>
              <a:lnSpc>
                <a:spcPct val="90000"/>
              </a:lnSpc>
            </a:pPr>
            <a:r>
              <a:rPr lang="en-US" altLang="de-DE" sz="2800" dirty="0" smtClean="0"/>
              <a:t>In European Parliament proceedings, approximately 90% of the sentence alignments are 1:1</a:t>
            </a:r>
          </a:p>
        </p:txBody>
      </p:sp>
      <p:sp>
        <p:nvSpPr>
          <p:cNvPr id="32773" name="Textfeld 4"/>
          <p:cNvSpPr txBox="1">
            <a:spLocks noChangeArrowheads="1"/>
          </p:cNvSpPr>
          <p:nvPr/>
        </p:nvSpPr>
        <p:spPr bwMode="auto">
          <a:xfrm>
            <a:off x="0" y="6519863"/>
            <a:ext cx="4076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de-DE" altLang="de-DE" sz="1600" smtClean="0">
                <a:solidFill>
                  <a:srgbClr val="000000"/>
                </a:solidFill>
                <a:latin typeface="Calibri" pitchFamily="34" charset="0"/>
              </a:rPr>
              <a:t>Modified from Dorr, Monz</a:t>
            </a:r>
            <a:endParaRPr lang="en-US" altLang="de-DE" sz="1600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56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Britannic Bold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Britannic Bold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Britannic Bold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1552</Words>
  <Application>Microsoft Office PowerPoint</Application>
  <PresentationFormat>On-screen Show (4:3)</PresentationFormat>
  <Paragraphs>246</Paragraphs>
  <Slides>42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Office Theme</vt:lpstr>
      <vt:lpstr>Default Design</vt:lpstr>
      <vt:lpstr>Larissa-Design</vt:lpstr>
      <vt:lpstr>1_Larissa-Design</vt:lpstr>
      <vt:lpstr>3_Larissa-Design</vt:lpstr>
      <vt:lpstr>1_Default Design</vt:lpstr>
      <vt:lpstr>2_Default Design</vt:lpstr>
      <vt:lpstr>Information Extraction Lecture 12 – Multilingual Extraction</vt:lpstr>
      <vt:lpstr>Outline</vt:lpstr>
      <vt:lpstr>Terminology Extraction</vt:lpstr>
      <vt:lpstr>Bilingual Dictionaries</vt:lpstr>
      <vt:lpstr>Parallel corpus</vt:lpstr>
      <vt:lpstr>Availability of parallel corpora</vt:lpstr>
      <vt:lpstr>PowerPoint Presentation</vt:lpstr>
      <vt:lpstr>Document alignment</vt:lpstr>
      <vt:lpstr>Sentence alignment</vt:lpstr>
      <vt:lpstr>Sentence alignment</vt:lpstr>
      <vt:lpstr>Word alignments</vt:lpstr>
      <vt:lpstr>PowerPoint Presentation</vt:lpstr>
      <vt:lpstr>PowerPoint Presentation</vt:lpstr>
      <vt:lpstr>Uses of Word Alignment</vt:lpstr>
      <vt:lpstr>Extracting Word-to-Word Dictionaries</vt:lpstr>
      <vt:lpstr>PowerPoint Presentation</vt:lpstr>
      <vt:lpstr>"Phrase" dictionaries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Using phrase dictionaries</vt:lpstr>
      <vt:lpstr>PowerPoint Presentation</vt:lpstr>
      <vt:lpstr>PowerPoint Presentation</vt:lpstr>
      <vt:lpstr>Decoding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More on Statistical Machine Translation</vt:lpstr>
      <vt:lpstr>Extracting Multilingual Information</vt:lpstr>
      <vt:lpstr>PowerPoint Presentation</vt:lpstr>
      <vt:lpstr>PowerPoint Presentation</vt:lpstr>
    </vt:vector>
  </TitlesOfParts>
  <Company>CIS, LMU München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Multilingual Extraction</dc:title>
  <dc:creator>Alexander Fraser</dc:creator>
  <cp:lastModifiedBy>alex</cp:lastModifiedBy>
  <cp:revision>601</cp:revision>
  <dcterms:created xsi:type="dcterms:W3CDTF">2011-12-07T15:05:48Z</dcterms:created>
  <dcterms:modified xsi:type="dcterms:W3CDTF">2015-01-07T16:13:16Z</dcterms:modified>
</cp:coreProperties>
</file>