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59"/>
  </p:notesMasterIdLst>
  <p:handoutMasterIdLst>
    <p:handoutMasterId r:id="rId60"/>
  </p:handoutMasterIdLst>
  <p:sldIdLst>
    <p:sldId id="441" r:id="rId3"/>
    <p:sldId id="984" r:id="rId4"/>
    <p:sldId id="958" r:id="rId5"/>
    <p:sldId id="959" r:id="rId6"/>
    <p:sldId id="961" r:id="rId7"/>
    <p:sldId id="960" r:id="rId8"/>
    <p:sldId id="962" r:id="rId9"/>
    <p:sldId id="963" r:id="rId10"/>
    <p:sldId id="965" r:id="rId11"/>
    <p:sldId id="966" r:id="rId12"/>
    <p:sldId id="967" r:id="rId13"/>
    <p:sldId id="968" r:id="rId14"/>
    <p:sldId id="969" r:id="rId15"/>
    <p:sldId id="964" r:id="rId16"/>
    <p:sldId id="970" r:id="rId17"/>
    <p:sldId id="989" r:id="rId18"/>
    <p:sldId id="971" r:id="rId19"/>
    <p:sldId id="980" r:id="rId20"/>
    <p:sldId id="985" r:id="rId21"/>
    <p:sldId id="995" r:id="rId22"/>
    <p:sldId id="992" r:id="rId23"/>
    <p:sldId id="996" r:id="rId24"/>
    <p:sldId id="994" r:id="rId25"/>
    <p:sldId id="993" r:id="rId26"/>
    <p:sldId id="997" r:id="rId27"/>
    <p:sldId id="999" r:id="rId28"/>
    <p:sldId id="998" r:id="rId29"/>
    <p:sldId id="1008" r:id="rId30"/>
    <p:sldId id="1009" r:id="rId31"/>
    <p:sldId id="1027" r:id="rId32"/>
    <p:sldId id="1000" r:id="rId33"/>
    <p:sldId id="1001" r:id="rId34"/>
    <p:sldId id="1004" r:id="rId35"/>
    <p:sldId id="1003" r:id="rId36"/>
    <p:sldId id="1002" r:id="rId37"/>
    <p:sldId id="1010" r:id="rId38"/>
    <p:sldId id="1005" r:id="rId39"/>
    <p:sldId id="1012" r:id="rId40"/>
    <p:sldId id="1011" r:id="rId41"/>
    <p:sldId id="1013" r:id="rId42"/>
    <p:sldId id="1014" r:id="rId43"/>
    <p:sldId id="1006" r:id="rId44"/>
    <p:sldId id="1015" r:id="rId45"/>
    <p:sldId id="1016" r:id="rId46"/>
    <p:sldId id="1017" r:id="rId47"/>
    <p:sldId id="1018" r:id="rId48"/>
    <p:sldId id="1022" r:id="rId49"/>
    <p:sldId id="1023" r:id="rId50"/>
    <p:sldId id="1019" r:id="rId51"/>
    <p:sldId id="1021" r:id="rId52"/>
    <p:sldId id="1020" r:id="rId53"/>
    <p:sldId id="987" r:id="rId54"/>
    <p:sldId id="1024" r:id="rId55"/>
    <p:sldId id="1025" r:id="rId56"/>
    <p:sldId id="1028" r:id="rId57"/>
    <p:sldId id="983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11/25/2015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11/25/2015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7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2015-2016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The lemma features that will be on (true = on = 1) are:</a:t>
            </a:r>
            <a:endParaRPr lang="de-DE" dirty="0" smtClean="0"/>
          </a:p>
          <a:p>
            <a:pPr lvl="1"/>
            <a:r>
              <a:rPr lang="de-DE" dirty="0" smtClean="0"/>
              <a:t>-3_lemma_the</a:t>
            </a:r>
          </a:p>
          <a:p>
            <a:pPr lvl="1"/>
            <a:r>
              <a:rPr lang="de-DE" dirty="0" smtClean="0"/>
              <a:t>-2_lemma_Seminar</a:t>
            </a:r>
          </a:p>
          <a:p>
            <a:pPr lvl="1"/>
            <a:r>
              <a:rPr lang="de-DE" dirty="0" smtClean="0"/>
              <a:t>-1_lemma_at</a:t>
            </a:r>
            <a:endParaRPr lang="de-DE" dirty="0"/>
          </a:p>
          <a:p>
            <a:pPr lvl="1"/>
            <a:r>
              <a:rPr lang="de-DE" dirty="0"/>
              <a:t>+</a:t>
            </a:r>
            <a:r>
              <a:rPr lang="de-DE" dirty="0" smtClean="0"/>
              <a:t>1_lemma_4</a:t>
            </a:r>
          </a:p>
          <a:p>
            <a:pPr lvl="1"/>
            <a:r>
              <a:rPr lang="de-DE" dirty="0" smtClean="0"/>
              <a:t>+2_lemma_pm</a:t>
            </a:r>
            <a:endParaRPr lang="de-DE" dirty="0"/>
          </a:p>
          <a:p>
            <a:pPr lvl="1"/>
            <a:r>
              <a:rPr lang="de-DE" dirty="0" smtClean="0"/>
              <a:t>+3_lemma_will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48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r>
              <a:rPr lang="de-DE" sz="2400" dirty="0" smtClean="0"/>
              <a:t>... (say, -3_lemma_giraffe)</a:t>
            </a:r>
          </a:p>
          <a:p>
            <a:r>
              <a:rPr lang="de-DE" sz="2400" dirty="0" smtClean="0"/>
              <a:t>-3_lemma_the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-2_lemma_Seminar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573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To compute the dot product first take the product of each row, and </a:t>
            </a:r>
            <a:r>
              <a:rPr lang="de-DE" sz="2400" dirty="0" smtClean="0">
                <a:latin typeface="Century Gothic"/>
                <a:cs typeface="Century Gothic"/>
              </a:rPr>
              <a:t>then </a:t>
            </a:r>
            <a:r>
              <a:rPr lang="de-DE" sz="2400" dirty="0" smtClean="0">
                <a:latin typeface="Century Gothic"/>
                <a:cs typeface="Century Gothic"/>
              </a:rPr>
              <a:t>sum these</a:t>
            </a:r>
          </a:p>
        </p:txBody>
      </p:sp>
    </p:spTree>
    <p:extLst>
      <p:ext uri="{BB962C8B-B14F-4D97-AF65-F5344CB8AC3E}">
        <p14:creationId xmlns:p14="http://schemas.microsoft.com/office/powerpoint/2010/main" val="256248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4215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models instead</a:t>
            </a:r>
          </a:p>
          <a:p>
            <a:r>
              <a:rPr lang="de-DE" dirty="0" smtClean="0"/>
              <a:t>Most of the models discussed in Sarawagi Chapter 3 are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12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8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smtClean="0"/>
              <a:t>We get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Decision Trees for NER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 far we have seen:</a:t>
            </a:r>
            <a:endParaRPr lang="de-DE" dirty="0"/>
          </a:p>
          <a:p>
            <a:pPr lvl="1"/>
            <a:r>
              <a:rPr lang="de-DE" dirty="0" smtClean="0"/>
              <a:t>How to learn rules for NER</a:t>
            </a:r>
          </a:p>
          <a:p>
            <a:pPr lvl="1"/>
            <a:r>
              <a:rPr lang="de-DE" dirty="0" smtClean="0"/>
              <a:t>A basic idea of how to formulate NER as a classification problem</a:t>
            </a:r>
          </a:p>
          <a:p>
            <a:pPr lvl="1"/>
            <a:r>
              <a:rPr lang="de-DE" dirty="0" smtClean="0"/>
              <a:t>Decision trees</a:t>
            </a:r>
          </a:p>
          <a:p>
            <a:pPr lvl="2"/>
            <a:r>
              <a:rPr lang="de-DE" dirty="0" smtClean="0"/>
              <a:t>Including the basic idea of </a:t>
            </a:r>
            <a:r>
              <a:rPr lang="de-DE" b="1" dirty="0" smtClean="0"/>
              <a:t>overfitting</a:t>
            </a:r>
            <a:r>
              <a:rPr lang="de-DE" dirty="0" smtClean="0"/>
              <a:t> the training data</a:t>
            </a:r>
          </a:p>
          <a:p>
            <a:r>
              <a:rPr lang="de-DE" dirty="0" smtClean="0"/>
              <a:t>How can we use decision trees for NER?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What we have had up until now is called </a:t>
            </a:r>
            <a:r>
              <a:rPr lang="de-DE" b="1" dirty="0" smtClean="0"/>
              <a:t>binary classification</a:t>
            </a:r>
          </a:p>
          <a:p>
            <a:r>
              <a:rPr lang="de-DE" dirty="0" smtClean="0"/>
              <a:t>But 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dirty="0" smtClean="0"/>
              <a:t>But as we have already seen this 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go back to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relying on these two independent classifiers is not optimal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told you how to actually learn the weight vector in the binary classifier</a:t>
            </a:r>
          </a:p>
          <a:p>
            <a:pPr lvl="1"/>
            <a:r>
              <a:rPr lang="de-DE" dirty="0" smtClean="0"/>
              <a:t>I also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reading (optional):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Learning” (text 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Seminar next week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In the Seminar next week, we will work with </a:t>
            </a:r>
            <a:r>
              <a:rPr lang="de-DE" b="1" dirty="0" smtClean="0"/>
              <a:t>Wapiti</a:t>
            </a:r>
          </a:p>
          <a:p>
            <a:r>
              <a:rPr lang="de-DE" b="1" dirty="0" smtClean="0"/>
              <a:t>Wapiti</a:t>
            </a:r>
            <a:r>
              <a:rPr lang="de-DE" dirty="0" smtClean="0"/>
              <a:t> is an open source machine learning package from LIMSI (Paris)</a:t>
            </a:r>
          </a:p>
          <a:p>
            <a:endParaRPr lang="de-DE" dirty="0" smtClean="0"/>
          </a:p>
          <a:p>
            <a:r>
              <a:rPr lang="de-DE" dirty="0" smtClean="0"/>
              <a:t>Wapiti implements Maximum Entropy classification for multiclass classification</a:t>
            </a:r>
          </a:p>
          <a:p>
            <a:r>
              <a:rPr lang="de-DE" dirty="0" smtClean="0"/>
              <a:t>We will use this to locate &lt;location&gt; tags in the CMU seminars data sets</a:t>
            </a:r>
          </a:p>
          <a:p>
            <a:r>
              <a:rPr lang="de-DE" dirty="0" smtClean="0"/>
              <a:t>We tell Wapiti what features to use, it learns the required weight vectors from the training set and stores them</a:t>
            </a:r>
          </a:p>
          <a:p>
            <a:r>
              <a:rPr lang="de-DE" dirty="0" smtClean="0"/>
              <a:t>You can then use Wapiti to classify new data (e.g., a test set)</a:t>
            </a:r>
          </a:p>
          <a:p>
            <a:endParaRPr lang="de-DE" dirty="0" smtClean="0"/>
          </a:p>
          <a:p>
            <a:r>
              <a:rPr lang="de-DE" b="1" dirty="0" smtClean="0"/>
              <a:t>Please download Wapiti, install it in your linux/Mac laptop, and try it out on a toy binary classification problem before the Seminar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Seminar next week - II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400" dirty="0"/>
              <a:t>Wapiti also implements two sequence versions of Maximum Entropy classification</a:t>
            </a:r>
          </a:p>
          <a:p>
            <a:pPr lvl="1"/>
            <a:r>
              <a:rPr lang="de-DE" sz="2000" dirty="0"/>
              <a:t>The more popular solution </a:t>
            </a:r>
            <a:r>
              <a:rPr lang="de-DE" sz="2000" dirty="0" smtClean="0"/>
              <a:t>is: Bigram </a:t>
            </a:r>
            <a:r>
              <a:rPr lang="de-DE" sz="2000" dirty="0" smtClean="0"/>
              <a:t>Li</a:t>
            </a:r>
            <a:r>
              <a:rPr lang="de-DE" sz="2000" dirty="0" smtClean="0"/>
              <a:t>near-chain </a:t>
            </a:r>
            <a:r>
              <a:rPr lang="de-DE" sz="2000" b="1" dirty="0"/>
              <a:t>Conditional Random Field</a:t>
            </a:r>
            <a:r>
              <a:rPr lang="de-DE" sz="2000" dirty="0"/>
              <a:t> (or </a:t>
            </a:r>
            <a:r>
              <a:rPr lang="de-DE" sz="2000" dirty="0" smtClean="0"/>
              <a:t>often CRF </a:t>
            </a:r>
            <a:r>
              <a:rPr lang="de-DE" sz="2000" dirty="0"/>
              <a:t>for short</a:t>
            </a:r>
            <a:r>
              <a:rPr lang="de-DE" sz="2000" dirty="0" smtClean="0"/>
              <a:t>)</a:t>
            </a:r>
            <a:endParaRPr lang="de-DE" sz="1600" dirty="0" smtClean="0"/>
          </a:p>
          <a:p>
            <a:pPr lvl="1"/>
            <a:r>
              <a:rPr lang="de-DE" sz="2000" dirty="0" smtClean="0"/>
              <a:t>The less popular solution is </a:t>
            </a:r>
            <a:r>
              <a:rPr lang="de-DE" sz="2000" b="1" dirty="0" smtClean="0"/>
              <a:t>MEMM</a:t>
            </a:r>
            <a:r>
              <a:rPr lang="de-DE" sz="2000" dirty="0" smtClean="0"/>
              <a:t> (Maximum Entropy Markov Model), we will not use this (it </a:t>
            </a:r>
            <a:r>
              <a:rPr lang="de-DE" sz="2000" dirty="0" smtClean="0"/>
              <a:t>often performs</a:t>
            </a:r>
            <a:r>
              <a:rPr lang="de-DE" sz="2000" dirty="0" smtClean="0"/>
              <a:t> worse than CRF, </a:t>
            </a:r>
            <a:r>
              <a:rPr lang="de-DE" sz="2000" dirty="0" smtClean="0"/>
              <a:t>but </a:t>
            </a:r>
            <a:r>
              <a:rPr lang="de-DE" sz="2000" dirty="0" smtClean="0"/>
              <a:t>is much faster </a:t>
            </a:r>
            <a:r>
              <a:rPr lang="de-DE" sz="2000" dirty="0" smtClean="0"/>
              <a:t>to train)</a:t>
            </a:r>
            <a:endParaRPr lang="de-DE" sz="2000" dirty="0"/>
          </a:p>
          <a:p>
            <a:pPr lvl="1"/>
            <a:r>
              <a:rPr lang="de-DE" sz="2000" dirty="0"/>
              <a:t>Both of these sequence solutions do maximum entropy classification </a:t>
            </a:r>
            <a:r>
              <a:rPr lang="de-DE" sz="2000" dirty="0" smtClean="0"/>
              <a:t>using </a:t>
            </a:r>
            <a:r>
              <a:rPr lang="de-DE" sz="2000" dirty="0"/>
              <a:t>the previous </a:t>
            </a:r>
            <a:r>
              <a:rPr lang="de-DE" sz="2000" dirty="0" smtClean="0"/>
              <a:t>decision in </a:t>
            </a:r>
            <a:r>
              <a:rPr lang="de-DE" sz="2000" dirty="0"/>
              <a:t>a sequence of </a:t>
            </a:r>
            <a:r>
              <a:rPr lang="de-DE" sz="2000" dirty="0" smtClean="0"/>
              <a:t>classifications</a:t>
            </a:r>
          </a:p>
          <a:p>
            <a:pPr lvl="1"/>
            <a:r>
              <a:rPr lang="de-DE" sz="2000" dirty="0" smtClean="0"/>
              <a:t>In the Seminar we will look at CRFs (in a separate Übung towards the end of the semester)</a:t>
            </a:r>
          </a:p>
          <a:p>
            <a:endParaRPr lang="de-DE" sz="2400" dirty="0"/>
          </a:p>
          <a:p>
            <a:r>
              <a:rPr lang="de-DE" sz="2400" dirty="0" smtClean="0"/>
              <a:t>Hopefully you will leave the seminar with an </a:t>
            </a:r>
            <a:r>
              <a:rPr lang="de-DE" sz="2400" dirty="0" smtClean="0"/>
              <a:t>idea of </a:t>
            </a:r>
            <a:r>
              <a:rPr lang="de-DE" sz="2400" dirty="0" smtClean="0"/>
              <a:t>how to solve IE problems with a classifier (or a sequence classifier)</a:t>
            </a:r>
            <a:endParaRPr lang="de-DE" sz="2400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9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Morphologie @CIS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Since we are ending early, I'd like to ask those students who took </a:t>
            </a:r>
            <a:r>
              <a:rPr lang="de-DE" b="1" dirty="0" smtClean="0"/>
              <a:t>Morphologie</a:t>
            </a:r>
            <a:r>
              <a:rPr lang="de-DE" dirty="0" smtClean="0"/>
              <a:t> a few quick questions – please come forward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7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3527</Words>
  <Application>Microsoft Office PowerPoint</Application>
  <PresentationFormat>On-screen Show (4:3)</PresentationFormat>
  <Paragraphs>582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Office Theme</vt:lpstr>
      <vt:lpstr>Median</vt:lpstr>
      <vt:lpstr>Information Extraction Lecture 7 – Linear Models (Basic Machine Learning)</vt:lpstr>
      <vt:lpstr>Decision Trees vs. Linear Models</vt:lpstr>
      <vt:lpstr>Decision Trees for NER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mdels?</vt:lpstr>
      <vt:lpstr>Feature Selection</vt:lpstr>
      <vt:lpstr>Training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Seminar next week - I</vt:lpstr>
      <vt:lpstr>Seminar next week - II</vt:lpstr>
      <vt:lpstr>Morphologie @CIS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Decision Trees</dc:title>
  <dc:creator>Alexander Fraser</dc:creator>
  <cp:lastModifiedBy>alex</cp:lastModifiedBy>
  <cp:revision>603</cp:revision>
  <dcterms:created xsi:type="dcterms:W3CDTF">2011-12-07T15:05:48Z</dcterms:created>
  <dcterms:modified xsi:type="dcterms:W3CDTF">2015-11-25T16:26:04Z</dcterms:modified>
</cp:coreProperties>
</file>