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  <p:sldMasterId id="2147483814" r:id="rId3"/>
    <p:sldMasterId id="2147483829" r:id="rId4"/>
    <p:sldMasterId id="2147483841" r:id="rId5"/>
    <p:sldMasterId id="2147483853" r:id="rId6"/>
  </p:sldMasterIdLst>
  <p:notesMasterIdLst>
    <p:notesMasterId r:id="rId55"/>
  </p:notesMasterIdLst>
  <p:handoutMasterIdLst>
    <p:handoutMasterId r:id="rId56"/>
  </p:handoutMasterIdLst>
  <p:sldIdLst>
    <p:sldId id="441" r:id="rId7"/>
    <p:sldId id="1005" r:id="rId8"/>
    <p:sldId id="956" r:id="rId9"/>
    <p:sldId id="957" r:id="rId10"/>
    <p:sldId id="959" r:id="rId11"/>
    <p:sldId id="960" r:id="rId12"/>
    <p:sldId id="961" r:id="rId13"/>
    <p:sldId id="962" r:id="rId14"/>
    <p:sldId id="963" r:id="rId15"/>
    <p:sldId id="964" r:id="rId16"/>
    <p:sldId id="965" r:id="rId17"/>
    <p:sldId id="1009" r:id="rId18"/>
    <p:sldId id="966" r:id="rId19"/>
    <p:sldId id="969" r:id="rId20"/>
    <p:sldId id="970" r:id="rId21"/>
    <p:sldId id="971" r:id="rId22"/>
    <p:sldId id="972" r:id="rId23"/>
    <p:sldId id="973" r:id="rId24"/>
    <p:sldId id="974" r:id="rId25"/>
    <p:sldId id="975" r:id="rId26"/>
    <p:sldId id="976" r:id="rId27"/>
    <p:sldId id="977" r:id="rId28"/>
    <p:sldId id="1010" r:id="rId29"/>
    <p:sldId id="980" r:id="rId30"/>
    <p:sldId id="981" r:id="rId31"/>
    <p:sldId id="982" r:id="rId32"/>
    <p:sldId id="983" r:id="rId33"/>
    <p:sldId id="984" r:id="rId34"/>
    <p:sldId id="985" r:id="rId35"/>
    <p:sldId id="986" r:id="rId36"/>
    <p:sldId id="987" r:id="rId37"/>
    <p:sldId id="988" r:id="rId38"/>
    <p:sldId id="989" r:id="rId39"/>
    <p:sldId id="990" r:id="rId40"/>
    <p:sldId id="991" r:id="rId41"/>
    <p:sldId id="1011" r:id="rId42"/>
    <p:sldId id="995" r:id="rId43"/>
    <p:sldId id="996" r:id="rId44"/>
    <p:sldId id="997" r:id="rId45"/>
    <p:sldId id="998" r:id="rId46"/>
    <p:sldId id="999" r:id="rId47"/>
    <p:sldId id="1000" r:id="rId48"/>
    <p:sldId id="1001" r:id="rId49"/>
    <p:sldId id="1002" r:id="rId50"/>
    <p:sldId id="1003" r:id="rId51"/>
    <p:sldId id="954" r:id="rId52"/>
    <p:sldId id="1004" r:id="rId53"/>
    <p:sldId id="79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0639" autoAdjust="0"/>
  </p:normalViewPr>
  <p:slideViewPr>
    <p:cSldViewPr snapToGrid="0" snapToObjects="1">
      <p:cViewPr varScale="1">
        <p:scale>
          <a:sx n="59" d="100"/>
          <a:sy n="59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56"/>
    </p:cViewPr>
  </p:sorterViewPr>
  <p:notesViewPr>
    <p:cSldViewPr snapToGrid="0" snapToObjects="1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C1209-841C-3749-9319-3415309BA974}" type="slidenum">
              <a:rPr lang="de-DE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AFB23-ED0B-ED4A-8E61-B78B7CC2F30A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C14AA-EDBF-4E41-AC82-B21356B2D980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0C526-2AC2-5848-A3A9-1959A581B763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BCD4F-79C6-B840-950E-F353C35D6F19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BCD4F-79C6-B840-950E-F353C35D6F19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D0340-7DDE-8E45-AEBA-AB59FCC53FC5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846" indent="-28571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2840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599975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111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247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383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8519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5655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76327AF3-F4B9-254E-A95F-2FA9DB9ED39F}" type="slidenum">
              <a:rPr lang="en-US" sz="1200">
                <a:solidFill>
                  <a:prstClr val="black"/>
                </a:solidFill>
              </a:rPr>
              <a:pPr eaLnBrk="1" hangingPunct="1"/>
              <a:t>18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Drug and disease pictures from Wikimedia Commons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File:Gnome-face-sick.svg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 from Wikimedia Commons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/commons/thumb/9/9a/</a:t>
            </a:r>
            <a:r>
              <a:rPr lang="en-US" dirty="0" err="1" smtClean="0"/>
              <a:t>Sanyo_Electric_Corporation.JPG</a:t>
            </a:r>
            <a:r>
              <a:rPr lang="en-US" dirty="0" smtClean="0"/>
              <a:t>/320px-Sanyo_Electric_Corporation.JPG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846" indent="-28571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2840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599975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111" indent="-228568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247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383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8519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5655" indent="-2285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76327AF3-F4B9-254E-A95F-2FA9DB9ED39F}" type="slidenum">
              <a:rPr lang="en-US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EA257-BBC4-3B4D-BF0C-1044415BD0E4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4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8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5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0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2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7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2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8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36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35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02.12.2015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59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681037"/>
            <a:ext cx="3890964" cy="1731963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2" y="221091"/>
            <a:ext cx="2647549" cy="6357509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>
                <a:solidFill>
                  <a:srgbClr val="E7D19A"/>
                </a:solidFill>
              </a:rPr>
              <a:pPr/>
              <a:t>‹#›</a:t>
            </a:fld>
            <a:endParaRPr lang="en-US" dirty="0">
              <a:solidFill>
                <a:srgbClr val="E7D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76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65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45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18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163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11400"/>
            <a:ext cx="4040188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67163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2311400"/>
            <a:ext cx="4041775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50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71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2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905000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3124201"/>
            <a:ext cx="3008313" cy="3001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07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22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80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86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1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76701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10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68580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23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975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35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27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1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36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0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37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6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01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6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43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75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697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0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959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79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1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54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96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60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566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82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31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7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999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116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590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62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134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68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770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98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127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4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19DC656-1BD8-4EE6-B793-44D975432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02.12.2015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F4AD17E-8A7B-4CE0-B236-8AF93AB4209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3400"/>
            <a:ext cx="7772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1F816EA-24CC-2048-859A-C5EA9F275392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0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3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5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smtClean="0"/>
              <a:t>Lecture 8 </a:t>
            </a:r>
            <a:r>
              <a:rPr lang="en-US" sz="2400" dirty="0" smtClean="0"/>
              <a:t>– Relation Extraction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</a:t>
            </a:r>
            <a:r>
              <a:rPr lang="en-US" dirty="0" smtClean="0"/>
              <a:t>2015-2016</a:t>
            </a:r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Dr. Alexander Fraser, 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databases </a:t>
            </a:r>
            <a:br>
              <a:rPr lang="en-US" dirty="0" smtClean="0"/>
            </a:br>
            <a:r>
              <a:rPr lang="en-US" dirty="0" smtClean="0"/>
              <a:t>that draw from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839200" cy="4445000"/>
          </a:xfrm>
        </p:spPr>
        <p:txBody>
          <a:bodyPr/>
          <a:lstStyle/>
          <a:p>
            <a:r>
              <a:rPr lang="en-US" dirty="0" smtClean="0"/>
              <a:t>Resource Description Framework (RDF) triples</a:t>
            </a:r>
          </a:p>
          <a:p>
            <a:pPr marL="457200" lvl="1" indent="0">
              <a:buNone/>
            </a:pPr>
            <a:r>
              <a:rPr lang="en-US" dirty="0"/>
              <a:t>s</a:t>
            </a:r>
            <a:r>
              <a:rPr lang="en-US" dirty="0" smtClean="0"/>
              <a:t>ubject predicate</a:t>
            </a:r>
            <a:r>
              <a:rPr lang="en-US" dirty="0"/>
              <a:t> </a:t>
            </a:r>
            <a:r>
              <a:rPr lang="en-US" dirty="0" smtClean="0"/>
              <a:t>object</a:t>
            </a: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Golden Gate Park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location </a:t>
            </a:r>
            <a:r>
              <a:rPr lang="en-US" dirty="0" smtClean="0">
                <a:latin typeface="Courier"/>
                <a:cs typeface="Courier"/>
              </a:rPr>
              <a:t>San Francisco</a:t>
            </a:r>
          </a:p>
          <a:p>
            <a:pPr marL="457200" lvl="1" indent="0">
              <a:buNone/>
            </a:pPr>
            <a:r>
              <a:rPr lang="en-US" dirty="0" err="1">
                <a:latin typeface="Calibri"/>
                <a:cs typeface="Calibri"/>
              </a:rPr>
              <a:t>dbpedia:Golden_Gate_Park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Calibri"/>
              </a:rPr>
              <a:t>dbpedia</a:t>
            </a:r>
            <a:r>
              <a:rPr lang="en-US" dirty="0" err="1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Calibri"/>
              </a:rPr>
              <a:t>owl:location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   </a:t>
            </a:r>
            <a:r>
              <a:rPr lang="en-US" dirty="0" err="1" smtClean="0">
                <a:latin typeface="Calibri"/>
                <a:cs typeface="Calibri"/>
              </a:rPr>
              <a:t>dbpedia:San_Francisco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/>
              <a:t>DBPedia</a:t>
            </a:r>
            <a:r>
              <a:rPr lang="en-US" dirty="0" smtClean="0"/>
              <a:t>: 1 billion RDF triples, 385 from English Wikipedia</a:t>
            </a:r>
          </a:p>
          <a:p>
            <a:r>
              <a:rPr lang="en-US" dirty="0" smtClean="0"/>
              <a:t>Frequent Freebase relations: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 smtClean="0"/>
              <a:t>people</a:t>
            </a:r>
            <a:r>
              <a:rPr lang="en-US" sz="1800" dirty="0"/>
              <a:t>/person/</a:t>
            </a:r>
            <a:r>
              <a:rPr lang="en-US" sz="1800" dirty="0" smtClean="0"/>
              <a:t>nationality,                                location</a:t>
            </a:r>
            <a:r>
              <a:rPr lang="en-US" sz="1800" dirty="0"/>
              <a:t>/location/contains	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 smtClean="0"/>
              <a:t>people</a:t>
            </a:r>
            <a:r>
              <a:rPr lang="en-US" sz="1800" dirty="0"/>
              <a:t>/person/</a:t>
            </a:r>
            <a:r>
              <a:rPr lang="en-US" sz="1800" dirty="0" smtClean="0"/>
              <a:t>profession,                                 people</a:t>
            </a:r>
            <a:r>
              <a:rPr lang="en-US" sz="1800" dirty="0"/>
              <a:t>/person/place-of-birth	</a:t>
            </a:r>
            <a:endParaRPr lang="en-US" sz="1800" dirty="0" smtClean="0"/>
          </a:p>
          <a:p>
            <a:pPr marL="800100" lvl="2" indent="0">
              <a:lnSpc>
                <a:spcPct val="80000"/>
              </a:lnSpc>
              <a:buNone/>
            </a:pPr>
            <a:r>
              <a:rPr lang="en-US" sz="1800" dirty="0"/>
              <a:t>b</a:t>
            </a:r>
            <a:r>
              <a:rPr lang="en-US" sz="1800" dirty="0" smtClean="0"/>
              <a:t>iology</a:t>
            </a:r>
            <a:r>
              <a:rPr lang="en-US" sz="1800" dirty="0"/>
              <a:t>/</a:t>
            </a:r>
            <a:r>
              <a:rPr lang="en-US" sz="1800" dirty="0" err="1" smtClean="0"/>
              <a:t>organism_higher_classification</a:t>
            </a:r>
            <a:r>
              <a:rPr lang="en-US" sz="1800" dirty="0" smtClean="0"/>
              <a:t>           film</a:t>
            </a:r>
            <a:r>
              <a:rPr lang="en-US" sz="1800" dirty="0"/>
              <a:t>/film/</a:t>
            </a:r>
            <a:r>
              <a:rPr lang="en-US" sz="1800" dirty="0" smtClean="0"/>
              <a:t>genre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3324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787400"/>
          </a:xfrm>
        </p:spPr>
        <p:txBody>
          <a:bodyPr/>
          <a:lstStyle/>
          <a:p>
            <a:r>
              <a:rPr lang="en-US" dirty="0" smtClean="0"/>
              <a:t>Ontological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03400"/>
            <a:ext cx="8534400" cy="4876800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IS-A (</a:t>
            </a:r>
            <a:r>
              <a:rPr lang="en-US" sz="2800" dirty="0" err="1" smtClean="0">
                <a:solidFill>
                  <a:srgbClr val="0000FF"/>
                </a:solidFill>
              </a:rPr>
              <a:t>hypernym</a:t>
            </a:r>
            <a:r>
              <a:rPr lang="en-US" sz="2800" dirty="0" smtClean="0">
                <a:solidFill>
                  <a:srgbClr val="0000FF"/>
                </a:solidFill>
              </a:rPr>
              <a:t>): </a:t>
            </a:r>
            <a:r>
              <a:rPr lang="en-US" sz="2800" dirty="0" err="1" smtClean="0">
                <a:solidFill>
                  <a:srgbClr val="0000FF"/>
                </a:solidFill>
              </a:rPr>
              <a:t>subsumption</a:t>
            </a:r>
            <a:r>
              <a:rPr lang="en-US" sz="2800" dirty="0" smtClean="0">
                <a:solidFill>
                  <a:srgbClr val="0000FF"/>
                </a:solidFill>
              </a:rPr>
              <a:t> between classes</a:t>
            </a:r>
          </a:p>
          <a:p>
            <a:pPr lvl="1"/>
            <a:r>
              <a:rPr lang="en-US" sz="2800" dirty="0" smtClean="0">
                <a:latin typeface="Courier"/>
                <a:cs typeface="Courier"/>
              </a:rPr>
              <a:t>Giraffe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ruminant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"/>
                <a:cs typeface="Courier"/>
              </a:rPr>
              <a:t>ungulate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"/>
                <a:cs typeface="Courier"/>
              </a:rPr>
              <a:t>mammal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vertebrate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IS-A </a:t>
            </a:r>
            <a:r>
              <a:rPr lang="en-US" sz="2800" dirty="0" smtClean="0">
                <a:latin typeface="Courier"/>
                <a:cs typeface="Courier"/>
              </a:rPr>
              <a:t>animal</a:t>
            </a:r>
            <a:r>
              <a:rPr lang="en-US" sz="2800" dirty="0" smtClean="0"/>
              <a:t>… </a:t>
            </a:r>
          </a:p>
          <a:p>
            <a:pPr lvl="2"/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Instance-of: relation between individual and class</a:t>
            </a:r>
          </a:p>
          <a:p>
            <a:pPr lvl="1"/>
            <a:r>
              <a:rPr lang="en-US" sz="2800" dirty="0">
                <a:latin typeface="Courier"/>
                <a:cs typeface="Courier"/>
              </a:rPr>
              <a:t>San Francisco </a:t>
            </a:r>
            <a:r>
              <a:rPr lang="en-US" sz="2800" dirty="0">
                <a:solidFill>
                  <a:srgbClr val="0000FF"/>
                </a:solidFill>
              </a:rPr>
              <a:t>instance-of    </a:t>
            </a:r>
            <a:r>
              <a:rPr lang="en-US" sz="2800" dirty="0">
                <a:latin typeface="Courier"/>
                <a:cs typeface="Courier"/>
              </a:rPr>
              <a:t>city</a:t>
            </a:r>
          </a:p>
          <a:p>
            <a:pPr marL="114300" indent="0">
              <a:buNone/>
            </a:pP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1" y="1209357"/>
            <a:ext cx="3865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Examples from the </a:t>
            </a:r>
            <a:r>
              <a:rPr lang="en-US" dirty="0" err="1" smtClean="0">
                <a:solidFill>
                  <a:prstClr val="black"/>
                </a:solidFill>
                <a:ea typeface="ＭＳ Ｐゴシック" charset="0"/>
              </a:rPr>
              <a:t>WordNet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 Thesaurus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2369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Patterns for Relation Extraction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Hand-written rules for relation extraction were used in MUC (such as the Fastus system)</a:t>
            </a:r>
          </a:p>
          <a:p>
            <a:r>
              <a:rPr lang="de-DE" dirty="0" smtClean="0"/>
              <a:t>Recently there has been a renewed wide interest in learning rules for relation extraction focused on precision</a:t>
            </a:r>
          </a:p>
          <a:p>
            <a:pPr lvl="1"/>
            <a:r>
              <a:rPr lang="de-DE" dirty="0" smtClean="0"/>
              <a:t>The presumption is that interesting information occurs many times on the web, with different contexts</a:t>
            </a:r>
          </a:p>
          <a:p>
            <a:pPr lvl="2"/>
            <a:r>
              <a:rPr lang="de-DE" dirty="0"/>
              <a:t>e</a:t>
            </a:r>
            <a:r>
              <a:rPr lang="de-DE" dirty="0" smtClean="0"/>
              <a:t>.g., how many times does "Barack Obama is the 44th President of the United States" occur on the web?</a:t>
            </a:r>
          </a:p>
          <a:p>
            <a:pPr lvl="1"/>
            <a:r>
              <a:rPr lang="de-DE" dirty="0" smtClean="0"/>
              <a:t>Focusing on high precision is reasonable because the high redundancy will allow us to deal with recall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543800" cy="1143000"/>
          </a:xfrm>
        </p:spPr>
        <p:txBody>
          <a:bodyPr/>
          <a:lstStyle/>
          <a:p>
            <a:r>
              <a:rPr lang="en-US" sz="3600" dirty="0" smtClean="0"/>
              <a:t>How to build relation extractors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>
                <a:latin typeface="Calibri"/>
                <a:cs typeface="Calibri"/>
              </a:rPr>
              <a:t>Hand</a:t>
            </a:r>
            <a:r>
              <a:rPr lang="en-US" sz="3600" dirty="0" smtClean="0">
                <a:latin typeface="Calibri"/>
                <a:cs typeface="Calibri"/>
              </a:rPr>
              <a:t>-written patterns</a:t>
            </a:r>
            <a:endParaRPr lang="en-US" sz="3600" dirty="0">
              <a:latin typeface="Calibri"/>
              <a:cs typeface="Calibri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Supervised machine learning</a:t>
            </a:r>
            <a:endParaRPr lang="en-US" sz="3600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600" dirty="0" smtClean="0"/>
              <a:t>Semi-supervised and unsupervised </a:t>
            </a:r>
            <a:endParaRPr lang="en-US" sz="3600" dirty="0"/>
          </a:p>
          <a:p>
            <a:pPr marL="1085850" lvl="1" indent="-742950">
              <a:lnSpc>
                <a:spcPct val="90000"/>
              </a:lnSpc>
            </a:pPr>
            <a:r>
              <a:rPr lang="en-US" sz="3200" dirty="0" smtClean="0"/>
              <a:t>Bootstrapping (using seeds)</a:t>
            </a:r>
            <a:endParaRPr lang="en-US" sz="3200" dirty="0">
              <a:cs typeface="Calibri"/>
            </a:endParaRPr>
          </a:p>
          <a:p>
            <a:pPr marL="1085850" lvl="1" indent="-742950">
              <a:lnSpc>
                <a:spcPct val="90000"/>
              </a:lnSpc>
            </a:pPr>
            <a:r>
              <a:rPr lang="en-US" sz="3200" dirty="0" smtClean="0">
                <a:latin typeface="Calibri"/>
                <a:cs typeface="Calibri"/>
              </a:rPr>
              <a:t>Distant supervision</a:t>
            </a:r>
          </a:p>
          <a:p>
            <a:pPr marL="1085850" lvl="1" indent="-742950">
              <a:lnSpc>
                <a:spcPct val="90000"/>
              </a:lnSpc>
            </a:pPr>
            <a:r>
              <a:rPr lang="en-US" sz="3200" dirty="0">
                <a:cs typeface="Calibri"/>
              </a:rPr>
              <a:t>Unsupervised </a:t>
            </a:r>
            <a:r>
              <a:rPr lang="en-US" sz="3200" dirty="0" smtClean="0">
                <a:cs typeface="Calibri"/>
              </a:rPr>
              <a:t>learning from the web</a:t>
            </a:r>
            <a:endParaRPr lang="en-US" sz="3200" dirty="0">
              <a:cs typeface="Calibri"/>
            </a:endParaRP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0302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467600" cy="685800"/>
          </a:xfrm>
        </p:spPr>
        <p:txBody>
          <a:bodyPr/>
          <a:lstStyle/>
          <a:p>
            <a:r>
              <a:rPr lang="en-US" sz="3200" dirty="0" smtClean="0"/>
              <a:t>Rules for extracting </a:t>
            </a:r>
            <a:r>
              <a:rPr lang="en-US" dirty="0" smtClean="0"/>
              <a:t>IS-A relation</a:t>
            </a:r>
            <a:endParaRPr lang="en-US" sz="3200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905000"/>
            <a:ext cx="8001000" cy="3429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Early intuition </a:t>
            </a:r>
            <a:r>
              <a:rPr lang="en-US" dirty="0">
                <a:latin typeface="Calibri"/>
                <a:cs typeface="Calibri"/>
              </a:rPr>
              <a:t>from </a:t>
            </a:r>
            <a:r>
              <a:rPr lang="en-US" b="1" dirty="0">
                <a:latin typeface="Calibri"/>
                <a:cs typeface="Calibri"/>
              </a:rPr>
              <a:t>Hearst (1992)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Agar is a substance prepared from a mixture of red algae, such as </a:t>
            </a:r>
            <a:r>
              <a:rPr lang="en-US" sz="2800" dirty="0" err="1">
                <a:solidFill>
                  <a:srgbClr val="0000FF"/>
                </a:solidFill>
                <a:latin typeface="Calibri"/>
                <a:cs typeface="Calibri"/>
              </a:rPr>
              <a:t>Gelidium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, for laboratory or industrial use</a:t>
            </a:r>
            <a:r>
              <a:rPr lang="en-US" sz="2800" dirty="0">
                <a:solidFill>
                  <a:srgbClr val="000090"/>
                </a:solidFill>
                <a:latin typeface="Calibri"/>
                <a:cs typeface="Calibri"/>
              </a:rPr>
              <a:t>”</a:t>
            </a:r>
            <a:endParaRPr lang="en-US" dirty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What does </a:t>
            </a:r>
            <a:r>
              <a:rPr lang="en-US" i="1" dirty="0" err="1">
                <a:latin typeface="Calibri"/>
                <a:cs typeface="Calibri"/>
              </a:rPr>
              <a:t>Gelidium</a:t>
            </a:r>
            <a:r>
              <a:rPr lang="en-US" dirty="0">
                <a:latin typeface="Calibri"/>
                <a:cs typeface="Calibri"/>
              </a:rPr>
              <a:t> mean? </a:t>
            </a:r>
          </a:p>
          <a:p>
            <a:r>
              <a:rPr lang="en-US" dirty="0">
                <a:latin typeface="Calibri"/>
                <a:cs typeface="Calibri"/>
              </a:rPr>
              <a:t>How do you know?`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534261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7391400" cy="685800"/>
          </a:xfrm>
        </p:spPr>
        <p:txBody>
          <a:bodyPr/>
          <a:lstStyle/>
          <a:p>
            <a:r>
              <a:rPr lang="en-US" dirty="0"/>
              <a:t>Rules for extracting IS-A relation</a:t>
            </a:r>
            <a:endParaRPr lang="en-US" sz="3200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905000"/>
            <a:ext cx="8001000" cy="3429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-112" charset="2"/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Early intuition </a:t>
            </a:r>
            <a:r>
              <a:rPr lang="en-US" dirty="0">
                <a:latin typeface="Calibri"/>
                <a:cs typeface="Calibri"/>
              </a:rPr>
              <a:t>from </a:t>
            </a:r>
            <a:r>
              <a:rPr lang="en-US" b="1" dirty="0">
                <a:latin typeface="Calibri"/>
                <a:cs typeface="Calibri"/>
              </a:rPr>
              <a:t>Hearst (1992)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“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Agar is a substance prepared from a mixture of </a:t>
            </a:r>
            <a:r>
              <a:rPr lang="en-US" sz="2800" b="1" dirty="0">
                <a:solidFill>
                  <a:srgbClr val="0000FF"/>
                </a:solidFill>
                <a:latin typeface="Calibri"/>
                <a:cs typeface="Calibri"/>
              </a:rPr>
              <a:t>red algae, such as </a:t>
            </a:r>
            <a:r>
              <a:rPr lang="en-US" sz="2800" b="1" dirty="0" err="1">
                <a:solidFill>
                  <a:srgbClr val="0000FF"/>
                </a:solidFill>
                <a:latin typeface="Calibri"/>
                <a:cs typeface="Calibri"/>
              </a:rPr>
              <a:t>Gelidium</a:t>
            </a:r>
            <a:r>
              <a:rPr lang="en-US" sz="2800" b="1" dirty="0">
                <a:solidFill>
                  <a:srgbClr val="0000FF"/>
                </a:solidFill>
                <a:latin typeface="Calibri"/>
                <a:cs typeface="Calibri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for laboratory or industrial use”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What does </a:t>
            </a:r>
            <a:r>
              <a:rPr lang="en-US" i="1" dirty="0" err="1">
                <a:latin typeface="Calibri"/>
                <a:cs typeface="Calibri"/>
              </a:rPr>
              <a:t>Gelidium</a:t>
            </a:r>
            <a:r>
              <a:rPr lang="en-US" dirty="0">
                <a:latin typeface="Calibri"/>
                <a:cs typeface="Calibri"/>
              </a:rPr>
              <a:t> mean? </a:t>
            </a:r>
          </a:p>
          <a:p>
            <a:r>
              <a:rPr lang="en-US" dirty="0">
                <a:latin typeface="Calibri"/>
                <a:cs typeface="Calibri"/>
              </a:rPr>
              <a:t>How do you know?</a:t>
            </a:r>
            <a:r>
              <a:rPr lang="en-US" dirty="0"/>
              <a:t>`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0" y="3188547"/>
            <a:ext cx="4267200" cy="518160"/>
          </a:xfrm>
          <a:prstGeom prst="roundRect">
            <a:avLst/>
          </a:prstGeom>
          <a:noFill/>
          <a:ln w="22225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88783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AutoShap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543800" cy="1143000"/>
          </a:xfrm>
        </p:spPr>
        <p:txBody>
          <a:bodyPr/>
          <a:lstStyle/>
          <a:p>
            <a:r>
              <a:rPr lang="en-US" sz="3000" dirty="0" smtClean="0"/>
              <a:t>Hearst’s Patterns for extracting IS-A relations</a:t>
            </a:r>
            <a:endParaRPr lang="en-US" sz="3000" dirty="0"/>
          </a:p>
        </p:txBody>
      </p:sp>
      <p:sp>
        <p:nvSpPr>
          <p:cNvPr id="605187" name="Rectangle 3"/>
          <p:cNvSpPr>
            <a:spLocks noChangeArrowheads="1"/>
          </p:cNvSpPr>
          <p:nvPr/>
        </p:nvSpPr>
        <p:spPr bwMode="auto">
          <a:xfrm>
            <a:off x="1828803" y="1600200"/>
            <a:ext cx="56356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Calibri"/>
              </a:rPr>
              <a:t>(Hearst, 1992):   Automatic Acquisition of Hyponyms</a:t>
            </a:r>
          </a:p>
        </p:txBody>
      </p:sp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762000" y="2514600"/>
            <a:ext cx="7924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“Y 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such as X ((, X)* (, 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and|or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) X)”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“such 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Y as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X”</a:t>
            </a:r>
            <a:endParaRPr lang="en-US" sz="2800" dirty="0">
              <a:solidFill>
                <a:srgbClr val="000000"/>
              </a:solidFill>
              <a:latin typeface="Courier"/>
              <a:ea typeface="ＭＳ Ｐゴシック" charset="0"/>
              <a:cs typeface="Courier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“X 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or other Y”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and other Y”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Y including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X”</a:t>
            </a:r>
            <a:endParaRPr lang="en-US" sz="2800" dirty="0">
              <a:solidFill>
                <a:srgbClr val="000000"/>
              </a:solidFill>
              <a:latin typeface="Courier"/>
              <a:ea typeface="ＭＳ Ｐゴシック" charset="0"/>
              <a:cs typeface="Courier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“Y</a:t>
            </a:r>
            <a:r>
              <a:rPr lang="en-US" sz="2800" dirty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, especially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ea typeface="ＭＳ Ｐゴシック" charset="0"/>
                <a:cs typeface="Courier"/>
              </a:rPr>
              <a:t>X”</a:t>
            </a:r>
            <a:endParaRPr lang="en-US" sz="2800" dirty="0">
              <a:solidFill>
                <a:srgbClr val="000000"/>
              </a:solidFill>
              <a:latin typeface="Courier"/>
              <a:ea typeface="ＭＳ Ｐゴシック" charset="0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679534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9400"/>
            <a:ext cx="7696200" cy="914400"/>
          </a:xfrm>
        </p:spPr>
        <p:txBody>
          <a:bodyPr/>
          <a:lstStyle/>
          <a:p>
            <a:r>
              <a:rPr lang="en-US" sz="3000" dirty="0"/>
              <a:t>Hearst’s Patterns for extracting IS-A relations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0537076"/>
              </p:ext>
            </p:extLst>
          </p:nvPr>
        </p:nvGraphicFramePr>
        <p:xfrm>
          <a:off x="320843" y="1193800"/>
          <a:ext cx="8598565" cy="5514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468"/>
                <a:gridCol w="6251097"/>
              </a:tblGrid>
              <a:tr h="8547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Hearst 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Example occurrences</a:t>
                      </a:r>
                    </a:p>
                  </a:txBody>
                  <a:tcPr/>
                </a:tc>
              </a:tr>
              <a:tr h="56034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X and other </a:t>
                      </a:r>
                      <a:r>
                        <a:rPr lang="en-US" sz="24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...temples, treasuries,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and other 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important civic buildings.</a:t>
                      </a:r>
                    </a:p>
                  </a:txBody>
                  <a:tcPr/>
                </a:tc>
              </a:tr>
              <a:tr h="52938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X or other 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Bruises, wounds, broken bones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or other 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injuries...</a:t>
                      </a:r>
                    </a:p>
                  </a:txBody>
                  <a:tcPr/>
                </a:tc>
              </a:tr>
              <a:tr h="54543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Y such as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The bow lute,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such as 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the Bambara </a:t>
                      </a:r>
                      <a:r>
                        <a:rPr lang="en-US" sz="2400" dirty="0" err="1">
                          <a:latin typeface="Calibri"/>
                          <a:cs typeface="Calibri"/>
                        </a:rPr>
                        <a:t>ndang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...</a:t>
                      </a:r>
                    </a:p>
                  </a:txBody>
                  <a:tcPr/>
                </a:tc>
              </a:tr>
              <a:tr h="5614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Such </a:t>
                      </a:r>
                      <a:r>
                        <a:rPr lang="en-US" sz="2400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Y as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...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such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authors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Herrick, Goldsmith, and Shakespeare.</a:t>
                      </a:r>
                    </a:p>
                  </a:txBody>
                  <a:tcPr/>
                </a:tc>
              </a:tr>
              <a:tr h="54543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Y including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...common-law countries,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Canada and England...</a:t>
                      </a:r>
                    </a:p>
                  </a:txBody>
                  <a:tcPr/>
                </a:tc>
              </a:tr>
              <a:tr h="610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/>
                          <a:cs typeface="Calibri"/>
                        </a:rPr>
                        <a:t>Y , especially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/>
                          <a:cs typeface="Calibri"/>
                        </a:rPr>
                        <a:t>European countries,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especially</a:t>
                      </a:r>
                      <a:r>
                        <a:rPr lang="en-US" sz="2400" dirty="0">
                          <a:latin typeface="Calibri"/>
                          <a:cs typeface="Calibri"/>
                        </a:rPr>
                        <a:t> France, England, and Spain...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6900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Extracting Richer Relations Using Rules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285750"/>
            <a:r>
              <a:rPr lang="en-US" sz="2800" dirty="0" smtClean="0">
                <a:ea typeface="ＭＳ Ｐゴシック" charset="0"/>
              </a:rPr>
              <a:t>Intuition: relations often hold between specific entities</a:t>
            </a:r>
          </a:p>
          <a:p>
            <a:pPr marL="742950" lvl="1" indent="-285750"/>
            <a:r>
              <a:rPr lang="en-US" sz="2800" dirty="0">
                <a:solidFill>
                  <a:srgbClr val="0000FF"/>
                </a:solidFill>
                <a:cs typeface="Calibri"/>
              </a:rPr>
              <a:t>located-in </a:t>
            </a:r>
            <a:r>
              <a:rPr lang="en-US" sz="2800" dirty="0">
                <a:cs typeface="Calibri"/>
              </a:rPr>
              <a:t>(ORGANIZATION, LOCATION)</a:t>
            </a:r>
          </a:p>
          <a:p>
            <a:pPr marL="742950" lvl="1" indent="-285750"/>
            <a:r>
              <a:rPr lang="en-US" sz="2800" dirty="0">
                <a:solidFill>
                  <a:srgbClr val="0000FF"/>
                </a:solidFill>
                <a:cs typeface="Calibri"/>
              </a:rPr>
              <a:t>founded</a:t>
            </a:r>
            <a:r>
              <a:rPr lang="en-US" sz="2800" dirty="0">
                <a:cs typeface="Calibri"/>
              </a:rPr>
              <a:t> (PERSON, ORGANIZATION)</a:t>
            </a:r>
          </a:p>
          <a:p>
            <a:pPr marL="742950" lvl="1" indent="-285750"/>
            <a:r>
              <a:rPr lang="en-US" sz="2800" dirty="0" smtClean="0">
                <a:solidFill>
                  <a:srgbClr val="0000FF"/>
                </a:solidFill>
                <a:cs typeface="Calibri"/>
              </a:rPr>
              <a:t>cures </a:t>
            </a:r>
            <a:r>
              <a:rPr lang="en-US" sz="2800" dirty="0" smtClean="0">
                <a:cs typeface="Calibri"/>
              </a:rPr>
              <a:t>(DRUG, DISEASE)</a:t>
            </a:r>
          </a:p>
          <a:p>
            <a:pPr marL="400050" indent="-285750"/>
            <a:r>
              <a:rPr lang="en-US" sz="2800" dirty="0" smtClean="0">
                <a:cs typeface="Calibri"/>
              </a:rPr>
              <a:t>Start with Named Entity tags to help extract relation!</a:t>
            </a:r>
            <a:endParaRPr lang="en-US" sz="2800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255979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696200" cy="1143000"/>
          </a:xfrm>
        </p:spPr>
        <p:txBody>
          <a:bodyPr/>
          <a:lstStyle/>
          <a:p>
            <a:r>
              <a:rPr lang="en-US" dirty="0" smtClean="0"/>
              <a:t>Named Entities aren’t quite enough.</a:t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relations hold between 2 entities?</a:t>
            </a:r>
          </a:p>
        </p:txBody>
      </p:sp>
      <p:pic>
        <p:nvPicPr>
          <p:cNvPr id="4" name="Content Placeholder 3" descr="200px-Pill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" b="5101"/>
          <a:stretch>
            <a:fillRect/>
          </a:stretch>
        </p:blipFill>
        <p:spPr>
          <a:xfrm>
            <a:off x="838200" y="3327400"/>
            <a:ext cx="1676400" cy="873125"/>
          </a:xfrm>
        </p:spPr>
      </p:pic>
      <p:sp>
        <p:nvSpPr>
          <p:cNvPr id="45067" name="Rectangle 6"/>
          <p:cNvSpPr>
            <a:spLocks noChangeArrowheads="1"/>
          </p:cNvSpPr>
          <p:nvPr/>
        </p:nvSpPr>
        <p:spPr bwMode="auto">
          <a:xfrm>
            <a:off x="1143000" y="4445000"/>
            <a:ext cx="1219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ea typeface="ＭＳ Ｐゴシック" charset="0"/>
                <a:cs typeface="Calibri"/>
              </a:rPr>
              <a:t>Drug</a:t>
            </a:r>
            <a:endParaRPr lang="en-US" sz="3200" dirty="0">
              <a:solidFill>
                <a:srgbClr val="008000"/>
              </a:solidFill>
              <a:ea typeface="ＭＳ Ｐゴシック" charset="0"/>
              <a:cs typeface="Calibri"/>
            </a:endParaRP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6181726" y="4648200"/>
            <a:ext cx="236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8000"/>
                </a:solidFill>
                <a:ea typeface="ＭＳ Ｐゴシック" charset="0"/>
                <a:cs typeface="Calibri"/>
              </a:rPr>
              <a:t>Disease</a:t>
            </a: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3124200" y="2895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00FF"/>
                </a:solidFill>
                <a:ea typeface="ＭＳ Ｐゴシック" charset="0"/>
                <a:cs typeface="Calibri"/>
              </a:rPr>
              <a:t>Cure?</a:t>
            </a: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3200400" y="37338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>
                <a:solidFill>
                  <a:srgbClr val="0000FF"/>
                </a:solidFill>
                <a:ea typeface="ＭＳ Ｐゴシック" charset="0"/>
                <a:cs typeface="Calibri"/>
              </a:rPr>
              <a:t>Prevent?</a:t>
            </a: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3200400" y="4648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Cause?</a:t>
            </a:r>
            <a:endParaRPr lang="en-US" sz="3200" dirty="0">
              <a:solidFill>
                <a:srgbClr val="0000FF"/>
              </a:solidFill>
              <a:ea typeface="ＭＳ Ｐゴシック" charset="0"/>
              <a:cs typeface="Calibri"/>
            </a:endParaRPr>
          </a:p>
        </p:txBody>
      </p:sp>
      <p:pic>
        <p:nvPicPr>
          <p:cNvPr id="5" name="Picture 4" descr="200px-Gnome-face-si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17801"/>
            <a:ext cx="1416050" cy="18880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958340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utoUpdateAnimBg="0"/>
      <p:bldP spid="128014" grpId="0" autoUpdateAnimBg="0"/>
      <p:bldP spid="12801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Relation Extraction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Up until now we have focused on early stages of the Information Extraction pipeline</a:t>
            </a:r>
          </a:p>
          <a:p>
            <a:pPr lvl="1"/>
            <a:r>
              <a:rPr lang="de-DE" dirty="0" smtClean="0"/>
              <a:t>We have emphasized named entity tagging</a:t>
            </a:r>
          </a:p>
          <a:p>
            <a:r>
              <a:rPr lang="de-DE" dirty="0" smtClean="0"/>
              <a:t>Now we will discuss extracting facts about these entities</a:t>
            </a:r>
          </a:p>
          <a:p>
            <a:pPr lvl="1"/>
            <a:r>
              <a:rPr lang="de-DE" dirty="0" smtClean="0"/>
              <a:t>This can include IS-A facts (similar to named entity types), but also more complicated relations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696200" cy="1143000"/>
          </a:xfrm>
        </p:spPr>
        <p:txBody>
          <a:bodyPr/>
          <a:lstStyle/>
          <a:p>
            <a:r>
              <a:rPr lang="en-US" dirty="0" smtClean="0"/>
              <a:t>What relations </a:t>
            </a:r>
            <a:r>
              <a:rPr lang="en-US" dirty="0"/>
              <a:t>hold between 2 entities?</a:t>
            </a:r>
          </a:p>
        </p:txBody>
      </p:sp>
      <p:sp>
        <p:nvSpPr>
          <p:cNvPr id="45067" name="Rectangle 6"/>
          <p:cNvSpPr>
            <a:spLocks noChangeArrowheads="1"/>
          </p:cNvSpPr>
          <p:nvPr/>
        </p:nvSpPr>
        <p:spPr bwMode="auto">
          <a:xfrm>
            <a:off x="685800" y="4445000"/>
            <a:ext cx="1676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ea typeface="ＭＳ Ｐゴシック" charset="0"/>
                <a:cs typeface="Calibri"/>
              </a:rPr>
              <a:t>PERSON</a:t>
            </a:r>
            <a:endParaRPr lang="en-US" sz="3200" dirty="0">
              <a:solidFill>
                <a:srgbClr val="008000"/>
              </a:solidFill>
              <a:ea typeface="ＭＳ Ｐゴシック" charset="0"/>
              <a:cs typeface="Calibri"/>
            </a:endParaRP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6086474" y="4546600"/>
            <a:ext cx="28289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8000"/>
                </a:solidFill>
                <a:ea typeface="ＭＳ Ｐゴシック" charset="0"/>
                <a:cs typeface="Calibri"/>
              </a:rPr>
              <a:t>ORGANIZATION</a:t>
            </a:r>
            <a:endParaRPr lang="en-US" sz="3200" dirty="0">
              <a:solidFill>
                <a:srgbClr val="008000"/>
              </a:solidFill>
              <a:ea typeface="ＭＳ Ｐゴシック" charset="0"/>
              <a:cs typeface="Calibri"/>
            </a:endParaRP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3124200" y="22098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Founder?</a:t>
            </a:r>
            <a:endParaRPr lang="en-US" sz="3200" dirty="0">
              <a:solidFill>
                <a:srgbClr val="0000FF"/>
              </a:solidFill>
              <a:ea typeface="ＭＳ Ｐゴシック" charset="0"/>
              <a:cs typeface="Calibri"/>
            </a:endParaRP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3124200" y="3092451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Investor?</a:t>
            </a:r>
            <a:endParaRPr lang="en-US" sz="3200" dirty="0">
              <a:solidFill>
                <a:srgbClr val="0000FF"/>
              </a:solidFill>
              <a:ea typeface="ＭＳ Ｐゴシック" charset="0"/>
              <a:cs typeface="Calibri"/>
            </a:endParaRPr>
          </a:p>
        </p:txBody>
      </p: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3124200" y="3975101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Member?</a:t>
            </a:r>
            <a:endParaRPr lang="en-US" sz="3200" dirty="0">
              <a:solidFill>
                <a:srgbClr val="0000FF"/>
              </a:solidFill>
              <a:ea typeface="ＭＳ Ｐゴシック" charset="0"/>
              <a:cs typeface="Calibri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124200" y="4857752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Employee?</a:t>
            </a:r>
            <a:endParaRPr lang="en-US" sz="3200" dirty="0">
              <a:solidFill>
                <a:srgbClr val="0000FF"/>
              </a:solidFill>
              <a:ea typeface="ＭＳ Ｐゴシック" charset="0"/>
              <a:cs typeface="Calibri"/>
            </a:endParaRPr>
          </a:p>
        </p:txBody>
      </p:sp>
      <p:pic>
        <p:nvPicPr>
          <p:cNvPr id="8" name="Picture 7" descr="200px-Emblem-person-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17800"/>
            <a:ext cx="1371600" cy="1828800"/>
          </a:xfrm>
          <a:prstGeom prst="rect">
            <a:avLst/>
          </a:prstGeom>
        </p:spPr>
      </p:pic>
      <p:pic>
        <p:nvPicPr>
          <p:cNvPr id="9" name="Picture 8" descr="320px-Sanyo_Electric_Corpor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2514600"/>
            <a:ext cx="1930400" cy="1930400"/>
          </a:xfrm>
          <a:prstGeom prst="rect">
            <a:avLst/>
          </a:prstGeom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124200" y="57404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60000"/>
              <a:buFont typeface="Wingdings" charset="2"/>
              <a:buNone/>
            </a:pP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President?</a:t>
            </a:r>
            <a:endParaRPr lang="en-US" sz="3200" dirty="0">
              <a:solidFill>
                <a:srgbClr val="0000FF"/>
              </a:solidFill>
              <a:ea typeface="ＭＳ Ｐゴシック" charset="0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863508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utoUpdateAnimBg="0"/>
      <p:bldP spid="128014" grpId="0" autoUpdateAnimBg="0"/>
      <p:bldP spid="128015" grpId="0" autoUpdateAnimBg="0"/>
      <p:bldP spid="10" grpId="0" autoUpdateAnimBg="0"/>
      <p:bldP spid="1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7800"/>
            <a:ext cx="7543800" cy="1193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Extracting Richer Relations Using Rules and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Named Entities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03400"/>
            <a:ext cx="8991600" cy="44450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Who holds </a:t>
            </a:r>
            <a:r>
              <a:rPr lang="en-US" dirty="0">
                <a:ea typeface="ＭＳ Ｐゴシック" charset="0"/>
                <a:cs typeface="ＭＳ Ｐゴシック" charset="0"/>
              </a:rPr>
              <a:t>what office in what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organization?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lvl="1" indent="0" eaLnBrk="1" hangingPunct="1">
              <a:lnSpc>
                <a:spcPct val="110000"/>
              </a:lnSpc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PERSON</a:t>
            </a: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,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ＭＳ Ｐゴシック" charset="0"/>
                <a:cs typeface="Calibri"/>
              </a:rPr>
              <a:t>POSITION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400" dirty="0" smtClean="0">
                <a:latin typeface="Courier"/>
                <a:ea typeface="ＭＳ Ｐゴシック" charset="0"/>
                <a:cs typeface="Courier"/>
              </a:rPr>
              <a:t>of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Calibri"/>
              </a:rPr>
              <a:t>ORG</a:t>
            </a:r>
            <a:endParaRPr lang="en-US" sz="2200" dirty="0">
              <a:solidFill>
                <a:srgbClr val="FF0000"/>
              </a:solidFill>
              <a:latin typeface="Calibri"/>
              <a:ea typeface="ＭＳ Ｐゴシック" charset="0"/>
              <a:cs typeface="Calibri"/>
            </a:endParaRPr>
          </a:p>
          <a:p>
            <a:pPr marL="1143000" lvl="2" eaLnBrk="1" hangingPunct="1"/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George Marshall</a:t>
            </a:r>
            <a:r>
              <a:rPr lang="en-US" dirty="0" smtClean="0">
                <a:ea typeface="ＭＳ Ｐゴシック" charset="0"/>
              </a:rPr>
              <a:t>, </a:t>
            </a:r>
            <a:r>
              <a:rPr lang="en-US" dirty="0" smtClean="0">
                <a:solidFill>
                  <a:srgbClr val="008000"/>
                </a:solidFill>
                <a:ea typeface="ＭＳ Ｐゴシック" charset="0"/>
              </a:rPr>
              <a:t>Secretary of State </a:t>
            </a:r>
            <a:r>
              <a:rPr lang="en-US" dirty="0" smtClean="0">
                <a:ea typeface="ＭＳ Ｐゴシック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the United States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  <a:p>
            <a:pPr marL="457200" lvl="1" indent="0" eaLnBrk="1" hangingPunct="1">
              <a:buNone/>
            </a:pPr>
            <a:r>
              <a:rPr lang="en-US" sz="2200" dirty="0" smtClean="0">
                <a:solidFill>
                  <a:srgbClr val="0000FF"/>
                </a:solidFill>
                <a:ea typeface="ＭＳ Ｐゴシック" charset="0"/>
              </a:rPr>
              <a:t>PERSON</a:t>
            </a:r>
            <a:r>
              <a:rPr lang="en-US" dirty="0" smtClean="0">
                <a:latin typeface="Courier"/>
                <a:ea typeface="ＭＳ Ｐゴシック" charset="0"/>
                <a:cs typeface="Courier"/>
              </a:rPr>
              <a:t>(</a:t>
            </a:r>
            <a:r>
              <a:rPr lang="en-US" dirty="0" err="1" smtClean="0">
                <a:latin typeface="Courier"/>
                <a:ea typeface="ＭＳ Ｐゴシック" charset="0"/>
                <a:cs typeface="Courier"/>
              </a:rPr>
              <a:t>named|appointed|chose|</a:t>
            </a:r>
            <a:r>
              <a:rPr lang="en-US" i="1" dirty="0" err="1" smtClean="0">
                <a:latin typeface="Calibri"/>
                <a:ea typeface="ＭＳ Ｐゴシック" charset="0"/>
                <a:cs typeface="Calibri"/>
              </a:rPr>
              <a:t>etc</a:t>
            </a:r>
            <a:r>
              <a:rPr lang="en-US" i="1" dirty="0" smtClean="0">
                <a:latin typeface="Calibri"/>
                <a:ea typeface="ＭＳ Ｐゴシック" charset="0"/>
                <a:cs typeface="Calibri"/>
              </a:rPr>
              <a:t>.</a:t>
            </a:r>
            <a:r>
              <a:rPr lang="en-US" dirty="0" smtClean="0">
                <a:latin typeface="Courier"/>
                <a:ea typeface="ＭＳ Ｐゴシック" charset="0"/>
                <a:cs typeface="Courier"/>
              </a:rPr>
              <a:t>) </a:t>
            </a:r>
            <a:r>
              <a:rPr lang="en-US" sz="2200" dirty="0" smtClean="0">
                <a:solidFill>
                  <a:srgbClr val="0000FF"/>
                </a:solidFill>
                <a:ea typeface="ＭＳ Ｐゴシック" charset="0"/>
              </a:rPr>
              <a:t>PERSON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Prep? </a:t>
            </a:r>
            <a:r>
              <a:rPr lang="en-US" sz="2200" dirty="0" smtClean="0">
                <a:solidFill>
                  <a:srgbClr val="008000"/>
                </a:solidFill>
                <a:ea typeface="ＭＳ Ｐゴシック" charset="0"/>
              </a:rPr>
              <a:t>POSITION</a:t>
            </a:r>
          </a:p>
          <a:p>
            <a:pPr marL="1085850" lvl="2" indent="-285750"/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Truman </a:t>
            </a:r>
            <a:r>
              <a:rPr lang="en-US" dirty="0" smtClean="0">
                <a:ea typeface="ＭＳ Ｐゴシック" charset="0"/>
              </a:rPr>
              <a:t>appointed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Marshall </a:t>
            </a:r>
            <a:r>
              <a:rPr lang="en-US" dirty="0" smtClean="0">
                <a:ea typeface="ＭＳ Ｐゴシック" charset="0"/>
              </a:rPr>
              <a:t>Secretary of State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PERSON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 [be]? 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dirty="0" err="1">
                <a:latin typeface="Courier"/>
                <a:ea typeface="ＭＳ Ｐゴシック" charset="0"/>
                <a:cs typeface="Courier"/>
              </a:rPr>
              <a:t>named|</a:t>
            </a:r>
            <a:r>
              <a:rPr lang="en-US" dirty="0" err="1" smtClean="0">
                <a:latin typeface="Courier"/>
                <a:ea typeface="ＭＳ Ｐゴシック" charset="0"/>
                <a:cs typeface="Courier"/>
              </a:rPr>
              <a:t>appointed|</a:t>
            </a:r>
            <a:r>
              <a:rPr lang="en-US" i="1" dirty="0" err="1">
                <a:ea typeface="ＭＳ Ｐゴシック" charset="0"/>
                <a:cs typeface="Calibri"/>
              </a:rPr>
              <a:t>etc</a:t>
            </a:r>
            <a:r>
              <a:rPr lang="en-US" i="1" dirty="0">
                <a:ea typeface="ＭＳ Ｐゴシック" charset="0"/>
                <a:cs typeface="Calibri"/>
              </a:rPr>
              <a:t>.</a:t>
            </a:r>
            <a:r>
              <a:rPr lang="en-US" sz="2400" dirty="0">
                <a:latin typeface="Calibri"/>
                <a:ea typeface="ＭＳ Ｐゴシック" charset="0"/>
                <a:cs typeface="Calibri"/>
              </a:rPr>
              <a:t>) </a:t>
            </a:r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Prep? </a:t>
            </a:r>
            <a:r>
              <a:rPr lang="en-US" sz="2200" dirty="0" smtClean="0">
                <a:solidFill>
                  <a:srgbClr val="FF0000"/>
                </a:solidFill>
                <a:ea typeface="ＭＳ Ｐゴシック" charset="0"/>
                <a:cs typeface="Calibri"/>
              </a:rPr>
              <a:t>ORG</a:t>
            </a:r>
            <a:r>
              <a:rPr lang="en-US" sz="2200" dirty="0" smtClean="0">
                <a:solidFill>
                  <a:srgbClr val="008000"/>
                </a:solidFill>
                <a:ea typeface="ＭＳ Ｐゴシック" charset="0"/>
                <a:cs typeface="Calibri"/>
              </a:rPr>
              <a:t> POSITION</a:t>
            </a:r>
            <a:r>
              <a:rPr lang="en-US" sz="2400" dirty="0" smtClean="0">
                <a:ea typeface="ＭＳ Ｐゴシック" charset="0"/>
                <a:cs typeface="Calibri"/>
              </a:rPr>
              <a:t> </a:t>
            </a:r>
          </a:p>
          <a:p>
            <a:pPr lvl="2">
              <a:lnSpc>
                <a:spcPct val="110000"/>
              </a:lnSpc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George Marshall </a:t>
            </a:r>
            <a:r>
              <a:rPr lang="en-US" dirty="0" smtClean="0">
                <a:ea typeface="ＭＳ Ｐゴシック" charset="0"/>
              </a:rPr>
              <a:t>was named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US </a:t>
            </a:r>
            <a:r>
              <a:rPr lang="en-US" dirty="0" smtClean="0">
                <a:solidFill>
                  <a:srgbClr val="008000"/>
                </a:solidFill>
                <a:ea typeface="ＭＳ Ｐゴシック" charset="0"/>
              </a:rPr>
              <a:t>Secretary of State</a:t>
            </a:r>
            <a:endParaRPr lang="en-US" dirty="0">
              <a:solidFill>
                <a:srgbClr val="008000"/>
              </a:solidFill>
              <a:ea typeface="ＭＳ Ｐゴシック" charset="0"/>
            </a:endParaRPr>
          </a:p>
          <a:p>
            <a:pPr marL="742950" lvl="1" indent="-285750"/>
            <a:endParaRPr lang="en-US" dirty="0"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986170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Hand-</a:t>
            </a:r>
            <a:r>
              <a:rPr lang="en-US" sz="3600" dirty="0"/>
              <a:t>built </a:t>
            </a:r>
            <a:r>
              <a:rPr lang="en-US" sz="3600" dirty="0" smtClean="0"/>
              <a:t>patterns for relations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445000"/>
          </a:xfrm>
        </p:spPr>
        <p:txBody>
          <a:bodyPr/>
          <a:lstStyle/>
          <a:p>
            <a:r>
              <a:rPr lang="en-US" sz="2600" dirty="0" smtClean="0">
                <a:latin typeface="Calibri (Body)"/>
                <a:cs typeface="Calibri (Body)"/>
              </a:rPr>
              <a:t>Plus: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Human patterns tend to be high-precision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Can be tailored to specific domains</a:t>
            </a:r>
          </a:p>
          <a:p>
            <a:r>
              <a:rPr lang="en-US" sz="2600" dirty="0" smtClean="0">
                <a:latin typeface="Calibri (Body)"/>
                <a:cs typeface="Calibri (Body)"/>
              </a:rPr>
              <a:t>Minus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Human patterns are often low-recall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A lot of work to think of all possible patterns!</a:t>
            </a:r>
          </a:p>
          <a:p>
            <a:pPr lvl="1"/>
            <a:r>
              <a:rPr lang="en-US" sz="2600" dirty="0" smtClean="0">
                <a:latin typeface="Calibri (Body)"/>
                <a:cs typeface="Calibri (Body)"/>
              </a:rPr>
              <a:t>Don’t </a:t>
            </a:r>
            <a:r>
              <a:rPr lang="en-US" sz="2600" dirty="0">
                <a:latin typeface="Calibri (Body)"/>
                <a:cs typeface="Calibri (Body)"/>
              </a:rPr>
              <a:t>want to have to do this for </a:t>
            </a:r>
            <a:r>
              <a:rPr lang="en-US" sz="2600" dirty="0" smtClean="0">
                <a:latin typeface="Calibri (Body)"/>
                <a:cs typeface="Calibri (Body)"/>
              </a:rPr>
              <a:t>every relation!</a:t>
            </a:r>
            <a:endParaRPr lang="en-US" sz="2600" dirty="0">
              <a:latin typeface="Calibri (Body)"/>
              <a:cs typeface="Calibri (Body)"/>
            </a:endParaRPr>
          </a:p>
          <a:p>
            <a:pPr lvl="1"/>
            <a:r>
              <a:rPr lang="en-US" sz="2600" dirty="0">
                <a:latin typeface="Calibri (Body)"/>
                <a:cs typeface="Calibri (Body)"/>
              </a:rPr>
              <a:t>W</a:t>
            </a:r>
            <a:r>
              <a:rPr lang="en-US" sz="2600" dirty="0" smtClean="0">
                <a:latin typeface="Calibri (Body)"/>
                <a:cs typeface="Calibri (Body)"/>
              </a:rPr>
              <a:t>e’d </a:t>
            </a:r>
            <a:r>
              <a:rPr lang="en-US" sz="2600" dirty="0">
                <a:latin typeface="Calibri (Body)"/>
                <a:cs typeface="Calibri (Body)"/>
              </a:rPr>
              <a:t>like better accuracy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7788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Supervised Methods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For named entity tagging, statistical taggers are the state of the art</a:t>
            </a:r>
          </a:p>
          <a:p>
            <a:r>
              <a:rPr lang="de-DE" dirty="0" smtClean="0"/>
              <a:t>However, for relation extraction, this is not necessarily true</a:t>
            </a:r>
          </a:p>
          <a:p>
            <a:pPr lvl="1"/>
            <a:r>
              <a:rPr lang="de-DE" dirty="0" smtClean="0"/>
              <a:t>Still many hand-crafted rule-based systems out there that work well</a:t>
            </a:r>
          </a:p>
          <a:p>
            <a:pPr lvl="1"/>
            <a:r>
              <a:rPr lang="de-DE" dirty="0" smtClean="0"/>
              <a:t>But hand-crafting such systems takes a lot of work, so classification approaches are very interesting (and they are improving with time)</a:t>
            </a:r>
          </a:p>
          <a:p>
            <a:r>
              <a:rPr lang="de-DE" dirty="0" smtClean="0"/>
              <a:t>I'll now discuss how to formulate relation extraction as a supervised classification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machine learning for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set of relations we’d like to extract</a:t>
            </a:r>
          </a:p>
          <a:p>
            <a:r>
              <a:rPr lang="en-US" dirty="0" smtClean="0"/>
              <a:t>Choose a set of relevant named entities</a:t>
            </a:r>
          </a:p>
          <a:p>
            <a:r>
              <a:rPr lang="en-US" dirty="0" smtClean="0"/>
              <a:t>Find and label data</a:t>
            </a:r>
          </a:p>
          <a:p>
            <a:pPr lvl="1"/>
            <a:r>
              <a:rPr lang="en-US" dirty="0" smtClean="0"/>
              <a:t>Choose a representative corpus</a:t>
            </a:r>
          </a:p>
          <a:p>
            <a:pPr lvl="1"/>
            <a:r>
              <a:rPr lang="en-US" dirty="0" smtClean="0"/>
              <a:t>Label the named entities in the corpus</a:t>
            </a:r>
          </a:p>
          <a:p>
            <a:pPr lvl="1"/>
            <a:r>
              <a:rPr lang="en-US" dirty="0" smtClean="0"/>
              <a:t>Hand-label the relations between these entities</a:t>
            </a:r>
          </a:p>
          <a:p>
            <a:pPr lvl="1"/>
            <a:r>
              <a:rPr lang="en-US" dirty="0" smtClean="0"/>
              <a:t>Break into training, development, and test</a:t>
            </a:r>
          </a:p>
          <a:p>
            <a:r>
              <a:rPr lang="en-US" dirty="0" smtClean="0"/>
              <a:t>Train a classifier on the training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31882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3200"/>
            <a:ext cx="7467600" cy="1498600"/>
          </a:xfrm>
        </p:spPr>
        <p:txBody>
          <a:bodyPr/>
          <a:lstStyle/>
          <a:p>
            <a:r>
              <a:rPr lang="en-US" sz="3600" dirty="0" smtClean="0"/>
              <a:t>How to do classification in supervised </a:t>
            </a:r>
            <a:r>
              <a:rPr lang="en-US" sz="3600" dirty="0"/>
              <a:t>r</a:t>
            </a:r>
            <a:r>
              <a:rPr lang="en-US" sz="3600" dirty="0" smtClean="0"/>
              <a:t>elation </a:t>
            </a:r>
            <a:r>
              <a:rPr lang="en-US" sz="3600" dirty="0"/>
              <a:t>e</a:t>
            </a:r>
            <a:r>
              <a:rPr lang="en-US" sz="3600" dirty="0" smtClean="0"/>
              <a:t>xtraction</a:t>
            </a:r>
            <a:endParaRPr lang="en-US" sz="3600" dirty="0"/>
          </a:p>
        </p:txBody>
      </p:sp>
      <p:sp>
        <p:nvSpPr>
          <p:cNvPr id="532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803400"/>
            <a:ext cx="8763000" cy="4876800"/>
          </a:xfrm>
        </p:spPr>
        <p:txBody>
          <a:bodyPr/>
          <a:lstStyle/>
          <a:p>
            <a:pPr marL="490538" indent="-514350">
              <a:buFont typeface="+mj-lt"/>
              <a:buAutoNum type="arabicPeriod"/>
            </a:pPr>
            <a:r>
              <a:rPr lang="en-US" sz="3200" dirty="0" smtClean="0">
                <a:latin typeface="Calibri"/>
                <a:cs typeface="Calibri"/>
              </a:rPr>
              <a:t>Find </a:t>
            </a:r>
            <a:r>
              <a:rPr lang="en-US" sz="3200" dirty="0">
                <a:latin typeface="Calibri"/>
                <a:cs typeface="Calibri"/>
              </a:rPr>
              <a:t>all pairs of named </a:t>
            </a:r>
            <a:r>
              <a:rPr lang="en-US" sz="3200" dirty="0" smtClean="0">
                <a:latin typeface="Calibri"/>
                <a:cs typeface="Calibri"/>
              </a:rPr>
              <a:t>entities </a:t>
            </a:r>
            <a:r>
              <a:rPr lang="en-US" sz="2000" dirty="0" smtClean="0">
                <a:latin typeface="Calibri"/>
                <a:cs typeface="Calibri"/>
              </a:rPr>
              <a:t>(usually in same sentence)</a:t>
            </a:r>
            <a:endParaRPr lang="en-US" sz="3200" dirty="0">
              <a:latin typeface="Calibri"/>
              <a:cs typeface="Calibri"/>
            </a:endParaRPr>
          </a:p>
          <a:p>
            <a:pPr marL="490538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Decide if 2 entities are related</a:t>
            </a:r>
          </a:p>
          <a:p>
            <a:pPr marL="490538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If yes, </a:t>
            </a:r>
            <a:r>
              <a:rPr lang="en-US" sz="3200" dirty="0" smtClean="0">
                <a:latin typeface="Calibri"/>
                <a:cs typeface="Calibri"/>
              </a:rPr>
              <a:t>classify the </a:t>
            </a:r>
            <a:r>
              <a:rPr lang="en-US" sz="3200" dirty="0">
                <a:latin typeface="Calibri"/>
                <a:cs typeface="Calibri"/>
              </a:rPr>
              <a:t>relation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latin typeface="Calibri"/>
                <a:cs typeface="Calibri"/>
              </a:rPr>
              <a:t>Why the extra step?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Faster classification training by </a:t>
            </a:r>
            <a:r>
              <a:rPr lang="en-US" sz="2400" dirty="0">
                <a:latin typeface="Calibri"/>
                <a:cs typeface="Calibri"/>
              </a:rPr>
              <a:t>eliminating most pairs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Can use distinct feature</a:t>
            </a:r>
            <a:r>
              <a:rPr lang="en-US" sz="2400" dirty="0">
                <a:latin typeface="Calibri"/>
                <a:cs typeface="Calibri"/>
              </a:rPr>
              <a:t>-sets </a:t>
            </a:r>
            <a:r>
              <a:rPr lang="en-US" sz="2400" dirty="0" smtClean="0">
                <a:latin typeface="Calibri"/>
                <a:cs typeface="Calibri"/>
              </a:rPr>
              <a:t>appropriate </a:t>
            </a:r>
            <a:r>
              <a:rPr lang="en-US" sz="2400" dirty="0">
                <a:latin typeface="Calibri"/>
                <a:cs typeface="Calibri"/>
              </a:rPr>
              <a:t>for each task</a:t>
            </a:r>
            <a:r>
              <a:rPr lang="en-US" sz="2400" dirty="0" smtClean="0">
                <a:latin typeface="Calibri"/>
                <a:cs typeface="Calibri"/>
              </a:rPr>
              <a:t>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3A600D-5103-8D45-A2C3-1551A77309D9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4219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7800"/>
            <a:ext cx="7467600" cy="711200"/>
          </a:xfrm>
        </p:spPr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35366"/>
            <a:ext cx="8343900" cy="4883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889000"/>
            <a:ext cx="779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17 sub-relations of 6 relations from 2008 </a:t>
            </a:r>
            <a:r>
              <a:rPr lang="en-US" dirty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“Relation Extraction Task</a:t>
            </a:r>
            <a:r>
              <a:rPr lang="en-US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”</a:t>
            </a:r>
            <a:endParaRPr lang="en-US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4477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9400"/>
            <a:ext cx="7467600" cy="990600"/>
          </a:xfrm>
        </p:spPr>
        <p:txBody>
          <a:bodyPr/>
          <a:lstStyle/>
          <a:p>
            <a:r>
              <a:rPr lang="en-US" dirty="0"/>
              <a:t>Relation Extraction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1800"/>
            <a:ext cx="8534400" cy="711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Classify the relation </a:t>
            </a:r>
            <a:r>
              <a:rPr lang="en-US" sz="2800" dirty="0"/>
              <a:t>between </a:t>
            </a:r>
            <a:r>
              <a:rPr lang="en-US" sz="2800" dirty="0" smtClean="0"/>
              <a:t>two entities </a:t>
            </a:r>
            <a:r>
              <a:rPr lang="en-US" sz="2800" dirty="0"/>
              <a:t>in a </a:t>
            </a:r>
            <a:r>
              <a:rPr lang="en-US" sz="2800" dirty="0" smtClean="0"/>
              <a:t>sentence</a:t>
            </a:r>
            <a:endParaRPr lang="en-US" sz="28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2829006"/>
            <a:ext cx="8001000" cy="830997"/>
          </a:xfrm>
          <a:prstGeom prst="rect">
            <a:avLst/>
          </a:prstGeom>
          <a:solidFill>
            <a:srgbClr val="BA935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American Airlines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Calibri"/>
              </a:rPr>
              <a:t>, a unit of AMR, immediately matched the move, spokesman </a:t>
            </a:r>
            <a:r>
              <a:rPr lang="en-US" sz="2400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Tim Wagner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  <a:cs typeface="Calibri"/>
              </a:rPr>
              <a:t>said.</a:t>
            </a:r>
            <a:endParaRPr lang="en-US" sz="2400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152400" y="5765800"/>
            <a:ext cx="1828800" cy="914400"/>
          </a:xfrm>
          <a:prstGeom prst="homePlate">
            <a:avLst>
              <a:gd name="adj" fmla="val 0"/>
            </a:avLst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SUBSIDIARY</a:t>
            </a:r>
            <a:endParaRPr lang="en-US" sz="20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228600" y="4445000"/>
            <a:ext cx="1447800" cy="914400"/>
          </a:xfrm>
          <a:prstGeom prst="homePlate">
            <a:avLst>
              <a:gd name="adj" fmla="val 0"/>
            </a:avLst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FAMILY</a:t>
            </a:r>
            <a:endParaRPr lang="en-US" sz="20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6781800" y="4140200"/>
            <a:ext cx="1981200" cy="914400"/>
          </a:xfrm>
          <a:prstGeom prst="homePlate">
            <a:avLst>
              <a:gd name="adj" fmla="val 0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EMPLOYMENT</a:t>
            </a:r>
            <a:endParaRPr lang="en-US" sz="20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6096000" y="4445000"/>
            <a:ext cx="609600" cy="914400"/>
          </a:xfrm>
          <a:prstGeom prst="homePlate">
            <a:avLst>
              <a:gd name="adj" fmla="val 746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NIL</a:t>
            </a: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2209800" y="5765800"/>
            <a:ext cx="1447800" cy="914400"/>
          </a:xfrm>
          <a:prstGeom prst="homePlate">
            <a:avLst>
              <a:gd name="adj" fmla="val 0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FOUNDER</a:t>
            </a:r>
            <a:endParaRPr lang="en-US" sz="20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1752600" y="4648200"/>
            <a:ext cx="1219200" cy="914400"/>
          </a:xfrm>
          <a:prstGeom prst="homePlat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CITIZEN</a:t>
            </a:r>
            <a:endParaRPr lang="en-US" sz="20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6172200" y="5562600"/>
            <a:ext cx="1600200" cy="914400"/>
          </a:xfrm>
          <a:prstGeom prst="homePlate">
            <a:avLst>
              <a:gd name="adj" fmla="val 0"/>
            </a:avLst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INVENTOR</a:t>
            </a:r>
            <a:endParaRPr lang="en-US" sz="20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32" name="AutoShape 17"/>
          <p:cNvSpPr>
            <a:spLocks noChangeArrowheads="1"/>
          </p:cNvSpPr>
          <p:nvPr/>
        </p:nvSpPr>
        <p:spPr bwMode="auto">
          <a:xfrm>
            <a:off x="7912100" y="5257800"/>
            <a:ext cx="1219200" cy="914400"/>
          </a:xfrm>
          <a:prstGeom prst="homePlat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…</a:t>
            </a:r>
            <a:endParaRPr lang="en-US" sz="3200" b="1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85800" y="2819400"/>
            <a:ext cx="2362200" cy="609600"/>
          </a:xfrm>
          <a:prstGeom prst="roundRect">
            <a:avLst/>
          </a:prstGeom>
          <a:noFill/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pitchFamily="-65" charset="0"/>
              <a:ea typeface="ＭＳ Ｐゴシック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457700" y="3244504"/>
            <a:ext cx="1600200" cy="609600"/>
          </a:xfrm>
          <a:prstGeom prst="roundRect">
            <a:avLst/>
          </a:prstGeom>
          <a:noFill/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pitchFamily="-65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008895" y="2590800"/>
            <a:ext cx="626424" cy="508000"/>
          </a:xfrm>
          <a:custGeom>
            <a:avLst/>
            <a:gdLst>
              <a:gd name="connsiteX0" fmla="*/ 39105 w 626424"/>
              <a:gd name="connsiteY0" fmla="*/ 330200 h 381000"/>
              <a:gd name="connsiteX1" fmla="*/ 39105 w 626424"/>
              <a:gd name="connsiteY1" fmla="*/ 266700 h 381000"/>
              <a:gd name="connsiteX2" fmla="*/ 445505 w 626424"/>
              <a:gd name="connsiteY2" fmla="*/ 0 h 381000"/>
              <a:gd name="connsiteX3" fmla="*/ 445505 w 626424"/>
              <a:gd name="connsiteY3" fmla="*/ 0 h 381000"/>
              <a:gd name="connsiteX4" fmla="*/ 623305 w 626424"/>
              <a:gd name="connsiteY4" fmla="*/ 114300 h 381000"/>
              <a:gd name="connsiteX5" fmla="*/ 559805 w 626424"/>
              <a:gd name="connsiteY5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424" h="381000">
                <a:moveTo>
                  <a:pt x="39105" y="330200"/>
                </a:moveTo>
                <a:cubicBezTo>
                  <a:pt x="5238" y="325966"/>
                  <a:pt x="-28628" y="321733"/>
                  <a:pt x="39105" y="266700"/>
                </a:cubicBezTo>
                <a:cubicBezTo>
                  <a:pt x="106838" y="211667"/>
                  <a:pt x="445505" y="0"/>
                  <a:pt x="445505" y="0"/>
                </a:cubicBezTo>
                <a:lnTo>
                  <a:pt x="445505" y="0"/>
                </a:lnTo>
                <a:cubicBezTo>
                  <a:pt x="475138" y="19050"/>
                  <a:pt x="604255" y="50800"/>
                  <a:pt x="623305" y="114300"/>
                </a:cubicBezTo>
                <a:cubicBezTo>
                  <a:pt x="642355" y="177800"/>
                  <a:pt x="568272" y="342900"/>
                  <a:pt x="559805" y="381000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pitchFamily="-65" charset="0"/>
              <a:ea typeface="ＭＳ Ｐゴシック" charset="0"/>
            </a:endParaRPr>
          </a:p>
        </p:txBody>
      </p:sp>
      <p:cxnSp>
        <p:nvCxnSpPr>
          <p:cNvPr id="7168" name="Straight Connector 7167"/>
          <p:cNvCxnSpPr/>
          <p:nvPr/>
        </p:nvCxnSpPr>
        <p:spPr bwMode="auto">
          <a:xfrm>
            <a:off x="1524000" y="3429000"/>
            <a:ext cx="3009900" cy="23368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174" name="Straight Connector 7173"/>
          <p:cNvCxnSpPr/>
          <p:nvPr/>
        </p:nvCxnSpPr>
        <p:spPr bwMode="auto">
          <a:xfrm flipH="1">
            <a:off x="4953000" y="3937000"/>
            <a:ext cx="342900" cy="21336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57150" cap="flat" cmpd="sng" algn="ctr">
            <a:solidFill>
              <a:srgbClr val="A4001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5" name="Picture 14" descr="200px-Gtk-dialog-ques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257801"/>
            <a:ext cx="1035050" cy="13800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5087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4" grpId="0" animBg="1"/>
      <p:bldP spid="7185" grpId="0" animBg="1"/>
      <p:bldP spid="7187" grpId="0" animBg="1"/>
      <p:bldP spid="29" grpId="0" animBg="1"/>
      <p:bldP spid="30" grpId="0" animBg="1"/>
      <p:bldP spid="31" grpId="0" animBg="1"/>
      <p:bldP spid="32" grpId="0" animBg="1"/>
      <p:bldP spid="17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7800"/>
            <a:ext cx="7467600" cy="990600"/>
          </a:xfrm>
        </p:spPr>
        <p:txBody>
          <a:bodyPr/>
          <a:lstStyle/>
          <a:p>
            <a:r>
              <a:rPr lang="en-US" dirty="0" smtClean="0"/>
              <a:t>Word Features for Relation Extraction</a:t>
            </a:r>
            <a:endParaRPr lang="en-US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209800"/>
            <a:ext cx="8839200" cy="45466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Headwords of M1 and M2, and combination</a:t>
            </a:r>
          </a:p>
          <a:p>
            <a:pPr marL="800100" lvl="2" indent="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Airlines             Wagner               Airlines-Wagner</a:t>
            </a:r>
          </a:p>
          <a:p>
            <a:r>
              <a:rPr lang="en-US" dirty="0" smtClean="0">
                <a:latin typeface="Calibri"/>
                <a:cs typeface="Calibri"/>
              </a:rPr>
              <a:t>Bag </a:t>
            </a:r>
            <a:r>
              <a:rPr lang="en-US" dirty="0">
                <a:latin typeface="Calibri"/>
                <a:cs typeface="Calibri"/>
              </a:rPr>
              <a:t>of words and bigrams in M1 and </a:t>
            </a:r>
            <a:r>
              <a:rPr lang="en-US" dirty="0" smtClean="0">
                <a:latin typeface="Calibri"/>
                <a:cs typeface="Calibri"/>
              </a:rPr>
              <a:t>M2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          {American, Airlines, Tim, Wagner, American Airlines, Tim Wagner}</a:t>
            </a: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Words or bigrams in </a:t>
            </a:r>
            <a:r>
              <a:rPr lang="en-US" dirty="0" smtClean="0">
                <a:latin typeface="Calibri"/>
                <a:cs typeface="Calibri"/>
              </a:rPr>
              <a:t>particular positions left </a:t>
            </a:r>
            <a:r>
              <a:rPr lang="en-US" dirty="0">
                <a:latin typeface="Calibri"/>
                <a:cs typeface="Calibri"/>
              </a:rPr>
              <a:t>and right </a:t>
            </a:r>
            <a:r>
              <a:rPr lang="en-US" dirty="0" smtClean="0">
                <a:latin typeface="Calibri"/>
                <a:cs typeface="Calibri"/>
              </a:rPr>
              <a:t>of M1/M2</a:t>
            </a:r>
            <a:endParaRPr lang="en-US" dirty="0">
              <a:latin typeface="Calibri"/>
              <a:cs typeface="Calibri"/>
            </a:endParaRPr>
          </a:p>
          <a:p>
            <a:pPr marL="800100" lvl="2" indent="0">
              <a:buNone/>
            </a:pPr>
            <a:r>
              <a:rPr lang="en-US" i="1" dirty="0" smtClean="0">
                <a:latin typeface="Calibri"/>
                <a:cs typeface="Calibri"/>
              </a:rPr>
              <a:t>M2: -1 </a:t>
            </a:r>
            <a:r>
              <a:rPr lang="en-US" i="1" dirty="0" smtClean="0">
                <a:solidFill>
                  <a:srgbClr val="0000FF"/>
                </a:solidFill>
                <a:latin typeface="Calibri"/>
                <a:cs typeface="Calibri"/>
              </a:rPr>
              <a:t>spokesman</a:t>
            </a:r>
          </a:p>
          <a:p>
            <a:pPr marL="800100" lvl="2" indent="0">
              <a:buNone/>
            </a:pPr>
            <a:r>
              <a:rPr lang="en-US" i="1" dirty="0" smtClean="0">
                <a:latin typeface="Calibri"/>
                <a:cs typeface="Calibri"/>
              </a:rPr>
              <a:t>M2: +1 </a:t>
            </a:r>
            <a:r>
              <a:rPr lang="en-US" i="1" dirty="0" smtClean="0">
                <a:solidFill>
                  <a:srgbClr val="0000FF"/>
                </a:solidFill>
                <a:latin typeface="Calibri"/>
                <a:cs typeface="Calibri"/>
              </a:rPr>
              <a:t>said</a:t>
            </a:r>
            <a:endParaRPr lang="en-US" i="1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Bag of words or bigrams between the two </a:t>
            </a:r>
            <a:r>
              <a:rPr lang="en-US" dirty="0" smtClean="0">
                <a:latin typeface="Calibri"/>
                <a:cs typeface="Calibri"/>
              </a:rPr>
              <a:t>entities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{a, AMR, of, immediately, matched, move, spokesman, the, unit}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1" y="1498600"/>
            <a:ext cx="914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American Airlines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, a unit of AMR, immediately matched the move, spokesman </a:t>
            </a: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Tim Wagner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said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803400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1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60" y="1803400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2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2907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</a:t>
            </a:r>
            <a:r>
              <a:rPr lang="en-US" dirty="0"/>
              <a:t>Entity Type and Mention </a:t>
            </a:r>
            <a:r>
              <a:rPr lang="en-US" dirty="0" smtClean="0"/>
              <a:t>Level</a:t>
            </a:r>
            <a:br>
              <a:rPr lang="en-US" dirty="0" smtClean="0"/>
            </a:br>
            <a:r>
              <a:rPr lang="en-US" dirty="0" smtClean="0"/>
              <a:t>Features for Relation Extraction</a:t>
            </a:r>
            <a:endParaRPr lang="en-US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616200"/>
            <a:ext cx="8534400" cy="40386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Named-entity </a:t>
            </a:r>
            <a:r>
              <a:rPr lang="en-US" dirty="0" smtClean="0">
                <a:latin typeface="Calibri"/>
                <a:cs typeface="Calibri"/>
              </a:rPr>
              <a:t>types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M1: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ORG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M2: 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PERSON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Concatenation </a:t>
            </a:r>
            <a:r>
              <a:rPr lang="en-US" dirty="0">
                <a:latin typeface="Calibri"/>
                <a:cs typeface="Calibri"/>
              </a:rPr>
              <a:t>of </a:t>
            </a:r>
            <a:r>
              <a:rPr lang="en-US" dirty="0" smtClean="0">
                <a:latin typeface="Calibri"/>
                <a:cs typeface="Calibri"/>
              </a:rPr>
              <a:t>the two named-entity types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ORG-PERSON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Entity Level of M1 and M2 </a:t>
            </a:r>
            <a:r>
              <a:rPr lang="en-US" dirty="0" smtClean="0">
                <a:latin typeface="Calibri"/>
                <a:cs typeface="Calibri"/>
              </a:rPr>
              <a:t> (NAME, NOMINAL, PRONOUN)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M1: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NAME		[it  </a:t>
            </a:r>
            <a:r>
              <a:rPr lang="en-US" dirty="0" smtClean="0">
                <a:latin typeface="Calibri"/>
                <a:cs typeface="Calibri"/>
              </a:rPr>
              <a:t>or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 he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would be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PRONOUN]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M2: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NAME		[the company 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would be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NOMINAL]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1" y="1717357"/>
            <a:ext cx="914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American Airlines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, a unit of AMR, immediately matched the move, spokesman </a:t>
            </a: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Tim Wagner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said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2022157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1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60" y="2022157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2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1696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relations from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686800" cy="505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dirty="0" smtClean="0">
                <a:ea typeface="ＭＳ Ｐゴシック" charset="0"/>
              </a:rPr>
              <a:t>Company report: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sz="2000" dirty="0" smtClean="0">
                <a:ea typeface="ＭＳ Ｐゴシック" charset="0"/>
              </a:rPr>
              <a:t>“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International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Business Machines Corporation (IBM or the company) was incorporated in the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State of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New York on June 16, 1911, as the Computing-Tabulating-Recording Co. (C-T-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R)…”</a:t>
            </a:r>
          </a:p>
          <a:p>
            <a:r>
              <a:rPr lang="en-US" dirty="0" smtClean="0">
                <a:ea typeface="ＭＳ Ｐゴシック" charset="0"/>
              </a:rPr>
              <a:t>Extracted Complex Relation:</a:t>
            </a:r>
          </a:p>
          <a:p>
            <a:pPr marL="1485900" lvl="4" indent="0">
              <a:lnSpc>
                <a:spcPct val="70000"/>
              </a:lnSpc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charset="0"/>
              </a:rPr>
              <a:t>Company-Founding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Company 	IBM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Location  	New York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Date 		June 16, 1911</a:t>
            </a:r>
          </a:p>
          <a:p>
            <a:pPr marL="1943100" lvl="5" indent="0">
              <a:lnSpc>
                <a:spcPct val="70000"/>
              </a:lnSpc>
              <a:buNone/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</a:rPr>
              <a:t>  Original-Name  	Computing-Tabulating-Recording Co.</a:t>
            </a:r>
            <a:endParaRPr lang="en-US" sz="1800" dirty="0">
              <a:solidFill>
                <a:srgbClr val="0000FF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0"/>
              </a:rPr>
              <a:t>But we will focus on the simpler task of extracting relation </a:t>
            </a:r>
            <a:r>
              <a:rPr lang="en-US" b="1" dirty="0" smtClean="0">
                <a:ea typeface="ＭＳ Ｐゴシック" charset="0"/>
              </a:rPr>
              <a:t>triples</a:t>
            </a:r>
          </a:p>
          <a:p>
            <a:pPr marL="1485900" lvl="4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Founding-year(IBM, 1911)</a:t>
            </a:r>
          </a:p>
          <a:p>
            <a:pPr marL="1485900" lvl="4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3366FF"/>
                </a:solidFill>
                <a:ea typeface="ＭＳ Ｐゴシック" charset="0"/>
              </a:rPr>
              <a:t>Founding-location(IBM, New York)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400348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Features for Relation Extraction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616200"/>
            <a:ext cx="8534400" cy="4038600"/>
          </a:xfrm>
        </p:spPr>
        <p:txBody>
          <a:bodyPr/>
          <a:lstStyle/>
          <a:p>
            <a:r>
              <a:rPr lang="en-US" dirty="0" smtClean="0">
                <a:cs typeface="Calibri"/>
              </a:rPr>
              <a:t>Base </a:t>
            </a:r>
            <a:r>
              <a:rPr lang="en-US" dirty="0">
                <a:cs typeface="Calibri"/>
              </a:rPr>
              <a:t>syntactic chunk sequence from one to the </a:t>
            </a:r>
            <a:r>
              <a:rPr lang="en-US" dirty="0" smtClean="0">
                <a:cs typeface="Calibri"/>
              </a:rPr>
              <a:t>other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NP     NP    PP   VP    NP    NP</a:t>
            </a:r>
          </a:p>
          <a:p>
            <a:r>
              <a:rPr lang="en-US" dirty="0">
                <a:cs typeface="Calibri"/>
              </a:rPr>
              <a:t>Constituent path through the tree from one to the other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cs typeface="Calibri"/>
              </a:rPr>
              <a:t>NP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NP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>
                <a:solidFill>
                  <a:srgbClr val="0000FF"/>
                </a:solidFill>
                <a:cs typeface="Calibri"/>
              </a:rPr>
              <a:t>    S 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S    </a:t>
            </a:r>
            <a:r>
              <a:rPr lang="en-US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 </a:t>
            </a:r>
            <a:r>
              <a:rPr lang="en-US" dirty="0" smtClean="0">
                <a:solidFill>
                  <a:srgbClr val="0000FF"/>
                </a:solidFill>
                <a:cs typeface="Calibri"/>
              </a:rPr>
              <a:t>NP</a:t>
            </a:r>
            <a:endParaRPr lang="en-US" dirty="0">
              <a:solidFill>
                <a:srgbClr val="0000FF"/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Dependency </a:t>
            </a:r>
            <a:r>
              <a:rPr lang="en-US" dirty="0" smtClean="0">
                <a:cs typeface="Calibri"/>
              </a:rPr>
              <a:t>path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         Airlines    matched      Wagner   said</a:t>
            </a:r>
            <a:endParaRPr lang="en-US" dirty="0">
              <a:solidFill>
                <a:srgbClr val="0000FF"/>
              </a:solidFill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1" y="1717357"/>
            <a:ext cx="914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American Airlines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, a unit of AMR, immediately matched the move, spokesman </a:t>
            </a:r>
            <a:r>
              <a:rPr lang="en-US" b="1" i="1" dirty="0">
                <a:solidFill>
                  <a:srgbClr val="0000FF"/>
                </a:solidFill>
                <a:ea typeface="ＭＳ Ｐゴシック" charset="0"/>
                <a:cs typeface="Calibri"/>
              </a:rPr>
              <a:t>Tim Wagner </a:t>
            </a:r>
            <a:r>
              <a:rPr lang="en-US" i="1" dirty="0">
                <a:solidFill>
                  <a:srgbClr val="000000"/>
                </a:solidFill>
                <a:ea typeface="ＭＳ Ｐゴシック" charset="0"/>
                <a:cs typeface="Calibri"/>
              </a:rPr>
              <a:t>said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2022157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1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7860" y="2022157"/>
            <a:ext cx="11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Mention 2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18548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Gazetteer </a:t>
            </a:r>
            <a:r>
              <a:rPr lang="en-US" dirty="0"/>
              <a:t>and trigger </a:t>
            </a:r>
            <a:r>
              <a:rPr lang="en-US" dirty="0" smtClean="0"/>
              <a:t>word features for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Trigger list for family: kinship terms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parent</a:t>
            </a:r>
            <a:r>
              <a:rPr lang="en-US" dirty="0">
                <a:solidFill>
                  <a:srgbClr val="0000FF"/>
                </a:solidFill>
              </a:rPr>
              <a:t>, wife, </a:t>
            </a:r>
            <a:r>
              <a:rPr lang="en-US" dirty="0" smtClean="0">
                <a:solidFill>
                  <a:srgbClr val="0000FF"/>
                </a:solidFill>
              </a:rPr>
              <a:t>husband, </a:t>
            </a:r>
            <a:r>
              <a:rPr lang="en-US" dirty="0">
                <a:solidFill>
                  <a:srgbClr val="0000FF"/>
                </a:solidFill>
              </a:rPr>
              <a:t>grandparent, </a:t>
            </a:r>
            <a:r>
              <a:rPr lang="en-US" dirty="0" smtClean="0">
                <a:solidFill>
                  <a:srgbClr val="0000FF"/>
                </a:solidFill>
              </a:rPr>
              <a:t>etc. </a:t>
            </a:r>
            <a:r>
              <a:rPr lang="en-US" dirty="0" smtClean="0"/>
              <a:t>[from </a:t>
            </a:r>
            <a:r>
              <a:rPr lang="en-US" dirty="0" err="1" smtClean="0"/>
              <a:t>WordNet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smtClean="0"/>
              <a:t>Gazetteer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Lists of useful geo or geopolitical words</a:t>
            </a:r>
          </a:p>
          <a:p>
            <a:pPr lvl="2"/>
            <a:r>
              <a:rPr lang="en-US" dirty="0" smtClean="0"/>
              <a:t>Country </a:t>
            </a:r>
            <a:r>
              <a:rPr lang="en-US" dirty="0"/>
              <a:t>name </a:t>
            </a:r>
            <a:r>
              <a:rPr lang="en-US" dirty="0" smtClean="0"/>
              <a:t>list</a:t>
            </a:r>
          </a:p>
          <a:p>
            <a:pPr lvl="2"/>
            <a:r>
              <a:rPr lang="en-US" dirty="0" smtClean="0"/>
              <a:t>Other sub-entities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49780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b="1" i="1" dirty="0">
                <a:solidFill>
                  <a:srgbClr val="0000FF"/>
                </a:solidFill>
                <a:latin typeface="Calibri"/>
                <a:cs typeface="Calibri"/>
              </a:rPr>
              <a:t>American Airlines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, a unit of AMR, immediately matched the move, spokesman </a:t>
            </a:r>
            <a:r>
              <a:rPr lang="en-US" sz="2800" b="1" i="1" dirty="0">
                <a:solidFill>
                  <a:srgbClr val="0000FF"/>
                </a:solidFill>
                <a:latin typeface="Calibri"/>
                <a:cs typeface="Calibri"/>
              </a:rPr>
              <a:t>Tim Wagner </a:t>
            </a:r>
            <a:r>
              <a:rPr lang="en-US" sz="2800" i="1" dirty="0">
                <a:solidFill>
                  <a:srgbClr val="000000"/>
                </a:solidFill>
                <a:latin typeface="Calibri"/>
                <a:cs typeface="Calibri"/>
              </a:rPr>
              <a:t>said</a:t>
            </a:r>
            <a:r>
              <a:rPr lang="en-US" sz="2800" i="1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n-US" sz="3200" dirty="0"/>
          </a:p>
        </p:txBody>
      </p:sp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99" y="1690264"/>
            <a:ext cx="8219955" cy="501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15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585572" y="668122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8987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Classifiers for supervised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Now you can use any classifier you like</a:t>
            </a:r>
          </a:p>
          <a:p>
            <a:pPr lvl="1"/>
            <a:r>
              <a:rPr lang="en-US" sz="2400" dirty="0" smtClean="0"/>
              <a:t>Decision Tree</a:t>
            </a:r>
          </a:p>
          <a:p>
            <a:pPr lvl="1"/>
            <a:r>
              <a:rPr lang="en-US" sz="2400" dirty="0" err="1" smtClean="0"/>
              <a:t>MaxEnt</a:t>
            </a:r>
            <a:endParaRPr lang="en-US" sz="2400" dirty="0"/>
          </a:p>
          <a:p>
            <a:pPr lvl="1"/>
            <a:r>
              <a:rPr lang="en-US" sz="2400" dirty="0"/>
              <a:t>Naïve Bayes</a:t>
            </a:r>
          </a:p>
          <a:p>
            <a:pPr lvl="1"/>
            <a:r>
              <a:rPr lang="en-US" sz="2400" dirty="0"/>
              <a:t>SVM</a:t>
            </a:r>
          </a:p>
          <a:p>
            <a:pPr lvl="1"/>
            <a:r>
              <a:rPr lang="en-US" sz="2400" dirty="0" smtClean="0"/>
              <a:t>...</a:t>
            </a:r>
          </a:p>
          <a:p>
            <a:r>
              <a:rPr lang="en-US" dirty="0" smtClean="0"/>
              <a:t>Train it on the training set, tune on the </a:t>
            </a:r>
            <a:r>
              <a:rPr lang="en-US" dirty="0" err="1" smtClean="0"/>
              <a:t>dev</a:t>
            </a:r>
            <a:r>
              <a:rPr lang="en-US" dirty="0" smtClean="0"/>
              <a:t> set, test on the test set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34266" y="6585901"/>
            <a:ext cx="24739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4070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01800"/>
            <a:ext cx="8686800" cy="5054600"/>
          </a:xfrm>
        </p:spPr>
        <p:txBody>
          <a:bodyPr/>
          <a:lstStyle/>
          <a:p>
            <a:r>
              <a:rPr lang="en-US" sz="2800" dirty="0" smtClean="0"/>
              <a:t>Compute P/R/F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for each relation</a:t>
            </a:r>
          </a:p>
          <a:p>
            <a:pPr lvl="1"/>
            <a:endParaRPr lang="en-US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007000"/>
              </p:ext>
            </p:extLst>
          </p:nvPr>
        </p:nvGraphicFramePr>
        <p:xfrm>
          <a:off x="1219200" y="2819400"/>
          <a:ext cx="4412876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3" imgW="2273300" imgH="431800" progId="Equation.3">
                  <p:embed/>
                </p:oleObj>
              </mc:Choice>
              <mc:Fallback>
                <p:oleObj name="Equation" r:id="rId3" imgW="2273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819400"/>
                        <a:ext cx="4412876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152476"/>
              </p:ext>
            </p:extLst>
          </p:nvPr>
        </p:nvGraphicFramePr>
        <p:xfrm>
          <a:off x="1219200" y="4546600"/>
          <a:ext cx="443753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5" imgW="2286000" imgH="431800" progId="Equation.3">
                  <p:embed/>
                </p:oleObj>
              </mc:Choice>
              <mc:Fallback>
                <p:oleObj name="Equation" r:id="rId5" imgW="2286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4546600"/>
                        <a:ext cx="443753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558795"/>
              </p:ext>
            </p:extLst>
          </p:nvPr>
        </p:nvGraphicFramePr>
        <p:xfrm>
          <a:off x="6553203" y="3429000"/>
          <a:ext cx="156332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7" imgW="673100" imgH="393700" progId="Equation.3">
                  <p:embed/>
                </p:oleObj>
              </mc:Choice>
              <mc:Fallback>
                <p:oleObj name="Equation" r:id="rId7" imgW="673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53203" y="3429000"/>
                        <a:ext cx="1563329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5245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8153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+</a:t>
            </a:r>
            <a:r>
              <a:rPr lang="en-US" sz="2800" dirty="0" smtClean="0"/>
              <a:t>  Can </a:t>
            </a:r>
            <a:r>
              <a:rPr lang="en-US" sz="2800" dirty="0"/>
              <a:t>get high accuracies with enough hand-labeled training </a:t>
            </a:r>
            <a:r>
              <a:rPr lang="en-US" sz="2800" dirty="0" smtClean="0"/>
              <a:t>data, if test similar enough to training</a:t>
            </a:r>
            <a:endParaRPr lang="en-US" sz="2800" dirty="0"/>
          </a:p>
          <a:p>
            <a:pPr marL="0" indent="0">
              <a:buNone/>
            </a:pPr>
            <a:r>
              <a:rPr lang="en-US" sz="3600" b="1" dirty="0" smtClean="0"/>
              <a:t>- </a:t>
            </a:r>
            <a:r>
              <a:rPr lang="en-US" sz="2800" dirty="0" smtClean="0"/>
              <a:t>  </a:t>
            </a:r>
            <a:r>
              <a:rPr lang="en-US" sz="2800" dirty="0"/>
              <a:t>L</a:t>
            </a:r>
            <a:r>
              <a:rPr lang="en-US" sz="2800" dirty="0" smtClean="0"/>
              <a:t>abeling a large training set is expensive</a:t>
            </a:r>
          </a:p>
          <a:p>
            <a:pPr marL="0" indent="0">
              <a:buNone/>
            </a:pPr>
            <a:r>
              <a:rPr lang="en-US" sz="3600" b="1" dirty="0" smtClean="0"/>
              <a:t>- </a:t>
            </a:r>
            <a:r>
              <a:rPr lang="en-US" sz="2800" dirty="0" smtClean="0"/>
              <a:t>  Supervised models are brittle, don’t generalize well to different domains (topics and genres)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15556" y="6601019"/>
            <a:ext cx="23150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2072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Semi-Supervised Methods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We'd like to minimize our reliance on having a large training set</a:t>
            </a:r>
          </a:p>
          <a:p>
            <a:r>
              <a:rPr lang="de-DE" dirty="0" smtClean="0"/>
              <a:t>Instead, given a few examples or a few high-precision patterns, we'd like to generalize</a:t>
            </a:r>
          </a:p>
          <a:p>
            <a:pPr lvl="1"/>
            <a:r>
              <a:rPr lang="de-DE" dirty="0" smtClean="0"/>
              <a:t>This is sometimes referred to as "bootstrapping"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Bootstrapping (Hearst 1992)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Gather a set of seed pairs that have relation R</a:t>
            </a:r>
          </a:p>
          <a:p>
            <a:r>
              <a:rPr lang="en-US" sz="2800" dirty="0" smtClean="0"/>
              <a:t>Iterate: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Find sentences with these pairs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Look at the context between or around the pair and </a:t>
            </a:r>
            <a:r>
              <a:rPr lang="en-US" sz="2800" dirty="0"/>
              <a:t>g</a:t>
            </a:r>
            <a:r>
              <a:rPr lang="en-US" sz="2800" dirty="0" smtClean="0"/>
              <a:t>eneralize the context to create patterns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800" dirty="0" smtClean="0"/>
              <a:t>Use the patterns to </a:t>
            </a:r>
            <a:r>
              <a:rPr lang="en-US" sz="2800" dirty="0" err="1" smtClean="0"/>
              <a:t>grep</a:t>
            </a:r>
            <a:r>
              <a:rPr lang="en-US" sz="2800" dirty="0" smtClean="0"/>
              <a:t> for more pairs</a:t>
            </a:r>
          </a:p>
          <a:p>
            <a:pPr marL="342900" lvl="1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3497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 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01800"/>
            <a:ext cx="8534400" cy="4673600"/>
          </a:xfrm>
        </p:spPr>
        <p:txBody>
          <a:bodyPr/>
          <a:lstStyle/>
          <a:p>
            <a:r>
              <a:rPr lang="en-US" sz="2400" dirty="0"/>
              <a:t>&lt;Mark Twain, Elmira&gt;  </a:t>
            </a:r>
            <a:r>
              <a:rPr lang="en-US" sz="2400" dirty="0">
                <a:solidFill>
                  <a:srgbClr val="008000"/>
                </a:solidFill>
              </a:rPr>
              <a:t>Seed tuple</a:t>
            </a:r>
            <a:endParaRPr lang="en-US" sz="2400" dirty="0"/>
          </a:p>
          <a:p>
            <a:pPr lvl="1"/>
            <a:r>
              <a:rPr lang="en-US" dirty="0" err="1"/>
              <a:t>Grep</a:t>
            </a:r>
            <a:r>
              <a:rPr lang="en-US" dirty="0"/>
              <a:t> (</a:t>
            </a:r>
            <a:r>
              <a:rPr lang="en-US" dirty="0" err="1"/>
              <a:t>google</a:t>
            </a:r>
            <a:r>
              <a:rPr lang="en-US" dirty="0" smtClean="0"/>
              <a:t>) for the environments of the seed tuple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“Mark Twain is buried in Elmira, NY.”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X is buried in 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“The grave of Mark Twain is in Elmira”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The grave of X is in 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“Elmira is Mark Twain’s final resting place”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FF8000"/>
                </a:solidFill>
              </a:rPr>
              <a:t>Y is X’s final resting place.</a:t>
            </a:r>
          </a:p>
          <a:p>
            <a:r>
              <a:rPr lang="en-US" sz="2400" dirty="0"/>
              <a:t>Use those patterns to </a:t>
            </a:r>
            <a:r>
              <a:rPr lang="en-US" sz="2400" dirty="0" err="1"/>
              <a:t>grep</a:t>
            </a:r>
            <a:r>
              <a:rPr lang="en-US" sz="2400" dirty="0"/>
              <a:t> for new </a:t>
            </a:r>
            <a:r>
              <a:rPr lang="en-US" sz="2400" dirty="0" smtClean="0"/>
              <a:t>tuples</a:t>
            </a:r>
          </a:p>
          <a:p>
            <a:r>
              <a:rPr lang="en-US" dirty="0" smtClean="0"/>
              <a:t>Iterate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5895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7800"/>
            <a:ext cx="7467600" cy="787400"/>
          </a:xfrm>
        </p:spPr>
        <p:txBody>
          <a:bodyPr/>
          <a:lstStyle/>
          <a:p>
            <a:r>
              <a:rPr lang="en-US" i="1" dirty="0" err="1" smtClean="0"/>
              <a:t>Dipre</a:t>
            </a:r>
            <a:r>
              <a:rPr lang="en-US" dirty="0" smtClean="0"/>
              <a:t>: Extract &lt;author, book&gt;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97000"/>
            <a:ext cx="8686800" cy="4445000"/>
          </a:xfrm>
        </p:spPr>
        <p:txBody>
          <a:bodyPr/>
          <a:lstStyle/>
          <a:p>
            <a:r>
              <a:rPr lang="en-US" sz="2000" dirty="0" smtClean="0"/>
              <a:t>Start </a:t>
            </a:r>
            <a:r>
              <a:rPr lang="en-US" sz="2000" dirty="0"/>
              <a:t>with </a:t>
            </a:r>
            <a:r>
              <a:rPr lang="en-US" sz="2000" dirty="0" smtClean="0"/>
              <a:t>5 seeds: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None/>
            </a:pPr>
            <a:endParaRPr lang="en-US" sz="1800" dirty="0"/>
          </a:p>
          <a:p>
            <a:r>
              <a:rPr lang="en-US" sz="2000" dirty="0" smtClean="0"/>
              <a:t>Find Instances:</a:t>
            </a:r>
            <a:endParaRPr lang="en-US" sz="2000" dirty="0"/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by </a:t>
            </a:r>
            <a:r>
              <a:rPr lang="en-US" sz="1400" dirty="0">
                <a:solidFill>
                  <a:srgbClr val="0000FF"/>
                </a:solidFill>
              </a:rPr>
              <a:t> William Shakespeare</a:t>
            </a:r>
            <a:r>
              <a:rPr lang="en-US" sz="1400" dirty="0">
                <a:solidFill>
                  <a:srgbClr val="000000"/>
                </a:solidFill>
              </a:rPr>
              <a:t>, was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by 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, is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The </a:t>
            </a:r>
            <a:r>
              <a:rPr lang="en-US" sz="1400" dirty="0">
                <a:solidFill>
                  <a:srgbClr val="0000FF"/>
                </a:solidFill>
              </a:rPr>
              <a:t>Comedy of Errors</a:t>
            </a:r>
            <a:r>
              <a:rPr lang="en-US" sz="1400" dirty="0">
                <a:solidFill>
                  <a:srgbClr val="000000"/>
                </a:solidFill>
              </a:rPr>
              <a:t>, one of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's earliest attempts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00FF"/>
                </a:solidFill>
              </a:rPr>
              <a:t>The Comedy of Errors</a:t>
            </a:r>
            <a:r>
              <a:rPr lang="en-US" sz="1400" dirty="0">
                <a:solidFill>
                  <a:srgbClr val="000000"/>
                </a:solidFill>
              </a:rPr>
              <a:t>, one of </a:t>
            </a:r>
            <a:r>
              <a:rPr lang="en-US" sz="1400" dirty="0">
                <a:solidFill>
                  <a:srgbClr val="0000FF"/>
                </a:solidFill>
              </a:rPr>
              <a:t>William Shakespeare</a:t>
            </a:r>
            <a:r>
              <a:rPr lang="en-US" sz="1400" dirty="0">
                <a:solidFill>
                  <a:srgbClr val="000000"/>
                </a:solidFill>
              </a:rPr>
              <a:t>'s most</a:t>
            </a:r>
          </a:p>
          <a:p>
            <a:r>
              <a:rPr lang="en-US" sz="2000" dirty="0" smtClean="0"/>
              <a:t>Extract patterns (group by middle, take longest common prefix/suffix</a:t>
            </a:r>
            <a:r>
              <a:rPr lang="en-US" dirty="0" smtClean="0"/>
              <a:t>)</a:t>
            </a:r>
            <a:endParaRPr lang="en-US" sz="2400" dirty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?x </a:t>
            </a:r>
            <a:r>
              <a:rPr lang="en-US" dirty="0" smtClean="0">
                <a:latin typeface="Courier"/>
                <a:cs typeface="Courier"/>
              </a:rPr>
              <a:t>,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by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?y</a:t>
            </a:r>
            <a:r>
              <a:rPr lang="en-US" b="1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,          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x 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smtClean="0">
                <a:latin typeface="Courier"/>
                <a:cs typeface="Courier"/>
              </a:rPr>
              <a:t>one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?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y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‘s   </a:t>
            </a:r>
          </a:p>
          <a:p>
            <a:r>
              <a:rPr lang="en-US" sz="2000" dirty="0" smtClean="0">
                <a:latin typeface="Calibri"/>
                <a:cs typeface="Calibri"/>
              </a:rPr>
              <a:t>Now iterate, finding new seeds that match the pattern</a:t>
            </a:r>
            <a:endParaRPr lang="en-US" sz="2000" dirty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b="1" dirty="0" smtClean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926070"/>
            <a:ext cx="6705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Brin</a:t>
            </a:r>
            <a:r>
              <a:rPr lang="en-US" sz="12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, Sergei. 1998. Extracting Patterns and Relations from the World Wide Web.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25299"/>
              </p:ext>
            </p:extLst>
          </p:nvPr>
        </p:nvGraphicFramePr>
        <p:xfrm>
          <a:off x="4795719" y="1251194"/>
          <a:ext cx="4343400" cy="148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514"/>
                <a:gridCol w="2550886"/>
              </a:tblGrid>
              <a:tr h="225599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Author</a:t>
                      </a:r>
                      <a:endParaRPr lang="en-US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Book</a:t>
                      </a:r>
                      <a:endParaRPr lang="en-US" sz="1200" dirty="0"/>
                    </a:p>
                  </a:txBody>
                  <a:tcPr marT="60960" marB="60960"/>
                </a:tc>
              </a:tr>
              <a:tr h="247152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Isaac Asimov</a:t>
                      </a:r>
                      <a:endParaRPr lang="en-US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The Robots</a:t>
                      </a:r>
                      <a:r>
                        <a:rPr lang="en-US" sz="1200" baseline="0" dirty="0" smtClean="0"/>
                        <a:t> of Dawn</a:t>
                      </a:r>
                      <a:endParaRPr lang="en-US" sz="1200" dirty="0"/>
                    </a:p>
                  </a:txBody>
                  <a:tcPr marT="60960" marB="60960"/>
                </a:tc>
              </a:tr>
              <a:tr h="287093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David </a:t>
                      </a:r>
                      <a:r>
                        <a:rPr lang="en-US" sz="1200" dirty="0" err="1" smtClean="0"/>
                        <a:t>Brin</a:t>
                      </a:r>
                      <a:endParaRPr lang="en-US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err="1" smtClean="0"/>
                        <a:t>Startide</a:t>
                      </a:r>
                      <a:r>
                        <a:rPr lang="en-US" sz="1200" dirty="0" smtClean="0"/>
                        <a:t> Rising</a:t>
                      </a:r>
                      <a:endParaRPr lang="en-US" sz="1200" dirty="0"/>
                    </a:p>
                  </a:txBody>
                  <a:tcPr marT="60960" marB="60960"/>
                </a:tc>
              </a:tr>
              <a:tr h="240631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James </a:t>
                      </a:r>
                      <a:r>
                        <a:rPr lang="en-US" sz="1200" dirty="0" err="1" smtClean="0"/>
                        <a:t>Gleick</a:t>
                      </a:r>
                      <a:endParaRPr lang="en-US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Chaos: Making a New Science</a:t>
                      </a:r>
                      <a:endParaRPr lang="en-US" sz="1200" dirty="0"/>
                    </a:p>
                  </a:txBody>
                  <a:tcPr marT="60960" marB="60960"/>
                </a:tc>
              </a:tr>
              <a:tr h="248488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Charles Dickens</a:t>
                      </a:r>
                      <a:endParaRPr lang="en-US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Great Expectations</a:t>
                      </a:r>
                      <a:endParaRPr lang="en-US" sz="1200" dirty="0"/>
                    </a:p>
                  </a:txBody>
                  <a:tcPr marT="60960" marB="60960"/>
                </a:tc>
              </a:tr>
              <a:tr h="192176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William Shakespeare</a:t>
                      </a:r>
                      <a:endParaRPr lang="en-US" sz="12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en-US" sz="1200" dirty="0" smtClean="0"/>
                        <a:t>The Comedy of Errors</a:t>
                      </a:r>
                      <a:endParaRPr lang="en-US" sz="1200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4092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0" y="1701800"/>
            <a:ext cx="4020082" cy="345440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256005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279400"/>
            <a:ext cx="7924800" cy="914400"/>
          </a:xfrm>
          <a:ln/>
        </p:spPr>
        <p:txBody>
          <a:bodyPr rIns="132080"/>
          <a:lstStyle/>
          <a:p>
            <a:r>
              <a:rPr lang="en-US" dirty="0"/>
              <a:t>Extracting </a:t>
            </a:r>
            <a:r>
              <a:rPr lang="en-US" dirty="0" smtClean="0"/>
              <a:t>Relation Triples from Text</a:t>
            </a:r>
            <a:endParaRPr lang="en-US" dirty="0"/>
          </a:p>
        </p:txBody>
      </p:sp>
      <p:sp>
        <p:nvSpPr>
          <p:cNvPr id="256008" name="Rectangle 8"/>
          <p:cNvSpPr>
            <a:spLocks/>
          </p:cNvSpPr>
          <p:nvPr/>
        </p:nvSpPr>
        <p:spPr bwMode="auto">
          <a:xfrm>
            <a:off x="5054600" y="2019300"/>
            <a:ext cx="3733800" cy="142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Lucida Sans" charset="0"/>
              <a:ea typeface="Arial" charset="0"/>
              <a:cs typeface="Arial" charset="0"/>
            </a:endParaRPr>
          </a:p>
        </p:txBody>
      </p:sp>
      <p:sp>
        <p:nvSpPr>
          <p:cNvPr id="256009" name="AutoShape 9"/>
          <p:cNvSpPr>
            <a:spLocks/>
          </p:cNvSpPr>
          <p:nvPr/>
        </p:nvSpPr>
        <p:spPr bwMode="auto">
          <a:xfrm rot="5407130">
            <a:off x="6769812" y="4229177"/>
            <a:ext cx="405765" cy="228444"/>
          </a:xfrm>
          <a:prstGeom prst="rightArrow">
            <a:avLst>
              <a:gd name="adj1" fmla="val 20000"/>
              <a:gd name="adj2" fmla="val 96003"/>
            </a:avLst>
          </a:prstGeom>
          <a:solidFill>
            <a:srgbClr val="000000"/>
          </a:solidFill>
          <a:ln w="254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0" y="1193802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The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</a:rPr>
              <a:t>Leland Stanford Junior University, commonly referred to as Stanford University or Stanford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, is an American private </a:t>
            </a:r>
            <a:r>
              <a:rPr lang="en-US" sz="2000" dirty="0">
                <a:solidFill>
                  <a:srgbClr val="660066"/>
                </a:solidFill>
                <a:ea typeface="ＭＳ Ｐゴシック" charset="0"/>
              </a:rPr>
              <a:t>research university </a:t>
            </a:r>
            <a:r>
              <a:rPr lang="en-US" sz="2000" dirty="0">
                <a:solidFill>
                  <a:srgbClr val="008000"/>
                </a:solidFill>
                <a:ea typeface="ＭＳ Ｐゴシック" charset="0"/>
              </a:rPr>
              <a:t>located in Stanford, California</a:t>
            </a:r>
            <a:r>
              <a:rPr lang="en-US" sz="2000" dirty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0"/>
              </a:rPr>
              <a:t>…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near Palo Alto,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0"/>
              </a:rPr>
              <a:t>California</a:t>
            </a:r>
            <a:r>
              <a:rPr lang="en-US" sz="2000" dirty="0" smtClean="0">
                <a:solidFill>
                  <a:srgbClr val="FF6600"/>
                </a:solidFill>
                <a:ea typeface="ＭＳ Ｐゴシック" charset="0"/>
              </a:rPr>
              <a:t>… </a:t>
            </a:r>
            <a:r>
              <a:rPr lang="en-US" sz="2000" dirty="0">
                <a:solidFill>
                  <a:srgbClr val="FF6600"/>
                </a:solidFill>
                <a:ea typeface="ＭＳ Ｐゴシック" charset="0"/>
              </a:rPr>
              <a:t>Leland </a:t>
            </a:r>
            <a:r>
              <a:rPr lang="en-US" sz="2000" dirty="0" smtClean="0">
                <a:solidFill>
                  <a:srgbClr val="FF6600"/>
                </a:solidFill>
                <a:ea typeface="ＭＳ Ｐゴシック" charset="0"/>
              </a:rPr>
              <a:t>Stanford…founded </a:t>
            </a:r>
            <a:r>
              <a:rPr lang="en-US" sz="2000" dirty="0">
                <a:solidFill>
                  <a:srgbClr val="FF6600"/>
                </a:solidFill>
                <a:ea typeface="ＭＳ Ｐゴシック" charset="0"/>
              </a:rPr>
              <a:t>the university in 1891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193802"/>
            <a:ext cx="6159500" cy="5292772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</p:spPr>
      </p:pic>
      <p:sp>
        <p:nvSpPr>
          <p:cNvPr id="256006" name="Rectangle 6"/>
          <p:cNvSpPr>
            <a:spLocks/>
          </p:cNvSpPr>
          <p:nvPr/>
        </p:nvSpPr>
        <p:spPr bwMode="auto">
          <a:xfrm>
            <a:off x="4495800" y="4648200"/>
            <a:ext cx="4572000" cy="2006600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FF"/>
                </a:solidFill>
                <a:latin typeface="Lucida Sans" charset="0"/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0000FF"/>
                </a:solidFill>
                <a:latin typeface="Lucida Sans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Lucida Sans" charset="0"/>
                <a:ea typeface="Arial" charset="0"/>
                <a:cs typeface="Arial" charset="0"/>
              </a:rPr>
              <a:t>EQ </a:t>
            </a:r>
            <a:r>
              <a:rPr lang="en-US" sz="1600" dirty="0" smtClean="0">
                <a:solidFill>
                  <a:srgbClr val="0000FF"/>
                </a:solidFill>
                <a:latin typeface="Lucida Sans" charset="0"/>
                <a:ea typeface="Arial" charset="0"/>
                <a:cs typeface="Arial" charset="0"/>
              </a:rPr>
              <a:t>Leland Stanford Junior University</a:t>
            </a:r>
            <a:endParaRPr lang="en-US" sz="1600" dirty="0">
              <a:solidFill>
                <a:srgbClr val="0000FF"/>
              </a:solidFill>
              <a:latin typeface="Lucida Sans" charset="0"/>
              <a:ea typeface="Arial" charset="0"/>
              <a:cs typeface="Arial" charset="0"/>
            </a:endParaRPr>
          </a:p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latin typeface="Lucida Sans" charset="0"/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008000"/>
                </a:solidFill>
                <a:latin typeface="Lucida Sans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Lucida Sans" charset="0"/>
                <a:ea typeface="Arial" charset="0"/>
                <a:cs typeface="Arial" charset="0"/>
              </a:rPr>
              <a:t>LOC-IN California</a:t>
            </a:r>
          </a:p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660066"/>
                </a:solidFill>
                <a:latin typeface="Lucida Sans" charset="0"/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660066"/>
                </a:solidFill>
                <a:latin typeface="Lucida Sans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660066"/>
                </a:solidFill>
                <a:latin typeface="Lucida Sans" charset="0"/>
                <a:ea typeface="Arial" charset="0"/>
                <a:cs typeface="Arial" charset="0"/>
              </a:rPr>
              <a:t>IS</a:t>
            </a:r>
            <a:r>
              <a:rPr lang="en-US" sz="1600" dirty="0">
                <a:solidFill>
                  <a:srgbClr val="660066"/>
                </a:solidFill>
                <a:latin typeface="Lucida Sans" charset="0"/>
                <a:ea typeface="Arial" charset="0"/>
                <a:cs typeface="Arial" charset="0"/>
              </a:rPr>
              <a:t>-A </a:t>
            </a:r>
            <a:r>
              <a:rPr lang="en-US" sz="1600" dirty="0" smtClean="0">
                <a:solidFill>
                  <a:srgbClr val="660066"/>
                </a:solidFill>
                <a:latin typeface="Lucida Sans" charset="0"/>
                <a:ea typeface="Arial" charset="0"/>
                <a:cs typeface="Arial" charset="0"/>
              </a:rPr>
              <a:t>research university</a:t>
            </a:r>
            <a:endParaRPr lang="en-US" sz="1600" dirty="0">
              <a:solidFill>
                <a:srgbClr val="660066"/>
              </a:solidFill>
              <a:latin typeface="Lucida Sans" charset="0"/>
              <a:ea typeface="Arial" charset="0"/>
              <a:cs typeface="Arial" charset="0"/>
            </a:endParaRPr>
          </a:p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Lucida Sans" charset="0"/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FF0000"/>
                </a:solidFill>
                <a:latin typeface="Lucida Sans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Lucida Sans" charset="0"/>
                <a:ea typeface="Arial" charset="0"/>
                <a:cs typeface="Arial" charset="0"/>
              </a:rPr>
              <a:t>LOC-NEAR Palo Alto</a:t>
            </a:r>
            <a:endParaRPr lang="en-US" sz="1600" dirty="0">
              <a:solidFill>
                <a:srgbClr val="FF0000"/>
              </a:solidFill>
              <a:latin typeface="Lucida Sans" charset="0"/>
              <a:ea typeface="Arial" charset="0"/>
              <a:cs typeface="Arial" charset="0"/>
            </a:endParaRPr>
          </a:p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6600"/>
                </a:solidFill>
                <a:latin typeface="Lucida Sans" charset="0"/>
                <a:ea typeface="Arial" charset="0"/>
                <a:cs typeface="Arial" charset="0"/>
              </a:rPr>
              <a:t>Stanford</a:t>
            </a:r>
            <a:r>
              <a:rPr lang="en-US" sz="1600" i="1" dirty="0" smtClean="0">
                <a:solidFill>
                  <a:srgbClr val="FF6600"/>
                </a:solidFill>
                <a:latin typeface="Lucida Sans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FF6600"/>
                </a:solidFill>
                <a:latin typeface="Lucida Sans" charset="0"/>
                <a:ea typeface="Arial" charset="0"/>
                <a:cs typeface="Arial" charset="0"/>
              </a:rPr>
              <a:t>FOUNDED</a:t>
            </a:r>
            <a:r>
              <a:rPr lang="en-US" sz="1600" dirty="0">
                <a:solidFill>
                  <a:srgbClr val="FF6600"/>
                </a:solidFill>
                <a:latin typeface="Lucida Sans" charset="0"/>
                <a:ea typeface="Arial" charset="0"/>
                <a:cs typeface="Arial" charset="0"/>
              </a:rPr>
              <a:t>-IN </a:t>
            </a:r>
            <a:r>
              <a:rPr lang="en-US" sz="1600" dirty="0" smtClean="0">
                <a:solidFill>
                  <a:srgbClr val="FF6600"/>
                </a:solidFill>
                <a:latin typeface="Lucida Sans" charset="0"/>
                <a:ea typeface="Arial" charset="0"/>
                <a:cs typeface="Arial" charset="0"/>
              </a:rPr>
              <a:t>1891</a:t>
            </a:r>
          </a:p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6600"/>
                </a:solidFill>
                <a:latin typeface="Lucida Sans" charset="0"/>
                <a:ea typeface="Arial" charset="0"/>
                <a:cs typeface="Arial" charset="0"/>
              </a:rPr>
              <a:t>Stanford FOUNDER Leland Stanford</a:t>
            </a:r>
            <a:endParaRPr lang="en-US" sz="1600" dirty="0">
              <a:solidFill>
                <a:srgbClr val="FF6600"/>
              </a:solidFill>
              <a:latin typeface="Lucida Sans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464862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9" grpId="0" animBg="1"/>
      <p:bldP spid="2" grpId="0"/>
      <p:bldP spid="2560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-25400"/>
            <a:ext cx="3810000" cy="914400"/>
          </a:xfrm>
        </p:spPr>
        <p:txBody>
          <a:bodyPr/>
          <a:lstStyle/>
          <a:p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 smtClean="0"/>
              <a:t>Snowball</a:t>
            </a:r>
            <a:endParaRPr lang="en-US" sz="38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610600" cy="35560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Similar iterative algorithm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Calibri"/>
                <a:cs typeface="Calibri"/>
              </a:rPr>
              <a:t>Group instances w/similar prefix, middle, suffix, extract patterns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Calibri"/>
                <a:cs typeface="Calibri"/>
              </a:rPr>
              <a:t>But require </a:t>
            </a:r>
            <a:r>
              <a:rPr lang="en-US" dirty="0">
                <a:latin typeface="Calibri"/>
                <a:cs typeface="Calibri"/>
              </a:rPr>
              <a:t>that X and Y be named </a:t>
            </a:r>
            <a:r>
              <a:rPr lang="en-US" dirty="0" smtClean="0">
                <a:latin typeface="Calibri"/>
                <a:cs typeface="Calibri"/>
              </a:rPr>
              <a:t>entities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And compute a confidence for each pattern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562350" y="5285713"/>
            <a:ext cx="36004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ourier"/>
                <a:ea typeface="Arial" charset="0"/>
                <a:cs typeface="Courier"/>
              </a:rPr>
              <a:t>{’s, in,</a:t>
            </a:r>
            <a:r>
              <a:rPr lang="en-US" sz="2000" dirty="0">
                <a:solidFill>
                  <a:prstClr val="black"/>
                </a:solidFill>
                <a:latin typeface="Courier"/>
                <a:ea typeface="Arial" charset="0"/>
                <a:cs typeface="Courier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urier"/>
                <a:ea typeface="Arial" charset="0"/>
                <a:cs typeface="Courier"/>
              </a:rPr>
              <a:t>headquarters}</a:t>
            </a:r>
            <a:endParaRPr lang="en-US" sz="2000" dirty="0">
              <a:solidFill>
                <a:prstClr val="black"/>
              </a:solidFill>
              <a:latin typeface="Courier"/>
              <a:ea typeface="Arial" charset="0"/>
              <a:cs typeface="Courier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3181350" y="6075019"/>
            <a:ext cx="192405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ourier"/>
                <a:ea typeface="Arial" charset="0"/>
                <a:cs typeface="Courier"/>
              </a:rPr>
              <a:t>{in, based}</a:t>
            </a:r>
            <a:endParaRPr lang="en-US" sz="2000" dirty="0">
              <a:solidFill>
                <a:prstClr val="black"/>
              </a:solidFill>
              <a:latin typeface="Courier"/>
              <a:ea typeface="Arial" charset="0"/>
              <a:cs typeface="Courier"/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5181603" y="6045120"/>
            <a:ext cx="19976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Tahoma" charset="0"/>
                <a:ea typeface="Arial" charset="0"/>
                <a:cs typeface="Arial" charset="0"/>
              </a:rPr>
              <a:t>ORGANIZATION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1428750" y="6045120"/>
            <a:ext cx="14668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Tahoma" charset="0"/>
                <a:ea typeface="Arial" charset="0"/>
                <a:cs typeface="Arial" charset="0"/>
              </a:rPr>
              <a:t>LOCATION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76967"/>
              </p:ext>
            </p:extLst>
          </p:nvPr>
        </p:nvGraphicFramePr>
        <p:xfrm>
          <a:off x="4876800" y="1340070"/>
          <a:ext cx="4267200" cy="1614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337"/>
                <a:gridCol w="2614863"/>
              </a:tblGrid>
              <a:tr h="42076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Organization</a:t>
                      </a:r>
                      <a:endParaRPr lang="en-US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Location of Headquarters</a:t>
                      </a:r>
                      <a:endParaRPr lang="en-US" sz="2100" dirty="0"/>
                    </a:p>
                  </a:txBody>
                  <a:tcPr marT="60960" marB="60960"/>
                </a:tc>
              </a:tr>
              <a:tr h="34950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Microsoft</a:t>
                      </a:r>
                      <a:endParaRPr lang="en-US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Redmond</a:t>
                      </a:r>
                      <a:endParaRPr lang="en-US" sz="2100" dirty="0"/>
                    </a:p>
                  </a:txBody>
                  <a:tcPr marT="60960" marB="60960"/>
                </a:tc>
              </a:tr>
              <a:tr h="34950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Exxon</a:t>
                      </a:r>
                      <a:endParaRPr lang="en-US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Irving</a:t>
                      </a:r>
                      <a:endParaRPr lang="en-US" sz="2100" dirty="0"/>
                    </a:p>
                  </a:txBody>
                  <a:tcPr marT="60960" marB="60960"/>
                </a:tc>
              </a:tr>
              <a:tr h="24060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IBM</a:t>
                      </a:r>
                      <a:endParaRPr lang="en-US" sz="21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2100" dirty="0" smtClean="0"/>
                        <a:t>Armonk</a:t>
                      </a:r>
                      <a:endParaRPr lang="en-US" sz="2100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7874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E. </a:t>
            </a:r>
            <a:r>
              <a:rPr lang="en-US" sz="1400" dirty="0" err="1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Agichtein</a:t>
            </a:r>
            <a:r>
              <a:rPr lang="en-US" sz="14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and </a:t>
            </a:r>
            <a:r>
              <a:rPr lang="en-US" sz="14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L. </a:t>
            </a:r>
            <a:r>
              <a:rPr lang="en-US" sz="1400" dirty="0" err="1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Gravano</a:t>
            </a:r>
            <a:r>
              <a:rPr lang="en-US" sz="14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2000. Snowball: Extracting Relations </a:t>
            </a:r>
            <a:endParaRPr lang="en-US" sz="1400" dirty="0" smtClean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from </a:t>
            </a:r>
            <a:r>
              <a:rPr lang="en-US" sz="1400" dirty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Large Plain-Text </a:t>
            </a:r>
            <a:r>
              <a:rPr lang="en-US" sz="14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Collections. ICDL </a:t>
            </a:r>
            <a:endParaRPr lang="en-US" sz="1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447802" y="5285713"/>
            <a:ext cx="19976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Tahoma" charset="0"/>
                <a:ea typeface="Arial" charset="0"/>
                <a:cs typeface="Arial" charset="0"/>
              </a:rPr>
              <a:t>ORGANIZATION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372350" y="5285713"/>
            <a:ext cx="14668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Tahoma" charset="0"/>
                <a:ea typeface="Arial" charset="0"/>
                <a:cs typeface="Arial" charset="0"/>
              </a:rPr>
              <a:t>LOCATION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2" y="525184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</a:rPr>
              <a:t>.69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8448" y="596304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</a:rPr>
              <a:t>.75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9111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7800"/>
            <a:ext cx="7467600" cy="990600"/>
          </a:xfrm>
        </p:spPr>
        <p:txBody>
          <a:bodyPr/>
          <a:lstStyle/>
          <a:p>
            <a:r>
              <a:rPr lang="en-US" dirty="0" smtClean="0"/>
              <a:t>Distant </a:t>
            </a:r>
            <a:r>
              <a:rPr lang="en-US" dirty="0"/>
              <a:t>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844800"/>
            <a:ext cx="8534400" cy="3733800"/>
          </a:xfrm>
        </p:spPr>
        <p:txBody>
          <a:bodyPr/>
          <a:lstStyle/>
          <a:p>
            <a:r>
              <a:rPr lang="en-US" sz="2800" dirty="0" smtClean="0"/>
              <a:t>Combine bootstrapping with supervised learning</a:t>
            </a:r>
            <a:endParaRPr lang="en-US" sz="2800" b="1" dirty="0"/>
          </a:p>
          <a:p>
            <a:pPr lvl="1"/>
            <a:r>
              <a:rPr lang="en-US" sz="2800" dirty="0" smtClean="0"/>
              <a:t>Instead of 5 seeds,</a:t>
            </a:r>
          </a:p>
          <a:p>
            <a:pPr lvl="2"/>
            <a:r>
              <a:rPr lang="en-US" sz="2400" dirty="0" smtClean="0"/>
              <a:t>Use </a:t>
            </a:r>
            <a:r>
              <a:rPr lang="en-US" sz="2400" dirty="0"/>
              <a:t>a large database to get </a:t>
            </a:r>
            <a:r>
              <a:rPr lang="en-US" sz="2400" dirty="0" smtClean="0"/>
              <a:t>huge # of seed </a:t>
            </a:r>
            <a:r>
              <a:rPr lang="en-US" sz="2400" dirty="0"/>
              <a:t>examples</a:t>
            </a:r>
          </a:p>
          <a:p>
            <a:pPr lvl="1"/>
            <a:r>
              <a:rPr lang="en-US" sz="2800" dirty="0"/>
              <a:t>Create </a:t>
            </a:r>
            <a:r>
              <a:rPr lang="en-US" sz="2800" dirty="0" smtClean="0"/>
              <a:t>lots of features </a:t>
            </a:r>
            <a:r>
              <a:rPr lang="en-US" sz="2800" dirty="0"/>
              <a:t>from all these examples</a:t>
            </a:r>
          </a:p>
          <a:p>
            <a:pPr lvl="1"/>
            <a:r>
              <a:rPr lang="en-US" sz="2800" dirty="0"/>
              <a:t>Combine in a </a:t>
            </a:r>
            <a:r>
              <a:rPr lang="en-US" sz="2800" dirty="0" smtClean="0"/>
              <a:t>supervised classifier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224915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ＭＳ Ｐゴシック" charset="0"/>
                <a:cs typeface="Calibri"/>
              </a:rPr>
              <a:t>Snow, Jurafsky, Ng. 2005. Learning syntactic patterns for automatic </a:t>
            </a:r>
            <a:r>
              <a:rPr lang="en-US" sz="1400" dirty="0" err="1">
                <a:solidFill>
                  <a:srgbClr val="000000"/>
                </a:solidFill>
                <a:ea typeface="ＭＳ Ｐゴシック" charset="0"/>
                <a:cs typeface="Calibri"/>
              </a:rPr>
              <a:t>hypernym</a:t>
            </a:r>
            <a:r>
              <a:rPr lang="en-US" sz="1400" dirty="0">
                <a:solidFill>
                  <a:srgbClr val="000000"/>
                </a:solidFill>
                <a:ea typeface="ＭＳ Ｐゴシック" charset="0"/>
                <a:cs typeface="Calibri"/>
              </a:rPr>
              <a:t> discovery. NIPS </a:t>
            </a:r>
            <a:r>
              <a:rPr lang="en-US" sz="1400" dirty="0" smtClean="0">
                <a:solidFill>
                  <a:srgbClr val="000000"/>
                </a:solidFill>
                <a:ea typeface="ＭＳ Ｐゴシック" charset="0"/>
                <a:cs typeface="Calibri"/>
              </a:rPr>
              <a:t>17</a:t>
            </a:r>
            <a:endParaRPr lang="en-US" sz="1400" dirty="0">
              <a:solidFill>
                <a:srgbClr val="000000"/>
              </a:solidFill>
              <a:ea typeface="ＭＳ Ｐゴシック" charset="0"/>
              <a:cs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prstClr val="black"/>
                </a:solidFill>
                <a:ea typeface="ＭＳ Ｐゴシック" charset="0"/>
                <a:cs typeface="Calibri"/>
              </a:rPr>
              <a:t>Fei</a:t>
            </a:r>
            <a:r>
              <a:rPr lang="en-US" sz="1400" dirty="0">
                <a:solidFill>
                  <a:prstClr val="black"/>
                </a:solidFill>
                <a:ea typeface="ＭＳ Ｐゴシック" charset="0"/>
                <a:cs typeface="Calibri"/>
              </a:rPr>
              <a:t> Wu and Daniel S. Weld. </a:t>
            </a:r>
            <a:r>
              <a:rPr lang="en-US" sz="1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2007.  Autonomously </a:t>
            </a:r>
            <a:r>
              <a:rPr lang="en-US" sz="1400" dirty="0" err="1" smtClean="0">
                <a:solidFill>
                  <a:prstClr val="black"/>
                </a:solidFill>
                <a:ea typeface="ＭＳ Ｐゴシック" charset="0"/>
                <a:cs typeface="Calibri"/>
              </a:rPr>
              <a:t>Semantifying</a:t>
            </a:r>
            <a:r>
              <a:rPr lang="en-US" sz="1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ea typeface="ＭＳ Ｐゴシック" charset="0"/>
                <a:cs typeface="Calibri"/>
              </a:rPr>
              <a:t>Wikipeida</a:t>
            </a:r>
            <a:r>
              <a:rPr lang="en-US" sz="1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. CIKM 2007</a:t>
            </a:r>
            <a:endParaRPr lang="en-US" sz="1400" dirty="0">
              <a:solidFill>
                <a:prstClr val="black"/>
              </a:solidFill>
              <a:ea typeface="ＭＳ Ｐゴシック" charset="0"/>
              <a:cs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prstClr val="black"/>
                </a:solidFill>
                <a:ea typeface="Arial" pitchFamily="-107" charset="0"/>
                <a:cs typeface="Calibri"/>
              </a:rPr>
              <a:t>Mintz</a:t>
            </a:r>
            <a:r>
              <a:rPr lang="en-US" sz="1400" dirty="0">
                <a:solidFill>
                  <a:prstClr val="black"/>
                </a:solidFill>
                <a:ea typeface="Arial" pitchFamily="-107" charset="0"/>
                <a:cs typeface="Calibri"/>
              </a:rPr>
              <a:t>, Bills, Snow, </a:t>
            </a:r>
            <a:r>
              <a:rPr lang="en-US" sz="1400" dirty="0" smtClean="0">
                <a:solidFill>
                  <a:prstClr val="black"/>
                </a:solidFill>
                <a:ea typeface="Arial" pitchFamily="-107" charset="0"/>
                <a:cs typeface="Calibri"/>
              </a:rPr>
              <a:t>Jurafsky. 2009. </a:t>
            </a:r>
            <a:r>
              <a:rPr lang="en-US" sz="1400" dirty="0">
                <a:solidFill>
                  <a:prstClr val="black"/>
                </a:solidFill>
                <a:ea typeface="Arial" pitchFamily="-107" charset="0"/>
                <a:cs typeface="Calibri"/>
              </a:rPr>
              <a:t>Distant supervision for relation extraction without labeled </a:t>
            </a:r>
            <a:r>
              <a:rPr lang="en-US" sz="1400" dirty="0" smtClean="0">
                <a:solidFill>
                  <a:prstClr val="black"/>
                </a:solidFill>
                <a:ea typeface="Arial" pitchFamily="-107" charset="0"/>
                <a:cs typeface="Calibri"/>
              </a:rPr>
              <a:t>data. ACL09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323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Distant supervision paradigm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03400"/>
            <a:ext cx="8534400" cy="4165600"/>
          </a:xfrm>
        </p:spPr>
        <p:txBody>
          <a:bodyPr/>
          <a:lstStyle/>
          <a:p>
            <a:r>
              <a:rPr lang="en-US" sz="2800" dirty="0" smtClean="0"/>
              <a:t>Like supervised </a:t>
            </a:r>
            <a:r>
              <a:rPr lang="en-US" sz="2800" dirty="0"/>
              <a:t>classification:</a:t>
            </a:r>
          </a:p>
          <a:p>
            <a:pPr lvl="2"/>
            <a:r>
              <a:rPr lang="en-US" sz="2400" dirty="0" smtClean="0"/>
              <a:t>Uses a classifier with lots of features</a:t>
            </a:r>
          </a:p>
          <a:p>
            <a:pPr lvl="2"/>
            <a:r>
              <a:rPr lang="en-US" sz="2400" dirty="0"/>
              <a:t>Supervised by detailed hand-created </a:t>
            </a:r>
            <a:r>
              <a:rPr lang="en-US" sz="2400" dirty="0" smtClean="0"/>
              <a:t>knowledge</a:t>
            </a:r>
          </a:p>
          <a:p>
            <a:pPr lvl="2"/>
            <a:r>
              <a:rPr lang="en-US" sz="2400" dirty="0" smtClean="0"/>
              <a:t>Doesn’t require iteratively expanding patterns</a:t>
            </a:r>
          </a:p>
          <a:p>
            <a:r>
              <a:rPr lang="en-US" sz="2800" dirty="0" smtClean="0"/>
              <a:t>Like unsupervised </a:t>
            </a:r>
            <a:r>
              <a:rPr lang="en-US" sz="2800" dirty="0"/>
              <a:t>classification:</a:t>
            </a:r>
          </a:p>
          <a:p>
            <a:pPr lvl="2"/>
            <a:r>
              <a:rPr lang="en-US" sz="2400" dirty="0" smtClean="0"/>
              <a:t>Uses very large amounts </a:t>
            </a:r>
            <a:r>
              <a:rPr lang="en-US" sz="2400" dirty="0"/>
              <a:t>of </a:t>
            </a:r>
            <a:r>
              <a:rPr lang="en-US" sz="2400" dirty="0" smtClean="0"/>
              <a:t>unlabeled data</a:t>
            </a:r>
            <a:endParaRPr lang="en-US" sz="2400" dirty="0"/>
          </a:p>
          <a:p>
            <a:pPr lvl="2"/>
            <a:r>
              <a:rPr lang="en-US" sz="2400" dirty="0"/>
              <a:t>N</a:t>
            </a:r>
            <a:r>
              <a:rPr lang="en-US" sz="2400" dirty="0" smtClean="0"/>
              <a:t>ot </a:t>
            </a:r>
            <a:r>
              <a:rPr lang="en-US" sz="2400" dirty="0"/>
              <a:t>sensitive </a:t>
            </a:r>
            <a:r>
              <a:rPr lang="en-US" sz="2400" dirty="0" smtClean="0"/>
              <a:t>to genre issues in </a:t>
            </a:r>
            <a:r>
              <a:rPr lang="en-US" sz="2400" dirty="0"/>
              <a:t>training corpus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9312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AutoShape 2"/>
          <p:cNvSpPr>
            <a:spLocks noGrp="1" noChangeArrowheads="1"/>
          </p:cNvSpPr>
          <p:nvPr>
            <p:ph type="title"/>
          </p:nvPr>
        </p:nvSpPr>
        <p:spPr>
          <a:xfrm>
            <a:off x="1447800" y="635000"/>
            <a:ext cx="7620000" cy="762000"/>
          </a:xfrm>
        </p:spPr>
        <p:txBody>
          <a:bodyPr/>
          <a:lstStyle/>
          <a:p>
            <a:r>
              <a:rPr lang="en-US" dirty="0" smtClean="0"/>
              <a:t>Distantly supervised learning </a:t>
            </a:r>
            <a:br>
              <a:rPr lang="en-US" dirty="0" smtClean="0"/>
            </a:br>
            <a:r>
              <a:rPr lang="en-US" dirty="0" smtClean="0"/>
              <a:t>of relation extraction patterns</a:t>
            </a:r>
            <a:endParaRPr lang="en-US" dirty="0"/>
          </a:p>
        </p:txBody>
      </p:sp>
      <p:sp>
        <p:nvSpPr>
          <p:cNvPr id="63488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762000" y="1549400"/>
            <a:ext cx="4114800" cy="50292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1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For each relation</a:t>
            </a:r>
          </a:p>
          <a:p>
            <a:pPr>
              <a:lnSpc>
                <a:spcPct val="90000"/>
              </a:lnSpc>
              <a:buNone/>
            </a:pPr>
            <a:endParaRPr lang="en-US" sz="1100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For each tuple in big database</a:t>
            </a:r>
          </a:p>
          <a:p>
            <a:pPr>
              <a:lnSpc>
                <a:spcPct val="90000"/>
              </a:lnSpc>
              <a:buNone/>
            </a:pPr>
            <a:endParaRPr lang="en-US" sz="12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Find sentences in large corpus with both entities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  <a:buNone/>
            </a:pPr>
            <a:r>
              <a:rPr lang="en-US" dirty="0"/>
              <a:t>Extract </a:t>
            </a:r>
            <a:r>
              <a:rPr lang="en-US" dirty="0" smtClean="0"/>
              <a:t>frequent features (parse,</a:t>
            </a:r>
            <a:r>
              <a:rPr lang="en-US" dirty="0"/>
              <a:t> </a:t>
            </a:r>
            <a:r>
              <a:rPr lang="en-US" dirty="0" smtClean="0"/>
              <a:t>words,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en-US" sz="800" dirty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Train supervised classifier using thousands of patterns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auto">
          <a:xfrm>
            <a:off x="228600" y="47752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05435"/>
                </a:solidFill>
                <a:latin typeface="Lucida Sans" charset="0"/>
                <a:ea typeface="ＭＳ Ｐゴシック" charset="0"/>
              </a:rPr>
              <a:t>4</a:t>
            </a:r>
            <a:endParaRPr lang="en-US" sz="2400" dirty="0">
              <a:solidFill>
                <a:srgbClr val="605435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44" name="Oval 11"/>
          <p:cNvSpPr>
            <a:spLocks noChangeArrowheads="1"/>
          </p:cNvSpPr>
          <p:nvPr/>
        </p:nvSpPr>
        <p:spPr bwMode="auto">
          <a:xfrm>
            <a:off x="228600" y="17018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05435"/>
                </a:solidFill>
                <a:latin typeface="Lucida Sans" charset="0"/>
                <a:ea typeface="ＭＳ Ｐゴシック" charset="0"/>
              </a:rPr>
              <a:t>1</a:t>
            </a:r>
            <a:endParaRPr lang="en-US" sz="2400" dirty="0">
              <a:solidFill>
                <a:srgbClr val="605435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45" name="Oval 12"/>
          <p:cNvSpPr>
            <a:spLocks noChangeArrowheads="1"/>
          </p:cNvSpPr>
          <p:nvPr/>
        </p:nvSpPr>
        <p:spPr bwMode="auto">
          <a:xfrm>
            <a:off x="228600" y="25146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05435"/>
                </a:solidFill>
                <a:latin typeface="Lucida Sans" charset="0"/>
                <a:ea typeface="ＭＳ Ｐゴシック" charset="0"/>
              </a:rPr>
              <a:t>2</a:t>
            </a:r>
            <a:endParaRPr lang="en-US" sz="2400" dirty="0">
              <a:solidFill>
                <a:srgbClr val="605435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46" name="Oval 13"/>
          <p:cNvSpPr>
            <a:spLocks noChangeArrowheads="1"/>
          </p:cNvSpPr>
          <p:nvPr/>
        </p:nvSpPr>
        <p:spPr bwMode="auto">
          <a:xfrm>
            <a:off x="228600" y="33274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05435"/>
                </a:solidFill>
                <a:latin typeface="Lucida Sans" charset="0"/>
                <a:ea typeface="ＭＳ Ｐゴシック" charset="0"/>
              </a:rPr>
              <a:t>3</a:t>
            </a:r>
            <a:endParaRPr lang="en-US" sz="2400" dirty="0">
              <a:solidFill>
                <a:srgbClr val="605435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47" name="Oval 10"/>
          <p:cNvSpPr>
            <a:spLocks noChangeArrowheads="1"/>
          </p:cNvSpPr>
          <p:nvPr/>
        </p:nvSpPr>
        <p:spPr bwMode="auto">
          <a:xfrm>
            <a:off x="228600" y="60706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605435"/>
                </a:solidFill>
                <a:latin typeface="Lucida Sans" charset="0"/>
                <a:ea typeface="ＭＳ Ｐゴシック" charset="0"/>
              </a:rPr>
              <a:t>5</a:t>
            </a:r>
          </a:p>
        </p:txBody>
      </p:sp>
      <p:sp>
        <p:nvSpPr>
          <p:cNvPr id="49" name="Rectangle 4"/>
          <p:cNvSpPr txBox="1">
            <a:spLocks noChangeArrowheads="1"/>
          </p:cNvSpPr>
          <p:nvPr/>
        </p:nvSpPr>
        <p:spPr bwMode="auto">
          <a:xfrm>
            <a:off x="5562600" y="4648200"/>
            <a:ext cx="29718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PER was born in LOC</a:t>
            </a: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PER, born (XXXX), LOC</a:t>
            </a: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PER’s birthplace in LOC</a:t>
            </a: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endParaRPr lang="en-US" sz="2400" dirty="0">
              <a:solidFill>
                <a:prstClr val="black"/>
              </a:solidFill>
              <a:cs typeface="Calibri"/>
            </a:endParaRP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endParaRPr lang="en-US" sz="2400" dirty="0">
              <a:solidFill>
                <a:prstClr val="black"/>
              </a:solidFill>
              <a:ea typeface="ＭＳ Ｐゴシック" charset="0"/>
              <a:cs typeface="Calibri"/>
            </a:endParaRP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endParaRPr lang="en-US" sz="2400" dirty="0">
              <a:solidFill>
                <a:prstClr val="black"/>
              </a:solidFill>
              <a:cs typeface="Calibri"/>
            </a:endParaRP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endParaRPr lang="en-US" sz="2400" dirty="0">
              <a:solidFill>
                <a:prstClr val="black"/>
              </a:solidFill>
              <a:cs typeface="Calibri"/>
            </a:endParaRP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0362" y="2262427"/>
            <a:ext cx="2835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&lt;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Edwin Hubble, Marshfield&gt;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&lt;Albert Einstein, Ulm&gt;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2790" y="1615757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Born-In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5257800" y="3225800"/>
            <a:ext cx="3810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r>
              <a:rPr lang="en-US" dirty="0" smtClean="0">
                <a:solidFill>
                  <a:srgbClr val="FF0000"/>
                </a:solidFill>
                <a:cs typeface="Calibri"/>
              </a:rPr>
              <a:t>Hubble was born in Marshfield</a:t>
            </a: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r>
              <a:rPr lang="en-US" dirty="0" smtClean="0">
                <a:solidFill>
                  <a:srgbClr val="FF0000"/>
                </a:solidFill>
                <a:cs typeface="Calibri"/>
              </a:rPr>
              <a:t>Einstein, born (1879),  Ulm</a:t>
            </a:r>
          </a:p>
          <a:p>
            <a:pPr marL="273050" indent="-273050" defTabSz="91440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A4001D"/>
              </a:buClr>
              <a:buSzPct val="85000"/>
              <a:defRPr/>
            </a:pPr>
            <a:r>
              <a:rPr lang="en-US" dirty="0" smtClean="0">
                <a:solidFill>
                  <a:srgbClr val="FF0000"/>
                </a:solidFill>
                <a:cs typeface="Calibri"/>
              </a:rPr>
              <a:t>Hubble’s birthplace in Marshfield</a:t>
            </a:r>
            <a:endParaRPr lang="en-US" sz="20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1" y="6172200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(born-in | f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,f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,f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,…,f</a:t>
            </a:r>
            <a:r>
              <a:rPr lang="en-US" baseline="-25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70000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)</a:t>
            </a:r>
            <a:endParaRPr lang="en-US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114595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4" grpId="0" build="p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467600" cy="990600"/>
          </a:xfrm>
        </p:spPr>
        <p:txBody>
          <a:bodyPr/>
          <a:lstStyle/>
          <a:p>
            <a:r>
              <a:rPr lang="en-US" dirty="0" smtClean="0"/>
              <a:t>Unsupervised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32000"/>
            <a:ext cx="8686800" cy="4445000"/>
          </a:xfrm>
        </p:spPr>
        <p:txBody>
          <a:bodyPr/>
          <a:lstStyle/>
          <a:p>
            <a:r>
              <a:rPr lang="en-US" dirty="0" smtClean="0"/>
              <a:t>Open Information Extraction: </a:t>
            </a:r>
          </a:p>
          <a:p>
            <a:pPr lvl="1"/>
            <a:r>
              <a:rPr lang="en-US" dirty="0" smtClean="0"/>
              <a:t>extract relations from the web with no training data, no list of relations</a:t>
            </a:r>
          </a:p>
          <a:p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parsed data to train a “trustworthy tuple” classifier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Single-pass extract all relations between NPs, keep if trustworthy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Assessor ranks relations based on text redundancy</a:t>
            </a:r>
            <a:endParaRPr lang="en-US" dirty="0"/>
          </a:p>
          <a:p>
            <a:pPr marL="685800" lvl="2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00FF"/>
                </a:solidFill>
              </a:rPr>
              <a:t>(FCI, specializes in, software development) </a:t>
            </a:r>
            <a:endParaRPr lang="en-US" dirty="0" smtClean="0">
              <a:solidFill>
                <a:srgbClr val="0000FF"/>
              </a:solidFill>
            </a:endParaRPr>
          </a:p>
          <a:p>
            <a:pPr marL="685800" lvl="2" indent="0">
              <a:buNone/>
            </a:pPr>
            <a:r>
              <a:rPr lang="en-US" dirty="0">
                <a:solidFill>
                  <a:srgbClr val="0000FF"/>
                </a:solidFill>
              </a:rPr>
              <a:t>(Tesla</a:t>
            </a:r>
            <a:r>
              <a:rPr lang="en-US" dirty="0" smtClean="0">
                <a:solidFill>
                  <a:srgbClr val="0000FF"/>
                </a:solidFill>
              </a:rPr>
              <a:t>, invented</a:t>
            </a:r>
            <a:r>
              <a:rPr lang="en-US" dirty="0">
                <a:solidFill>
                  <a:srgbClr val="0000FF"/>
                </a:solidFill>
              </a:rPr>
              <a:t>, coil transformer)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1981200" cy="457200"/>
          </a:xfrm>
        </p:spPr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4" y="1092202"/>
            <a:ext cx="6019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ea typeface="ＭＳ Ｐゴシック" charset="0"/>
              </a:rPr>
              <a:t>M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. </a:t>
            </a:r>
            <a:r>
              <a:rPr lang="en-US" sz="1600" dirty="0" err="1">
                <a:solidFill>
                  <a:prstClr val="black"/>
                </a:solidFill>
                <a:ea typeface="ＭＳ Ｐゴシック" charset="0"/>
              </a:rPr>
              <a:t>Banko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, M. </a:t>
            </a:r>
            <a:r>
              <a:rPr lang="en-US" sz="1600" dirty="0" err="1">
                <a:solidFill>
                  <a:prstClr val="black"/>
                </a:solidFill>
                <a:ea typeface="ＭＳ Ｐゴシック" charset="0"/>
              </a:rPr>
              <a:t>Cararella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, S. </a:t>
            </a:r>
            <a:r>
              <a:rPr lang="en-US" sz="1600" dirty="0" err="1">
                <a:solidFill>
                  <a:prstClr val="black"/>
                </a:solidFill>
                <a:ea typeface="ＭＳ Ｐゴシック" charset="0"/>
              </a:rPr>
              <a:t>Soderland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, M. </a:t>
            </a:r>
            <a:r>
              <a:rPr lang="en-US" sz="1600" dirty="0" err="1">
                <a:solidFill>
                  <a:prstClr val="black"/>
                </a:solidFill>
                <a:ea typeface="ＭＳ Ｐゴシック" charset="0"/>
              </a:rPr>
              <a:t>Broadhead</a:t>
            </a:r>
            <a:r>
              <a:rPr lang="en-US" sz="1600" dirty="0" smtClean="0">
                <a:solidFill>
                  <a:prstClr val="black"/>
                </a:solidFill>
                <a:ea typeface="ＭＳ Ｐゴシック" charset="0"/>
              </a:rPr>
              <a:t>, and 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O. </a:t>
            </a:r>
            <a:r>
              <a:rPr lang="en-US" sz="1600" dirty="0" err="1">
                <a:solidFill>
                  <a:prstClr val="black"/>
                </a:solidFill>
                <a:ea typeface="ＭＳ Ｐゴシック" charset="0"/>
              </a:rPr>
              <a:t>Etzioni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. 2007. Open information </a:t>
            </a:r>
            <a:r>
              <a:rPr lang="en-US" sz="1600" dirty="0" smtClean="0">
                <a:solidFill>
                  <a:prstClr val="black"/>
                </a:solidFill>
                <a:ea typeface="ＭＳ Ｐゴシック" charset="0"/>
              </a:rPr>
              <a:t>extraction from </a:t>
            </a:r>
            <a:r>
              <a:rPr lang="en-US" sz="1600" dirty="0">
                <a:solidFill>
                  <a:prstClr val="black"/>
                </a:solidFill>
                <a:ea typeface="ＭＳ Ｐゴシック" charset="0"/>
              </a:rPr>
              <a:t>the web. </a:t>
            </a:r>
            <a:r>
              <a:rPr lang="en-US" sz="1600" dirty="0" smtClean="0">
                <a:solidFill>
                  <a:prstClr val="black"/>
                </a:solidFill>
                <a:ea typeface="ＭＳ Ｐゴシック" charset="0"/>
              </a:rPr>
              <a:t>IJCAI</a:t>
            </a:r>
            <a:endParaRPr lang="en-US" sz="16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780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7800"/>
            <a:ext cx="7467600" cy="1320800"/>
          </a:xfrm>
        </p:spPr>
        <p:txBody>
          <a:bodyPr/>
          <a:lstStyle/>
          <a:p>
            <a:r>
              <a:rPr lang="en-US" dirty="0" smtClean="0"/>
              <a:t>Evaluation of Semi-supervised and</a:t>
            </a:r>
            <a:br>
              <a:rPr lang="en-US" dirty="0" smtClean="0"/>
            </a:br>
            <a:r>
              <a:rPr lang="en-US" dirty="0" smtClean="0"/>
              <a:t>Unsupervised Relation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01800"/>
            <a:ext cx="8686800" cy="5054600"/>
          </a:xfrm>
        </p:spPr>
        <p:txBody>
          <a:bodyPr/>
          <a:lstStyle/>
          <a:p>
            <a:r>
              <a:rPr lang="en-US" sz="2000" dirty="0" smtClean="0"/>
              <a:t>Since it extracts totally new relations from the web </a:t>
            </a:r>
          </a:p>
          <a:p>
            <a:pPr lvl="1"/>
            <a:r>
              <a:rPr lang="en-US" sz="1800" dirty="0" smtClean="0"/>
              <a:t>There is no gold set of correct instances of relations!</a:t>
            </a:r>
          </a:p>
          <a:p>
            <a:pPr lvl="2"/>
            <a:r>
              <a:rPr lang="en-US" sz="1800" dirty="0" smtClean="0"/>
              <a:t>Can’t compute precision (don’t know which ones are correct)</a:t>
            </a:r>
          </a:p>
          <a:p>
            <a:pPr lvl="2"/>
            <a:r>
              <a:rPr lang="en-US" sz="1800" dirty="0" smtClean="0"/>
              <a:t>Can’t compute recall (don’t know which ones were missed)</a:t>
            </a:r>
          </a:p>
          <a:p>
            <a:r>
              <a:rPr lang="en-US" sz="2000" dirty="0" smtClean="0"/>
              <a:t>Instead, we can approximate precision (only)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D</a:t>
            </a:r>
            <a:r>
              <a:rPr lang="en-US" sz="1800" dirty="0" smtClean="0"/>
              <a:t>raw a random sample of relations from output, check precision manually</a:t>
            </a:r>
          </a:p>
          <a:p>
            <a:pPr lvl="1"/>
            <a:endParaRPr lang="en-US" sz="2400" dirty="0" smtClean="0"/>
          </a:p>
          <a:p>
            <a:r>
              <a:rPr lang="en-US" sz="2000" dirty="0"/>
              <a:t>C</a:t>
            </a:r>
            <a:r>
              <a:rPr lang="en-US" sz="2000" dirty="0" smtClean="0"/>
              <a:t>an also compute precision at different levels of recall.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Precision for top 1000 new relations, top 10,000 new relations, top 100,000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In each case taking a random sample of that set</a:t>
            </a:r>
          </a:p>
          <a:p>
            <a:r>
              <a:rPr lang="en-US" sz="2000" dirty="0" smtClean="0"/>
              <a:t>But no way to evaluate recall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255394"/>
              </p:ext>
            </p:extLst>
          </p:nvPr>
        </p:nvGraphicFramePr>
        <p:xfrm>
          <a:off x="2438401" y="4445000"/>
          <a:ext cx="3733800" cy="68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" imgW="3124200" imgH="431800" progId="Equation.3">
                  <p:embed/>
                </p:oleObj>
              </mc:Choice>
              <mc:Fallback>
                <p:oleObj name="Equation" r:id="rId3" imgW="3124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1" y="4445000"/>
                        <a:ext cx="3733800" cy="688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3661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Slide sources</a:t>
            </a:r>
            <a:endParaRPr lang="de-DE" dirty="0"/>
          </a:p>
          <a:p>
            <a:pPr lvl="1"/>
            <a:r>
              <a:rPr lang="de-DE" dirty="0" smtClean="0"/>
              <a:t>Most of the slides today came from a lecture of Dan Jurafsky's in Chris Manning</a:t>
            </a:r>
            <a:r>
              <a:rPr lang="de-DE" dirty="0"/>
              <a:t> </a:t>
            </a:r>
            <a:r>
              <a:rPr lang="de-DE" dirty="0" smtClean="0"/>
              <a:t>and Dan Jurafsky's online NLP course at Stanford (covers very broad range of NLP and Machine Learning topics</a:t>
            </a:r>
            <a:r>
              <a:rPr lang="de-DE" dirty="0" smtClean="0"/>
              <a:t>)</a:t>
            </a:r>
          </a:p>
          <a:p>
            <a:pPr lvl="1"/>
            <a:endParaRPr lang="de-DE" dirty="0"/>
          </a:p>
          <a:p>
            <a:r>
              <a:rPr lang="de-DE" dirty="0" smtClean="0"/>
              <a:t>(Last words on next slide)</a:t>
            </a: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Last words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As discussed in Sarawagi, traditional IE and web-based IE differ</a:t>
            </a:r>
          </a:p>
          <a:p>
            <a:pPr lvl="1"/>
            <a:r>
              <a:rPr lang="de-DE" dirty="0" smtClean="0"/>
              <a:t>Traditional IE: find relation between entities in one text (think of CMU Seminars for instance)</a:t>
            </a:r>
          </a:p>
          <a:p>
            <a:pPr lvl="1"/>
            <a:r>
              <a:rPr lang="de-DE" dirty="0" smtClean="0"/>
              <a:t>Web IE: find relation between "real-world" entities. Relations may occur on many different pages expressed in different ways</a:t>
            </a:r>
          </a:p>
          <a:p>
            <a:pPr lvl="1"/>
            <a:r>
              <a:rPr lang="de-DE" dirty="0" smtClean="0"/>
              <a:t>There are also tasks that are in between these two extremes</a:t>
            </a:r>
          </a:p>
          <a:p>
            <a:r>
              <a:rPr lang="de-DE" dirty="0" smtClean="0"/>
              <a:t>Event extraction is like relation extraction </a:t>
            </a:r>
          </a:p>
          <a:p>
            <a:pPr lvl="1"/>
            <a:r>
              <a:rPr lang="de-DE" dirty="0" smtClean="0"/>
              <a:t>The difference is that we fill out templates</a:t>
            </a:r>
          </a:p>
          <a:p>
            <a:pPr lvl="1"/>
            <a:r>
              <a:rPr lang="de-DE" dirty="0" smtClean="0"/>
              <a:t>We have seen examples of these templates several times (for instance: outbreak – location – date)</a:t>
            </a:r>
          </a:p>
          <a:p>
            <a:pPr lvl="1"/>
            <a:r>
              <a:rPr lang="de-DE" dirty="0" smtClean="0"/>
              <a:t>We'll see more on event extraction next time</a:t>
            </a:r>
          </a:p>
        </p:txBody>
      </p:sp>
    </p:spTree>
    <p:extLst>
      <p:ext uri="{BB962C8B-B14F-4D97-AF65-F5344CB8AC3E}">
        <p14:creationId xmlns:p14="http://schemas.microsoft.com/office/powerpoint/2010/main" val="7059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7800"/>
            <a:ext cx="7467600" cy="711200"/>
          </a:xfrm>
        </p:spPr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35366"/>
            <a:ext cx="8343900" cy="4883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889000"/>
            <a:ext cx="574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17 relations from 2008 </a:t>
            </a:r>
            <a:r>
              <a:rPr lang="en-US" dirty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“Relation Extraction Task</a:t>
            </a:r>
            <a:r>
              <a:rPr lang="en-US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”</a:t>
            </a:r>
            <a:endParaRPr lang="en-US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16042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Content Extraction (ACE)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Physical-Located            </a:t>
            </a:r>
            <a:r>
              <a:rPr lang="en-US" dirty="0" smtClean="0">
                <a:solidFill>
                  <a:srgbClr val="008000"/>
                </a:solidFill>
              </a:rPr>
              <a:t>PER-GPE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He</a:t>
            </a:r>
            <a:r>
              <a:rPr lang="en-US" dirty="0" smtClean="0">
                <a:latin typeface="Courier"/>
                <a:cs typeface="Courier"/>
              </a:rPr>
              <a:t> was in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Tennessee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Part-Whole-Subsidiary  </a:t>
            </a:r>
            <a:r>
              <a:rPr lang="en-US" dirty="0" smtClean="0">
                <a:solidFill>
                  <a:srgbClr val="008000"/>
                </a:solidFill>
              </a:rPr>
              <a:t>ORG-ORG</a:t>
            </a:r>
          </a:p>
          <a:p>
            <a:pPr marL="457200" lvl="1" indent="0">
              <a:buNone/>
            </a:pPr>
            <a:r>
              <a:rPr lang="en-US" dirty="0">
                <a:cs typeface="Courier"/>
              </a:rPr>
              <a:t> </a:t>
            </a:r>
            <a:r>
              <a:rPr lang="en-US" dirty="0" smtClean="0">
                <a:cs typeface="Courier"/>
              </a:rPr>
              <a:t>	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XYZ</a:t>
            </a:r>
            <a:r>
              <a:rPr lang="en-US" dirty="0" smtClean="0">
                <a:latin typeface="Courier"/>
                <a:cs typeface="Courier"/>
              </a:rPr>
              <a:t>, the parent company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ABC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Person-Social-Family     </a:t>
            </a:r>
            <a:r>
              <a:rPr lang="en-US" dirty="0" smtClean="0">
                <a:solidFill>
                  <a:srgbClr val="008000"/>
                </a:solidFill>
              </a:rPr>
              <a:t>PER-PER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John’s</a:t>
            </a:r>
            <a:r>
              <a:rPr lang="en-US" dirty="0" smtClean="0">
                <a:latin typeface="Courier"/>
                <a:cs typeface="Courier"/>
              </a:rPr>
              <a:t> wife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Yoko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/>
              <a:t>Org-AFF-Founder           </a:t>
            </a:r>
            <a:r>
              <a:rPr lang="en-US" dirty="0" smtClean="0">
                <a:solidFill>
                  <a:srgbClr val="008000"/>
                </a:solidFill>
              </a:rPr>
              <a:t>PER-ORG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	Steve Jobs</a:t>
            </a:r>
            <a:r>
              <a:rPr lang="en-US" dirty="0" smtClean="0">
                <a:latin typeface="Courier"/>
                <a:cs typeface="Courier"/>
              </a:rPr>
              <a:t>, co-founder of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Apple</a:t>
            </a:r>
            <a:r>
              <a:rPr lang="en-US" dirty="0" smtClean="0">
                <a:latin typeface="Courier"/>
                <a:cs typeface="Courier"/>
              </a:rPr>
              <a:t>…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A63A-31A1-2C4C-95AA-A445DBCAB17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1476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7800"/>
            <a:ext cx="7696200" cy="990600"/>
          </a:xfrm>
        </p:spPr>
        <p:txBody>
          <a:bodyPr/>
          <a:lstStyle/>
          <a:p>
            <a:r>
              <a:rPr lang="en-US" dirty="0" smtClean="0"/>
              <a:t>UMLS: Unified </a:t>
            </a:r>
            <a:r>
              <a:rPr lang="en-US" dirty="0"/>
              <a:t>Medical Language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765302"/>
            <a:ext cx="8713788" cy="850900"/>
          </a:xfrm>
        </p:spPr>
        <p:txBody>
          <a:bodyPr/>
          <a:lstStyle/>
          <a:p>
            <a:r>
              <a:rPr lang="en-US" sz="2600" dirty="0" smtClean="0"/>
              <a:t>134 entity types, 54 relations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04800" y="2921000"/>
            <a:ext cx="8763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Injury			         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disrupts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	Physiological Function</a:t>
            </a:r>
            <a:endParaRPr lang="en-US" sz="2400" dirty="0">
              <a:solidFill>
                <a:prstClr val="black"/>
              </a:solidFill>
              <a:ea typeface="ＭＳ Ｐゴシック" charset="0"/>
              <a:cs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Bodily Location	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        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location-of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Biologic Function</a:t>
            </a:r>
            <a:endParaRPr lang="en-US" sz="2400" dirty="0">
              <a:solidFill>
                <a:prstClr val="black"/>
              </a:solidFill>
              <a:ea typeface="ＭＳ Ｐゴシック" charset="0"/>
              <a:cs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Anatomical Structure	         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part-of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	Organism</a:t>
            </a:r>
            <a:endParaRPr lang="en-US" sz="2400" dirty="0">
              <a:solidFill>
                <a:prstClr val="black"/>
              </a:solidFill>
              <a:ea typeface="ＭＳ Ｐゴシック" charset="0"/>
              <a:cs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Pharmacologic Substance   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causes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		Pathological Function</a:t>
            </a:r>
            <a:endParaRPr lang="en-US" sz="2400" dirty="0">
              <a:solidFill>
                <a:prstClr val="black"/>
              </a:solidFill>
              <a:ea typeface="ＭＳ Ｐゴシック" charset="0"/>
              <a:cs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Pharmacologic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Substance   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cs typeface="Calibri"/>
              </a:rPr>
              <a:t>treats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ea typeface="ＭＳ Ｐゴシック" charset="0"/>
                <a:cs typeface="Calibri"/>
              </a:rPr>
              <a:t>	Pathologic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Calibri"/>
              </a:rPr>
              <a:t>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3745785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Extracting UMLS relations from a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0400"/>
            <a:ext cx="8534400" cy="4445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"/>
                <a:cs typeface="Courier"/>
              </a:rPr>
              <a:t>Doppler echocardiography can be used to diagnose left anterior </a:t>
            </a:r>
            <a:r>
              <a:rPr lang="en-US" dirty="0" smtClean="0">
                <a:latin typeface="Courier"/>
                <a:cs typeface="Courier"/>
              </a:rPr>
              <a:t>descending </a:t>
            </a:r>
            <a:r>
              <a:rPr lang="en-US" dirty="0">
                <a:latin typeface="Courier"/>
                <a:cs typeface="Courier"/>
              </a:rPr>
              <a:t>artery stenosis in patients with type 2 </a:t>
            </a:r>
            <a:r>
              <a:rPr lang="en-US" dirty="0" smtClean="0">
                <a:latin typeface="Courier"/>
                <a:cs typeface="Courier"/>
              </a:rPr>
              <a:t>diabetes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				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Echocardiography, Doppler </a:t>
            </a:r>
            <a:r>
              <a:rPr lang="en-US" dirty="0">
                <a:solidFill>
                  <a:srgbClr val="0000FF"/>
                </a:solidFill>
              </a:rPr>
              <a:t>DIAGNOSES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Acquired stenosis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24044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7800"/>
            <a:ext cx="7467600" cy="812800"/>
          </a:xfrm>
        </p:spPr>
        <p:txBody>
          <a:bodyPr/>
          <a:lstStyle/>
          <a:p>
            <a:r>
              <a:rPr lang="en-US" dirty="0" smtClean="0"/>
              <a:t>Databases of Wikipedia</a:t>
            </a:r>
            <a:r>
              <a:rPr lang="en-US" dirty="0"/>
              <a:t> </a:t>
            </a: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 descr="stanfordwiki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4267200" cy="5111224"/>
          </a:xfrm>
          <a:prstGeom prst="rect">
            <a:avLst/>
          </a:prstGeom>
        </p:spPr>
      </p:pic>
      <p:pic>
        <p:nvPicPr>
          <p:cNvPr id="7" name="Picture 6" descr="info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3020"/>
            <a:ext cx="6303992" cy="52665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774" y="1397002"/>
            <a:ext cx="4265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Relations extracted from </a:t>
            </a:r>
            <a:r>
              <a:rPr lang="en-US" dirty="0" err="1" smtClean="0">
                <a:solidFill>
                  <a:prstClr val="black"/>
                </a:solidFill>
                <a:ea typeface="ＭＳ Ｐゴシック" charset="0"/>
              </a:rPr>
              <a:t>Infobox</a:t>
            </a:r>
            <a:endParaRPr lang="en-US" dirty="0" smtClean="0">
              <a:solidFill>
                <a:prstClr val="black"/>
              </a:solidFill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Stanford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state 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California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Stanford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</a:rPr>
              <a:t>motto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 “Die </a:t>
            </a:r>
            <a:r>
              <a:rPr lang="en-US" dirty="0" err="1" smtClean="0">
                <a:solidFill>
                  <a:prstClr val="black"/>
                </a:solidFill>
                <a:ea typeface="ＭＳ Ｐゴシック" charset="0"/>
              </a:rPr>
              <a:t>Luft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 der </a:t>
            </a:r>
            <a:r>
              <a:rPr lang="en-US" dirty="0" err="1" smtClean="0">
                <a:solidFill>
                  <a:prstClr val="black"/>
                </a:solidFill>
                <a:ea typeface="ＭＳ Ｐゴシック" charset="0"/>
              </a:rPr>
              <a:t>Freiheit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ea typeface="ＭＳ Ｐゴシック" charset="0"/>
              </a:rPr>
              <a:t>weht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…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76600" y="2311400"/>
            <a:ext cx="1295400" cy="4368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pitchFamily="-65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2" y="1193802"/>
            <a:ext cx="251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C0000"/>
                </a:solidFill>
                <a:ea typeface="ＭＳ Ｐゴシック" charset="0"/>
              </a:rPr>
              <a:t>Wikipedia </a:t>
            </a:r>
            <a:r>
              <a:rPr lang="en-US" sz="2400" b="1" dirty="0" err="1" smtClean="0">
                <a:solidFill>
                  <a:srgbClr val="CC0000"/>
                </a:solidFill>
                <a:ea typeface="ＭＳ Ｐゴシック" charset="0"/>
              </a:rPr>
              <a:t>Infobox</a:t>
            </a:r>
            <a:endParaRPr lang="en-US" sz="2400" b="1" dirty="0">
              <a:solidFill>
                <a:srgbClr val="CC0000"/>
              </a:solidFill>
              <a:ea typeface="ＭＳ Ｐゴシック" charset="0"/>
            </a:endParaRPr>
          </a:p>
        </p:txBody>
      </p:sp>
      <p:pic>
        <p:nvPicPr>
          <p:cNvPr id="6" name="Content Placeholder 5" descr="stanford3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5" b="21955"/>
          <a:stretch>
            <a:fillRect/>
          </a:stretch>
        </p:blipFill>
        <p:spPr>
          <a:xfrm>
            <a:off x="2743200" y="2387600"/>
            <a:ext cx="2971800" cy="4445000"/>
          </a:xfrm>
        </p:spPr>
      </p:pic>
      <p:sp>
        <p:nvSpPr>
          <p:cNvPr id="11" name="TextBox 10"/>
          <p:cNvSpPr txBox="1"/>
          <p:nvPr/>
        </p:nvSpPr>
        <p:spPr>
          <a:xfrm>
            <a:off x="7473278" y="6601019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D. Jurafsky</a:t>
            </a:r>
          </a:p>
        </p:txBody>
      </p:sp>
    </p:spTree>
    <p:extLst>
      <p:ext uri="{BB962C8B-B14F-4D97-AF65-F5344CB8AC3E}">
        <p14:creationId xmlns:p14="http://schemas.microsoft.com/office/powerpoint/2010/main" val="411108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2726</Words>
  <Application>Microsoft Office PowerPoint</Application>
  <PresentationFormat>On-screen Show (4:3)</PresentationFormat>
  <Paragraphs>487</Paragraphs>
  <Slides>48</Slides>
  <Notes>14</Notes>
  <HiddenSlides>7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Office Theme</vt:lpstr>
      <vt:lpstr>1_Office Theme</vt:lpstr>
      <vt:lpstr>NLP-jurafsky</vt:lpstr>
      <vt:lpstr>2_Office Theme</vt:lpstr>
      <vt:lpstr>3_Office Theme</vt:lpstr>
      <vt:lpstr>4_Office Theme</vt:lpstr>
      <vt:lpstr>Equation</vt:lpstr>
      <vt:lpstr>Information Extraction Lecture 8 – Relation Extraction</vt:lpstr>
      <vt:lpstr>Relation Extraction</vt:lpstr>
      <vt:lpstr>Extracting relations from text</vt:lpstr>
      <vt:lpstr>Extracting Relation Triples from Text</vt:lpstr>
      <vt:lpstr>Automated Content Extraction (ACE)</vt:lpstr>
      <vt:lpstr>Automated Content Extraction (ACE)</vt:lpstr>
      <vt:lpstr>UMLS: Unified Medical Language System</vt:lpstr>
      <vt:lpstr>Extracting UMLS relations from a sentence</vt:lpstr>
      <vt:lpstr>Databases of Wikipedia Relations</vt:lpstr>
      <vt:lpstr>Relation databases  that draw from Wikipedia</vt:lpstr>
      <vt:lpstr>Ontological relations</vt:lpstr>
      <vt:lpstr>Patterns for Relation Extraction</vt:lpstr>
      <vt:lpstr>How to build relation extractors</vt:lpstr>
      <vt:lpstr>Rules for extracting IS-A relation</vt:lpstr>
      <vt:lpstr>Rules for extracting IS-A relation</vt:lpstr>
      <vt:lpstr>Hearst’s Patterns for extracting IS-A relations</vt:lpstr>
      <vt:lpstr>Hearst’s Patterns for extracting IS-A relations</vt:lpstr>
      <vt:lpstr>Extracting Richer Relations Using Rules</vt:lpstr>
      <vt:lpstr>Named Entities aren’t quite enough. Which relations hold between 2 entities?</vt:lpstr>
      <vt:lpstr>What relations hold between 2 entities?</vt:lpstr>
      <vt:lpstr>Extracting Richer Relations Using Rules and Named Entities</vt:lpstr>
      <vt:lpstr>Hand-built patterns for relations</vt:lpstr>
      <vt:lpstr>Supervised Methods</vt:lpstr>
      <vt:lpstr>Supervised machine learning for relations</vt:lpstr>
      <vt:lpstr>How to do classification in supervised relation extraction</vt:lpstr>
      <vt:lpstr>Automated Content Extraction (ACE)</vt:lpstr>
      <vt:lpstr>Relation Extraction</vt:lpstr>
      <vt:lpstr>Word Features for Relation Extraction</vt:lpstr>
      <vt:lpstr>Named Entity Type and Mention Level Features for Relation Extraction</vt:lpstr>
      <vt:lpstr>Parse Features for Relation Extraction</vt:lpstr>
      <vt:lpstr>Gazetteer and trigger word features for relation extraction</vt:lpstr>
      <vt:lpstr>American Airlines, a unit of AMR, immediately matched the move, spokesman Tim Wagner said.</vt:lpstr>
      <vt:lpstr>Classifiers for supervised methods</vt:lpstr>
      <vt:lpstr>Evaluation of Supervised Relation Extraction</vt:lpstr>
      <vt:lpstr>Summary: Supervised Relation Extraction</vt:lpstr>
      <vt:lpstr>Semi-Supervised Methods</vt:lpstr>
      <vt:lpstr>Relation Bootstrapping (Hearst 1992)</vt:lpstr>
      <vt:lpstr>Bootstrapping </vt:lpstr>
      <vt:lpstr>Dipre: Extract &lt;author, book&gt; pairs</vt:lpstr>
      <vt:lpstr> Snowball</vt:lpstr>
      <vt:lpstr>Distant Supervision</vt:lpstr>
      <vt:lpstr>Distant supervision paradigm</vt:lpstr>
      <vt:lpstr>Distantly supervised learning  of relation extraction patterns</vt:lpstr>
      <vt:lpstr>Unsupervised relation extraction</vt:lpstr>
      <vt:lpstr>Evaluation of Semi-supervised and Unsupervised Relation Extraction</vt:lpstr>
      <vt:lpstr>PowerPoint Presentation</vt:lpstr>
      <vt:lpstr>Last words</vt:lpstr>
      <vt:lpstr>PowerPoint Presentation</vt:lpstr>
    </vt:vector>
  </TitlesOfParts>
  <Company>CIS, LMU München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Relation Extraction</dc:title>
  <dc:creator>Alexander Fraser</dc:creator>
  <cp:lastModifiedBy>alex</cp:lastModifiedBy>
  <cp:revision>572</cp:revision>
  <dcterms:created xsi:type="dcterms:W3CDTF">2011-12-07T15:05:48Z</dcterms:created>
  <dcterms:modified xsi:type="dcterms:W3CDTF">2015-12-02T16:26:00Z</dcterms:modified>
</cp:coreProperties>
</file>