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0" r:id="rId2"/>
  </p:sldMasterIdLst>
  <p:notesMasterIdLst>
    <p:notesMasterId r:id="rId62"/>
  </p:notesMasterIdLst>
  <p:handoutMasterIdLst>
    <p:handoutMasterId r:id="rId63"/>
  </p:handoutMasterIdLst>
  <p:sldIdLst>
    <p:sldId id="441" r:id="rId3"/>
    <p:sldId id="984" r:id="rId4"/>
    <p:sldId id="958" r:id="rId5"/>
    <p:sldId id="959" r:id="rId6"/>
    <p:sldId id="961" r:id="rId7"/>
    <p:sldId id="960" r:id="rId8"/>
    <p:sldId id="962" r:id="rId9"/>
    <p:sldId id="963" r:id="rId10"/>
    <p:sldId id="965" r:id="rId11"/>
    <p:sldId id="966" r:id="rId12"/>
    <p:sldId id="967" r:id="rId13"/>
    <p:sldId id="968" r:id="rId14"/>
    <p:sldId id="969" r:id="rId15"/>
    <p:sldId id="964" r:id="rId16"/>
    <p:sldId id="970" r:id="rId17"/>
    <p:sldId id="989" r:id="rId18"/>
    <p:sldId id="971" r:id="rId19"/>
    <p:sldId id="980" r:id="rId20"/>
    <p:sldId id="985" r:id="rId21"/>
    <p:sldId id="995" r:id="rId22"/>
    <p:sldId id="992" r:id="rId23"/>
    <p:sldId id="996" r:id="rId24"/>
    <p:sldId id="994" r:id="rId25"/>
    <p:sldId id="993" r:id="rId26"/>
    <p:sldId id="997" r:id="rId27"/>
    <p:sldId id="999" r:id="rId28"/>
    <p:sldId id="998" r:id="rId29"/>
    <p:sldId id="1008" r:id="rId30"/>
    <p:sldId id="1009" r:id="rId31"/>
    <p:sldId id="1027" r:id="rId32"/>
    <p:sldId id="1028" r:id="rId33"/>
    <p:sldId id="1031" r:id="rId34"/>
    <p:sldId id="1029" r:id="rId35"/>
    <p:sldId id="1032" r:id="rId36"/>
    <p:sldId id="1000" r:id="rId37"/>
    <p:sldId id="1001" r:id="rId38"/>
    <p:sldId id="1004" r:id="rId39"/>
    <p:sldId id="1003" r:id="rId40"/>
    <p:sldId id="1002" r:id="rId41"/>
    <p:sldId id="1010" r:id="rId42"/>
    <p:sldId id="1005" r:id="rId43"/>
    <p:sldId id="1012" r:id="rId44"/>
    <p:sldId id="1011" r:id="rId45"/>
    <p:sldId id="1013" r:id="rId46"/>
    <p:sldId id="1014" r:id="rId47"/>
    <p:sldId id="1006" r:id="rId48"/>
    <p:sldId id="1015" r:id="rId49"/>
    <p:sldId id="1016" r:id="rId50"/>
    <p:sldId id="1017" r:id="rId51"/>
    <p:sldId id="1018" r:id="rId52"/>
    <p:sldId id="1022" r:id="rId53"/>
    <p:sldId id="1023" r:id="rId54"/>
    <p:sldId id="1019" r:id="rId55"/>
    <p:sldId id="1021" r:id="rId56"/>
    <p:sldId id="1020" r:id="rId57"/>
    <p:sldId id="987" r:id="rId58"/>
    <p:sldId id="1024" r:id="rId59"/>
    <p:sldId id="1025" r:id="rId60"/>
    <p:sldId id="983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23" autoAdjust="0"/>
  </p:normalViewPr>
  <p:slideViewPr>
    <p:cSldViewPr snapToGrid="0" snapToObjects="1">
      <p:cViewPr varScale="1">
        <p:scale>
          <a:sx n="63" d="100"/>
          <a:sy n="63" d="100"/>
        </p:scale>
        <p:origin x="-3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2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856"/>
    </p:cViewPr>
  </p:sorterViewPr>
  <p:notesViewPr>
    <p:cSldViewPr snapToGrid="0" snapToObjects="1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128C-B88A-F640-9D9E-9E2D9702F110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B73DB8-A723-E042-AF8C-3A8522DA72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1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73149-0ABC-E244-8EDD-4CC88D8136B6}" type="datetimeFigureOut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4F66E-E396-E443-81FD-0890AFF8A6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039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0734E-7F07-5849-8224-F4B4740C657F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950A9-EED3-1D44-A4DE-08208E952964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1639-3679-D240-A6FB-91A389FB9B7B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8FF519-772A-8A4F-B38A-6F846858C847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rgbClr val="EBDDC3"/>
                </a:solidFill>
              </a:rPr>
              <a:t>Andrew McCallum, Just Research</a:t>
            </a:r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3681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5353-DB0D-3B48-AF1D-2B29EE67F13C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4837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A0815-B377-1C4E-85B1-B5F850C38757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794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019491-F645-5A4B-A64E-3F44C8EA15CD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180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DCBA40C-F658-3646-859F-00394DF66EAD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750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75092-A435-7543-B107-F362EBCC296F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889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0F804-D39A-344B-B909-C4693B7430B3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9010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85AE6-6FB3-A748-B0EC-9101EB63A611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100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D4575-FF2F-334A-9F79-9FFBE1E30D3A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9F4506F-7A01-A847-A528-4410657D5335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916760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94FDE-A21F-664A-8326-462F5DAE1D5C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976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FB7EBD7-26D2-0A42-92E9-AA0675AF300E}" type="datetime1">
              <a:rPr lang="en-US" smtClean="0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>
                <a:solidFill>
                  <a:srgbClr val="775F55"/>
                </a:solidFill>
              </a:rPr>
              <a:t>Andrew McCallum, Just Research</a:t>
            </a:r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82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3061638-056D-B749-A638-492CDB850B3D}" type="datetime1">
              <a:rPr lang="en-US">
                <a:solidFill>
                  <a:srgbClr val="775F55"/>
                </a:solidFill>
              </a:rPr>
              <a:pPr/>
              <a:t>11/30/2016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srgbClr val="775F55"/>
                </a:solidFill>
              </a:rPr>
              <a:t>Andrew McCallum, Just Research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8697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DA3D-0E0C-4140-B5E2-4EE048D57C6E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0848A-593E-BB41-A7F8-9A6B3E943DA4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0816-33E2-8C40-AB0D-A51248F791C7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C60C-B23F-144C-B7D5-62CC8E820715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BF993-C234-DC44-9528-3EAD344FCCF4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E4797-2AA4-4D46-A7FD-9ADF5469E9DD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6F9D0-0A51-4947-BDEE-73BFA7C2AC4C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35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2975"/>
            <a:ext cx="8229600" cy="49643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2AB5A-FCF7-ED49-8D13-7C3EDA14043A}" type="datetime1">
              <a:rPr lang="en-US" smtClean="0"/>
              <a:pPr/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99FDA-7688-A048-8C34-55AD89F558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entury Gothic"/>
          <a:ea typeface="+mj-ea"/>
          <a:cs typeface="Century Gothic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Century Gothic"/>
          <a:ea typeface="+mn-ea"/>
          <a:cs typeface="Century Gothic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Century Gothic"/>
          <a:ea typeface="+mn-ea"/>
          <a:cs typeface="Century Gothic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Century Gothic"/>
          <a:ea typeface="+mn-ea"/>
          <a:cs typeface="Century Gothic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Century Gothic"/>
          <a:ea typeface="+mn-ea"/>
          <a:cs typeface="Century Gothic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909C4738-29DC-9E45-A38F-FEC1855C0805}" type="datetime1">
              <a:rPr lang="en-US" b="1" smtClean="0">
                <a:solidFill>
                  <a:srgbClr val="775F55"/>
                </a:solidFill>
                <a:latin typeface="Arial" pitchFamily="-107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11/30/2016</a:t>
            </a:fld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775F55"/>
                </a:solidFill>
                <a:latin typeface="Arial" pitchFamily="-107" charset="0"/>
              </a:rPr>
              <a:t>Andrew McCallum, Just Research</a:t>
            </a:r>
            <a:endParaRPr lang="en-US" b="1">
              <a:solidFill>
                <a:srgbClr val="775F55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Arial" pitchFamily="-107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632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Information Extraction</a:t>
            </a:r>
            <a:br>
              <a:rPr lang="en-US" dirty="0" smtClean="0"/>
            </a:br>
            <a:r>
              <a:rPr lang="en-US" sz="2400" dirty="0" smtClean="0"/>
              <a:t>Lecture 7 – Linear Models (Basic Machine Learning)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2731" y="3886202"/>
            <a:ext cx="8448580" cy="222974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CIS, LMU </a:t>
            </a:r>
            <a:r>
              <a:rPr lang="en-US" dirty="0" err="1"/>
              <a:t>München</a:t>
            </a:r>
            <a:endParaRPr lang="en-US" dirty="0"/>
          </a:p>
          <a:p>
            <a:r>
              <a:rPr lang="en-US" dirty="0"/>
              <a:t>Winter Semester </a:t>
            </a:r>
            <a:r>
              <a:rPr lang="en-US" dirty="0" smtClean="0"/>
              <a:t>2016-2017</a:t>
            </a:r>
            <a:endParaRPr lang="en-US" dirty="0"/>
          </a:p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Dr. Alexander Fraser, CIS</a:t>
            </a:r>
          </a:p>
        </p:txBody>
      </p:sp>
    </p:spTree>
    <p:extLst>
      <p:ext uri="{BB962C8B-B14F-4D97-AF65-F5344CB8AC3E}">
        <p14:creationId xmlns:p14="http://schemas.microsoft.com/office/powerpoint/2010/main" val="283231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5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032" y="0"/>
            <a:ext cx="4793331" cy="3714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401053" y="3250206"/>
            <a:ext cx="8595310" cy="32316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Our features represent this table using binary variables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For instance, consider the lemma column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Most features will be false (false = off = 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</a:rPr>
              <a:t>The lemma features that will be on (true = on = 1) are:</a:t>
            </a:r>
            <a:endParaRPr lang="de-DE" dirty="0" smtClean="0"/>
          </a:p>
          <a:p>
            <a:pPr lvl="1"/>
            <a:r>
              <a:rPr lang="de-DE" dirty="0" smtClean="0"/>
              <a:t>-3_lemma_the</a:t>
            </a:r>
          </a:p>
          <a:p>
            <a:pPr lvl="1"/>
            <a:r>
              <a:rPr lang="de-DE" dirty="0" smtClean="0"/>
              <a:t>-2_lemma_Seminar</a:t>
            </a:r>
          </a:p>
          <a:p>
            <a:pPr lvl="1"/>
            <a:r>
              <a:rPr lang="de-DE" dirty="0" smtClean="0"/>
              <a:t>-1_lemma_at</a:t>
            </a:r>
            <a:endParaRPr lang="de-DE" dirty="0"/>
          </a:p>
          <a:p>
            <a:pPr lvl="1"/>
            <a:r>
              <a:rPr lang="de-DE" dirty="0"/>
              <a:t>+</a:t>
            </a:r>
            <a:r>
              <a:rPr lang="de-DE" dirty="0" smtClean="0"/>
              <a:t>1_lemma_4</a:t>
            </a:r>
          </a:p>
          <a:p>
            <a:pPr lvl="1"/>
            <a:r>
              <a:rPr lang="de-DE" dirty="0" smtClean="0"/>
              <a:t>+2_lemma_pm</a:t>
            </a:r>
            <a:endParaRPr lang="de-DE" dirty="0"/>
          </a:p>
          <a:p>
            <a:pPr lvl="1"/>
            <a:r>
              <a:rPr lang="de-DE" dirty="0" smtClean="0"/>
              <a:t>+3_lemma_will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7548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Classification</a:t>
            </a:r>
            <a:endParaRPr lang="de-D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To classify we will take the dot product of the feature vector with a learned weight vector</a:t>
            </a:r>
          </a:p>
          <a:p>
            <a:r>
              <a:rPr lang="de-DE" dirty="0" smtClean="0"/>
              <a:t>We will say that the class is true (i.e., we should insert a &lt;stime&gt; here) if the dot product is &gt; 0, and false otherwise</a:t>
            </a:r>
          </a:p>
          <a:p>
            <a:r>
              <a:rPr lang="de-DE" dirty="0" smtClean="0"/>
              <a:t>Because we might want to shift the decision boundary, we add a feature that is always true</a:t>
            </a:r>
          </a:p>
          <a:p>
            <a:pPr lvl="1"/>
            <a:r>
              <a:rPr lang="de-DE" dirty="0" smtClean="0"/>
              <a:t>This is called the bias</a:t>
            </a:r>
          </a:p>
          <a:p>
            <a:pPr lvl="1"/>
            <a:r>
              <a:rPr lang="de-DE" dirty="0" smtClean="0"/>
              <a:t>By weighting the bias, we can shift where we make the decision (see next slide)</a:t>
            </a:r>
          </a:p>
          <a:p>
            <a:endParaRPr lang="de-DE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r>
              <a:rPr lang="de-DE" dirty="0" smtClean="0"/>
              <a:t>We might use a feature vector like this:</a:t>
            </a:r>
          </a:p>
          <a:p>
            <a:pPr marL="0" indent="0">
              <a:buNone/>
            </a:pPr>
            <a:r>
              <a:rPr lang="de-DE" sz="2300" dirty="0" smtClean="0"/>
              <a:t>(this example is simplified – really we'd have all features for all positions)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3" y="1832218"/>
            <a:ext cx="613610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r>
              <a:rPr lang="de-DE" sz="2400" dirty="0" smtClean="0"/>
              <a:t>... (say, -3_lemma_giraffe)</a:t>
            </a:r>
          </a:p>
          <a:p>
            <a:r>
              <a:rPr lang="de-DE" sz="2400" dirty="0" smtClean="0"/>
              <a:t>-3_lemma_the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-2_lemma_Seminar</a:t>
            </a:r>
          </a:p>
          <a:p>
            <a:r>
              <a:rPr lang="de-DE" sz="2400" dirty="0" smtClean="0"/>
              <a:t>...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r>
              <a:rPr lang="de-DE" sz="2400" dirty="0" smtClean="0"/>
              <a:t>...</a:t>
            </a:r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25736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Now we'd like the dot product to be &gt; 0 if we should insert a &lt;stime&gt; tag</a:t>
            </a:r>
          </a:p>
          <a:p>
            <a:r>
              <a:rPr lang="de-DE" dirty="0" smtClean="0"/>
              <a:t>To encode the rule we looked at before we have three features that we want to have a positive weight</a:t>
            </a:r>
          </a:p>
          <a:p>
            <a:pPr lvl="1"/>
            <a:r>
              <a:rPr lang="de-DE" dirty="0" smtClean="0"/>
              <a:t>-1_lemma_at</a:t>
            </a:r>
          </a:p>
          <a:p>
            <a:pPr lvl="1"/>
            <a:r>
              <a:rPr lang="de-DE" dirty="0" smtClean="0"/>
              <a:t>+1_Digit</a:t>
            </a:r>
          </a:p>
          <a:p>
            <a:pPr lvl="1"/>
            <a:r>
              <a:rPr lang="de-DE" dirty="0" smtClean="0"/>
              <a:t>+2_timeid</a:t>
            </a:r>
          </a:p>
          <a:p>
            <a:r>
              <a:rPr lang="de-DE" dirty="0" smtClean="0"/>
              <a:t>We can give them weights of </a:t>
            </a:r>
            <a:r>
              <a:rPr lang="de-DE" dirty="0"/>
              <a:t>1</a:t>
            </a:r>
            <a:endParaRPr lang="de-DE" dirty="0" smtClean="0"/>
          </a:p>
          <a:p>
            <a:r>
              <a:rPr lang="de-DE" dirty="0" smtClean="0"/>
              <a:t>Their sum will be three</a:t>
            </a:r>
          </a:p>
          <a:p>
            <a:r>
              <a:rPr lang="de-DE" dirty="0" smtClean="0"/>
              <a:t>To make sure that we only classify if all three weights are on, let's set the weight on the bias term to -2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48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82862" y="1705609"/>
            <a:ext cx="24501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To compute the dot product first take the product of each row, and then sum these</a:t>
            </a:r>
          </a:p>
        </p:txBody>
      </p:sp>
    </p:spTree>
    <p:extLst>
      <p:ext uri="{BB962C8B-B14F-4D97-AF65-F5344CB8AC3E}">
        <p14:creationId xmlns:p14="http://schemas.microsoft.com/office/powerpoint/2010/main" val="2562485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Dot Product -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0*0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5854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 1</a:t>
            </a:r>
          </a:p>
        </p:txBody>
      </p:sp>
    </p:spTree>
    <p:extLst>
      <p:ext uri="{BB962C8B-B14F-4D97-AF65-F5344CB8AC3E}">
        <p14:creationId xmlns:p14="http://schemas.microsoft.com/office/powerpoint/2010/main" val="384215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Learning the Weight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smtClean="0"/>
              <a:t>The general learning task is simply to find a good weight vector!</a:t>
            </a:r>
          </a:p>
          <a:p>
            <a:pPr lvl="1"/>
            <a:r>
              <a:rPr lang="de-DE" dirty="0" smtClean="0"/>
              <a:t>This is sometimes also called "training"</a:t>
            </a:r>
          </a:p>
          <a:p>
            <a:r>
              <a:rPr lang="de-DE" dirty="0" smtClean="0"/>
              <a:t>Basic intuition: you can check weight vector candidates to see how well they classify the training data</a:t>
            </a:r>
          </a:p>
          <a:p>
            <a:pPr lvl="1"/>
            <a:r>
              <a:rPr lang="de-DE" dirty="0" smtClean="0"/>
              <a:t>Better weights vectors get more of the training data right</a:t>
            </a:r>
          </a:p>
          <a:p>
            <a:r>
              <a:rPr lang="de-DE" dirty="0" smtClean="0"/>
              <a:t>So we need some way to make (smart) changes to the weight vector</a:t>
            </a:r>
            <a:endParaRPr lang="de-DE" dirty="0"/>
          </a:p>
          <a:p>
            <a:pPr lvl="1"/>
            <a:r>
              <a:rPr lang="de-DE" dirty="0" smtClean="0"/>
              <a:t>The goal is to make better decisions on the training data</a:t>
            </a:r>
          </a:p>
          <a:p>
            <a:r>
              <a:rPr lang="de-DE" dirty="0" smtClean="0"/>
              <a:t>I will talk more about this later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03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Extraction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We run </a:t>
            </a:r>
            <a:r>
              <a:rPr lang="de-DE" b="1" dirty="0" smtClean="0"/>
              <a:t>feature extraction</a:t>
            </a:r>
            <a:r>
              <a:rPr lang="de-DE" dirty="0" smtClean="0"/>
              <a:t> to get the feature vectors for each position in the text</a:t>
            </a:r>
          </a:p>
          <a:p>
            <a:r>
              <a:rPr lang="de-DE" dirty="0" smtClean="0"/>
              <a:t>We typically use a text representation to represent true values (which are sparse)</a:t>
            </a:r>
          </a:p>
          <a:p>
            <a:r>
              <a:rPr lang="de-DE" dirty="0" smtClean="0"/>
              <a:t>Often we define </a:t>
            </a:r>
            <a:r>
              <a:rPr lang="de-DE" b="1" dirty="0" smtClean="0"/>
              <a:t>feature templates</a:t>
            </a:r>
            <a:r>
              <a:rPr lang="de-DE" dirty="0" smtClean="0"/>
              <a:t> which describe the feature to be extracted and give the name of the feature (i.e., -1_lemma_ XXX)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endParaRPr lang="de-DE" sz="1400" dirty="0"/>
          </a:p>
          <a:p>
            <a:pPr marL="0" indent="0">
              <a:buNone/>
            </a:pPr>
            <a:r>
              <a:rPr lang="de-DE" sz="1600" dirty="0" smtClean="0"/>
              <a:t>-3_lemma_the  -2_lemma_Seminar   -1_lemma_at +1_lemma_4  +1_Digit  +2_timeid         STIME</a:t>
            </a:r>
          </a:p>
          <a:p>
            <a:pPr marL="0" indent="0">
              <a:buNone/>
            </a:pPr>
            <a:endParaRPr lang="de-DE" sz="1600" dirty="0" smtClean="0"/>
          </a:p>
          <a:p>
            <a:pPr marL="0" indent="0">
              <a:buNone/>
            </a:pPr>
            <a:r>
              <a:rPr lang="de-DE" sz="1600" dirty="0" smtClean="0"/>
              <a:t>-3_lemma_Seminar  -2_lemma_at  -1_lemma_4  -1_Digit  +1_timeid   +2_lemma_ will        NONE</a:t>
            </a:r>
          </a:p>
          <a:p>
            <a:pPr marL="0" indent="0">
              <a:buNone/>
            </a:pPr>
            <a:endParaRPr lang="de-DE" sz="1400" dirty="0" smtClean="0"/>
          </a:p>
          <a:p>
            <a:pPr marL="0" indent="0">
              <a:buNone/>
            </a:pPr>
            <a:r>
              <a:rPr lang="de-DE" sz="1400" dirty="0" smtClean="0"/>
              <a:t>...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75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 vs. Testing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When training the system, we have gold standard labels (see previous slide)</a:t>
            </a:r>
          </a:p>
          <a:p>
            <a:r>
              <a:rPr lang="de-DE" dirty="0" smtClean="0"/>
              <a:t>When testing the system on new data, we have no gold standard</a:t>
            </a:r>
          </a:p>
          <a:p>
            <a:pPr lvl="1"/>
            <a:r>
              <a:rPr lang="de-DE" dirty="0" smtClean="0"/>
              <a:t>We run the same feature extraction first</a:t>
            </a:r>
          </a:p>
          <a:p>
            <a:pPr lvl="1"/>
            <a:r>
              <a:rPr lang="de-DE" dirty="0"/>
              <a:t>T</a:t>
            </a:r>
            <a:r>
              <a:rPr lang="de-DE" dirty="0" smtClean="0"/>
              <a:t>hen we take the dot product with the weight vector to get a classification decision</a:t>
            </a:r>
          </a:p>
          <a:p>
            <a:r>
              <a:rPr lang="de-DE" dirty="0" smtClean="0"/>
              <a:t>Finally, we have to go back to the original text to write the &lt;stime&gt; tags into the correct positions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47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Decision Trees vs. 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Decision Trees are an intuitive way to learn classifiers from data</a:t>
            </a:r>
          </a:p>
          <a:p>
            <a:pPr lvl="1"/>
            <a:r>
              <a:rPr lang="de-DE" dirty="0" smtClean="0"/>
              <a:t>They fit the training data well</a:t>
            </a:r>
          </a:p>
          <a:p>
            <a:pPr lvl="1"/>
            <a:r>
              <a:rPr lang="de-DE" dirty="0" smtClean="0"/>
              <a:t>With heavy pruning, you can control overfitting</a:t>
            </a:r>
          </a:p>
          <a:p>
            <a:r>
              <a:rPr lang="de-DE" dirty="0" smtClean="0"/>
              <a:t>NLP practitioners often use linear models instead</a:t>
            </a:r>
          </a:p>
          <a:p>
            <a:r>
              <a:rPr lang="de-DE" dirty="0" smtClean="0"/>
              <a:t>Most of the models discussed in Sarawagi Chapter 3 are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Summary so far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 smtClean="0"/>
              <a:t>So we've seen training and testing</a:t>
            </a:r>
          </a:p>
          <a:p>
            <a:r>
              <a:rPr lang="de-DE" dirty="0" smtClean="0"/>
              <a:t>We have an idea about train error and test error (key concepts!)</a:t>
            </a:r>
          </a:p>
          <a:p>
            <a:r>
              <a:rPr lang="de-DE" dirty="0" smtClean="0"/>
              <a:t>We are aware of the problem of overfitting </a:t>
            </a:r>
          </a:p>
          <a:p>
            <a:pPr lvl="1"/>
            <a:r>
              <a:rPr lang="de-DE" dirty="0" smtClean="0"/>
              <a:t>And we know what overfitting means in terms of train error and test error!</a:t>
            </a:r>
          </a:p>
          <a:p>
            <a:endParaRPr lang="de-DE" dirty="0"/>
          </a:p>
          <a:p>
            <a:r>
              <a:rPr lang="de-DE" dirty="0" smtClean="0"/>
              <a:t>Now let's compare decision trees and linear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2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 are weaker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Linear models are weaker than decision trees</a:t>
            </a:r>
          </a:p>
          <a:p>
            <a:pPr lvl="1"/>
            <a:r>
              <a:rPr lang="de-DE" dirty="0" smtClean="0"/>
              <a:t>This means they can't express the same richness of decisions as decision trees can (if both have access to the same features)</a:t>
            </a:r>
          </a:p>
          <a:p>
            <a:r>
              <a:rPr lang="de-DE" dirty="0" smtClean="0"/>
              <a:t>It is easy to see this by extending our example</a:t>
            </a:r>
          </a:p>
          <a:p>
            <a:r>
              <a:rPr lang="de-DE" dirty="0" smtClean="0"/>
              <a:t>Recall that we have a weight vector encoding our rule (see next slide)</a:t>
            </a:r>
          </a:p>
          <a:p>
            <a:r>
              <a:rPr lang="de-DE" dirty="0"/>
              <a:t>Let's take another reasonable </a:t>
            </a:r>
            <a:r>
              <a:rPr lang="de-DE" dirty="0" smtClean="0"/>
              <a:t>rule</a:t>
            </a:r>
            <a:endParaRPr lang="de-DE" dirty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7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120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587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The rule we'd like to learn is that if we have the features:</a:t>
            </a:r>
          </a:p>
          <a:p>
            <a:pPr marL="457200" lvl="1" indent="0">
              <a:buNone/>
            </a:pPr>
            <a:r>
              <a:rPr lang="de-DE" dirty="0" smtClean="0"/>
              <a:t>-2_lemma_Seminar</a:t>
            </a:r>
          </a:p>
          <a:p>
            <a:pPr marL="457200" lvl="1" indent="0">
              <a:buNone/>
            </a:pPr>
            <a:r>
              <a:rPr lang="de-DE" dirty="0" smtClean="0"/>
              <a:t>-1_lemma_at</a:t>
            </a:r>
          </a:p>
          <a:p>
            <a:pPr marL="457200" lvl="1" indent="0">
              <a:buNone/>
            </a:pPr>
            <a:r>
              <a:rPr lang="de-DE" dirty="0"/>
              <a:t>+</a:t>
            </a:r>
            <a:r>
              <a:rPr lang="de-DE" dirty="0" smtClean="0"/>
              <a:t>1_Digit</a:t>
            </a:r>
          </a:p>
          <a:p>
            <a:r>
              <a:rPr lang="de-DE" dirty="0"/>
              <a:t>We should insert a &lt;stime</a:t>
            </a:r>
            <a:r>
              <a:rPr lang="de-DE" dirty="0" smtClean="0"/>
              <a:t>&gt;</a:t>
            </a:r>
          </a:p>
          <a:p>
            <a:r>
              <a:rPr lang="de-DE" dirty="0" smtClean="0"/>
              <a:t>This is quite a reasonable rule, it lets us correctly cover the new sentence:</a:t>
            </a:r>
          </a:p>
          <a:p>
            <a:pPr marL="0" indent="0">
              <a:buNone/>
            </a:pPr>
            <a:r>
              <a:rPr lang="de-DE" dirty="0" smtClean="0"/>
              <a:t>   "The Seminar at 3 will be given by ..." 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dirty="0" smtClean="0"/>
              <a:t>  (there is no timeid like "pm" here!)</a:t>
            </a:r>
          </a:p>
          <a:p>
            <a:r>
              <a:rPr lang="de-DE" dirty="0" smtClean="0"/>
              <a:t>Let's modify the weight vector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4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Adding the second rule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768526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2" name="Left Arrow 11"/>
          <p:cNvSpPr/>
          <p:nvPr/>
        </p:nvSpPr>
        <p:spPr>
          <a:xfrm>
            <a:off x="6248400" y="3278124"/>
            <a:ext cx="978408" cy="484632"/>
          </a:xfrm>
          <a:prstGeom prst="lef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 smtClean="0">
              <a:solidFill>
                <a:schemeClr val="tx1"/>
              </a:solidFill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0408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Let's first verify that both rules work with this weight vector</a:t>
            </a:r>
          </a:p>
          <a:p>
            <a:r>
              <a:rPr lang="de-DE" dirty="0" smtClean="0"/>
              <a:t>But does anyone see any issues here?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57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How many rules?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If we look back at the vector, we see that we have actually encoded quite a number of rules</a:t>
            </a:r>
          </a:p>
          <a:p>
            <a:pPr lvl="1"/>
            <a:r>
              <a:rPr lang="de-DE" dirty="0" smtClean="0"/>
              <a:t>Any combination of three features with ones will be sufficient so that we have a &lt;stime&gt;</a:t>
            </a:r>
          </a:p>
          <a:p>
            <a:pPr lvl="1"/>
            <a:r>
              <a:rPr lang="de-DE" dirty="0" smtClean="0"/>
              <a:t>This might be good (i.e., it might generalize well to other examples). Or it might not.</a:t>
            </a:r>
          </a:p>
          <a:p>
            <a:r>
              <a:rPr lang="de-DE" dirty="0" smtClean="0"/>
              <a:t>But what is definitely true is that it would be easy to create a decision tree that only encodes exactly our two rules!</a:t>
            </a:r>
          </a:p>
          <a:p>
            <a:r>
              <a:rPr lang="de-DE" dirty="0" smtClean="0"/>
              <a:t>This should give you an intuition as to how linear models are weaker than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53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get this power in linear </a:t>
            </a:r>
            <a:r>
              <a:rPr lang="de-DE" dirty="0" smtClean="0"/>
              <a:t>models</a:t>
            </a:r>
            <a:r>
              <a:rPr lang="de-DE" dirty="0" smtClean="0"/>
              <a:t>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175"/>
            <a:ext cx="8229600" cy="4964313"/>
          </a:xfrm>
        </p:spPr>
        <p:txBody>
          <a:bodyPr>
            <a:normAutofit fontScale="85000" lnSpcReduction="10000"/>
          </a:bodyPr>
          <a:lstStyle/>
          <a:p>
            <a:r>
              <a:rPr lang="de-DE" dirty="0" smtClean="0"/>
              <a:t>Change the features!</a:t>
            </a:r>
          </a:p>
          <a:p>
            <a:r>
              <a:rPr lang="de-DE" dirty="0" smtClean="0"/>
              <a:t>For instance, we can create combinations of our old features as new features</a:t>
            </a:r>
          </a:p>
          <a:p>
            <a:r>
              <a:rPr lang="de-DE" dirty="0" smtClean="0"/>
              <a:t>For instance, clearly if we have:</a:t>
            </a:r>
          </a:p>
          <a:p>
            <a:pPr lvl="1"/>
            <a:r>
              <a:rPr lang="de-DE" dirty="0" smtClean="0"/>
              <a:t>One feature to encode our first rule</a:t>
            </a:r>
          </a:p>
          <a:p>
            <a:pPr lvl="1"/>
            <a:r>
              <a:rPr lang="de-DE" dirty="0" smtClean="0"/>
              <a:t>Another feature to encode our second rule</a:t>
            </a:r>
          </a:p>
          <a:p>
            <a:pPr lvl="1"/>
            <a:r>
              <a:rPr lang="de-DE" dirty="0" smtClean="0"/>
              <a:t>And we set the bias to 0</a:t>
            </a:r>
          </a:p>
          <a:p>
            <a:r>
              <a:rPr lang="de-DE" dirty="0" smtClean="0"/>
              <a:t>We get the same as the decision tree</a:t>
            </a:r>
          </a:p>
          <a:p>
            <a:r>
              <a:rPr lang="de-DE" dirty="0" smtClean="0"/>
              <a:t>Sometimes these new compound features would be referred to as trigrams (they each combine three basic features)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26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de-DE" dirty="0" smtClean="0"/>
              <a:t>Feature Selection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smtClean="0"/>
              <a:t>A task which includes automatically finding such new compound features is called </a:t>
            </a:r>
            <a:r>
              <a:rPr lang="de-DE" b="1" smtClean="0"/>
              <a:t>feature selection</a:t>
            </a:r>
          </a:p>
          <a:p>
            <a:pPr lvl="1"/>
            <a:r>
              <a:rPr lang="de-DE" smtClean="0"/>
              <a:t>This is built into some machine learning toolkits</a:t>
            </a:r>
          </a:p>
          <a:p>
            <a:pPr lvl="1"/>
            <a:r>
              <a:rPr lang="de-DE" smtClean="0"/>
              <a:t>Or you can implement it yourself by trying out feature combinations and checking the training error </a:t>
            </a:r>
          </a:p>
          <a:p>
            <a:pPr lvl="2"/>
            <a:r>
              <a:rPr lang="de-DE" smtClean="0"/>
              <a:t>Use human intuition to check a small number of combinations</a:t>
            </a:r>
          </a:p>
          <a:p>
            <a:pPr lvl="2"/>
            <a:r>
              <a:rPr lang="de-DE" smtClean="0"/>
              <a:t>Or do it automatically, using a script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Decision Trees for NER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So far we have seen:</a:t>
            </a:r>
            <a:endParaRPr lang="de-DE" dirty="0"/>
          </a:p>
          <a:p>
            <a:pPr lvl="1"/>
            <a:r>
              <a:rPr lang="de-DE" dirty="0" smtClean="0"/>
              <a:t>How to learn rules for NER</a:t>
            </a:r>
          </a:p>
          <a:p>
            <a:pPr lvl="1"/>
            <a:r>
              <a:rPr lang="de-DE" dirty="0" smtClean="0"/>
              <a:t>A basic idea of how to formulate NER as a classification problem</a:t>
            </a:r>
          </a:p>
          <a:p>
            <a:pPr lvl="1"/>
            <a:r>
              <a:rPr lang="de-DE" dirty="0" smtClean="0"/>
              <a:t>Decision trees</a:t>
            </a:r>
          </a:p>
          <a:p>
            <a:pPr lvl="2"/>
            <a:r>
              <a:rPr lang="de-DE" dirty="0" smtClean="0"/>
              <a:t>Including the basic idea of </a:t>
            </a:r>
            <a:r>
              <a:rPr lang="de-DE" b="1" dirty="0" smtClean="0"/>
              <a:t>overfitting</a:t>
            </a:r>
            <a:r>
              <a:rPr lang="de-DE" dirty="0" smtClean="0"/>
              <a:t> the training data</a:t>
            </a:r>
          </a:p>
          <a:p>
            <a:r>
              <a:rPr lang="de-DE" dirty="0" smtClean="0"/>
              <a:t>How can we use decision trees for NER?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7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87489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 smtClean="0"/>
              <a:t>Training is </a:t>
            </a:r>
            <a:r>
              <a:rPr lang="de-DE" b="1" dirty="0" smtClean="0"/>
              <a:t>automatically adjusting</a:t>
            </a:r>
            <a:r>
              <a:rPr lang="de-DE" dirty="0" smtClean="0"/>
              <a:t> the feature vector so as to better fit the training corpus! </a:t>
            </a:r>
            <a:r>
              <a:rPr lang="de-DE" b="1" dirty="0" smtClean="0"/>
              <a:t>Intuition: make small adjustments</a:t>
            </a:r>
            <a:r>
              <a:rPr lang="de-DE" dirty="0" smtClean="0"/>
              <a:t> to get a better score on the training data (these all fit our example!)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3" name="Left Bracket 12"/>
          <p:cNvSpPr/>
          <p:nvPr/>
        </p:nvSpPr>
        <p:spPr>
          <a:xfrm>
            <a:off x="63805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4" name="Left Bracket 13"/>
          <p:cNvSpPr/>
          <p:nvPr/>
        </p:nvSpPr>
        <p:spPr>
          <a:xfrm flipH="1">
            <a:off x="1135566" y="18481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6100" y="1985152"/>
            <a:ext cx="45717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16" name="Left Bracket 15"/>
          <p:cNvSpPr/>
          <p:nvPr/>
        </p:nvSpPr>
        <p:spPr>
          <a:xfrm>
            <a:off x="24363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7" name="Left Bracket 16"/>
          <p:cNvSpPr/>
          <p:nvPr/>
        </p:nvSpPr>
        <p:spPr>
          <a:xfrm flipH="1">
            <a:off x="35856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744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0.9001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28" name="Left Bracket 27"/>
          <p:cNvSpPr/>
          <p:nvPr/>
        </p:nvSpPr>
        <p:spPr>
          <a:xfrm>
            <a:off x="4950970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29" name="Left Bracket 28"/>
          <p:cNvSpPr/>
          <p:nvPr/>
        </p:nvSpPr>
        <p:spPr>
          <a:xfrm flipH="1">
            <a:off x="6100237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89020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-1.99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0.9111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0.892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</a:t>
            </a:r>
          </a:p>
        </p:txBody>
      </p:sp>
      <p:sp>
        <p:nvSpPr>
          <p:cNvPr id="31" name="Left Bracket 30"/>
          <p:cNvSpPr/>
          <p:nvPr/>
        </p:nvSpPr>
        <p:spPr>
          <a:xfrm>
            <a:off x="7429533" y="18476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2" name="Left Bracket 31"/>
          <p:cNvSpPr/>
          <p:nvPr/>
        </p:nvSpPr>
        <p:spPr>
          <a:xfrm flipH="1">
            <a:off x="8578800" y="1849233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67583" y="1985152"/>
            <a:ext cx="111921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-2.01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0.043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0.0003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0.9144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0.93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1.01</a:t>
            </a:r>
          </a:p>
        </p:txBody>
      </p:sp>
    </p:spTree>
    <p:extLst>
      <p:ext uri="{BB962C8B-B14F-4D97-AF65-F5344CB8AC3E}">
        <p14:creationId xmlns:p14="http://schemas.microsoft.com/office/powerpoint/2010/main" val="222335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/>
      <p:bldP spid="16" grpId="0" animBg="1"/>
      <p:bldP spid="17" grpId="0" animBg="1"/>
      <p:bldP spid="18" grpId="0"/>
      <p:bldP spid="28" grpId="0" animBg="1"/>
      <p:bldP spid="29" grpId="0" animBg="1"/>
      <p:bldP spid="30" grpId="0"/>
      <p:bldP spid="31" grpId="0" animBg="1"/>
      <p:bldP spid="32" grpId="0" animBg="1"/>
      <p:bldP spid="3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One way to do this is using a so-called </a:t>
            </a:r>
            <a:r>
              <a:rPr lang="de-DE" b="1" dirty="0" smtClean="0"/>
              <a:t>perceptron</a:t>
            </a:r>
          </a:p>
          <a:p>
            <a:endParaRPr lang="de-DE" dirty="0" smtClean="0"/>
          </a:p>
          <a:p>
            <a:r>
              <a:rPr lang="de-DE" dirty="0" smtClean="0"/>
              <a:t>Algorithm:</a:t>
            </a:r>
          </a:p>
          <a:p>
            <a:r>
              <a:rPr lang="de-DE" dirty="0" smtClean="0"/>
              <a:t>Read the training examples one at a time</a:t>
            </a:r>
          </a:p>
          <a:p>
            <a:r>
              <a:rPr lang="de-DE" dirty="0" smtClean="0"/>
              <a:t>For each training example, decide how to update the weight vector</a:t>
            </a:r>
          </a:p>
          <a:p>
            <a:r>
              <a:rPr lang="de-DE" dirty="0" smtClean="0"/>
              <a:t>The perceptron update rule says:</a:t>
            </a:r>
          </a:p>
          <a:p>
            <a:pPr lvl="1"/>
            <a:r>
              <a:rPr lang="de-DE" dirty="0" smtClean="0"/>
              <a:t>If a training example is classified correctly:</a:t>
            </a:r>
          </a:p>
          <a:p>
            <a:pPr lvl="2"/>
            <a:r>
              <a:rPr lang="de-DE" dirty="0" smtClean="0"/>
              <a:t>Do nothing (because the current weight vector is fine)</a:t>
            </a:r>
          </a:p>
          <a:p>
            <a:pPr lvl="1"/>
            <a:r>
              <a:rPr lang="de-DE" dirty="0" smtClean="0"/>
              <a:t>If a training example is classified incorrectly:</a:t>
            </a:r>
          </a:p>
          <a:p>
            <a:pPr lvl="2"/>
            <a:r>
              <a:rPr lang="de-DE" dirty="0" smtClean="0"/>
              <a:t>Adjust the weight of every active feature by a small amount towards the desired decision</a:t>
            </a:r>
          </a:p>
          <a:p>
            <a:pPr lvl="2"/>
            <a:r>
              <a:rPr lang="de-DE" dirty="0" smtClean="0"/>
              <a:t>So that the example will score a bit better next time it is observed</a:t>
            </a:r>
          </a:p>
          <a:p>
            <a:pPr lvl="1"/>
            <a:r>
              <a:rPr lang="de-DE" dirty="0" smtClean="0"/>
              <a:t>Intuition</a:t>
            </a:r>
            <a:r>
              <a:rPr lang="de-DE" dirty="0"/>
              <a:t>:</a:t>
            </a:r>
            <a:r>
              <a:rPr lang="de-DE" dirty="0" smtClean="0"/>
              <a:t> we hope that by making many small changes</a:t>
            </a:r>
          </a:p>
          <a:p>
            <a:pPr lvl="2"/>
            <a:r>
              <a:rPr lang="de-DE" dirty="0" smtClean="0"/>
              <a:t>The weights on important features increase consistently to the desired values which work well on the entire training set</a:t>
            </a:r>
          </a:p>
          <a:p>
            <a:pPr lvl="2"/>
            <a:r>
              <a:rPr lang="de-DE" dirty="0" smtClean="0"/>
              <a:t>The changes to unimportant feature weights will be random (sometimes up, sometimes down), and the weights will tend towards zero (meaning: no effect on the classification)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99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Say we have -2 0 0 0 ... 0 0 0 0.5, and see this training example. Clearly we will get it wrong...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01534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910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1*0.5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7938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 -2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26725"/>
            <a:ext cx="92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-------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-1.5</a:t>
            </a:r>
          </a:p>
        </p:txBody>
      </p:sp>
    </p:spTree>
    <p:extLst>
      <p:ext uri="{BB962C8B-B14F-4D97-AF65-F5344CB8AC3E}">
        <p14:creationId xmlns:p14="http://schemas.microsoft.com/office/powerpoint/2010/main" val="1783888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de-DE" dirty="0" smtClean="0"/>
              <a:t>So change the weight vector, by adding 0.1 to all active features. Score is now better (but still wrong)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893221" y="1695765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60946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0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-1.9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7585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-0.8</a:t>
            </a:r>
          </a:p>
        </p:txBody>
      </p:sp>
    </p:spTree>
    <p:extLst>
      <p:ext uri="{BB962C8B-B14F-4D97-AF65-F5344CB8AC3E}">
        <p14:creationId xmlns:p14="http://schemas.microsoft.com/office/powerpoint/2010/main" val="3066872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Perceptron Update IV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16741"/>
            <a:ext cx="8229600" cy="7233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de-DE" dirty="0" smtClean="0"/>
              <a:t>After looking at many other examples, irrelevant features (like "-3_lemma_the") are pushed back towards zero, and important features have stronger weights.</a:t>
            </a:r>
          </a:p>
          <a:p>
            <a:pPr marL="0" indent="0">
              <a:buNone/>
            </a:pPr>
            <a:r>
              <a:rPr lang="de-DE" dirty="0" smtClean="0"/>
              <a:t>We have learned a good weight vector for this example, no further update is needed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Left Bracket 4"/>
          <p:cNvSpPr/>
          <p:nvPr/>
        </p:nvSpPr>
        <p:spPr>
          <a:xfrm>
            <a:off x="755157" y="1694697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6" name="Left Bracket 5"/>
          <p:cNvSpPr/>
          <p:nvPr/>
        </p:nvSpPr>
        <p:spPr>
          <a:xfrm flipH="1">
            <a:off x="1252673" y="169523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93207" y="1832218"/>
            <a:ext cx="35458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>
                <a:solidFill>
                  <a:prstClr val="black"/>
                </a:solidFill>
                <a:cs typeface="Century Gothic"/>
              </a:rPr>
              <a:t>1</a:t>
            </a:r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80674" y="1832218"/>
            <a:ext cx="30680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Bias term</a:t>
            </a:r>
          </a:p>
          <a:p>
            <a:endParaRPr lang="de-DE" sz="2400" dirty="0" smtClean="0"/>
          </a:p>
          <a:p>
            <a:r>
              <a:rPr lang="de-DE" sz="2400" dirty="0" smtClean="0"/>
              <a:t>-3_lemma_the</a:t>
            </a:r>
          </a:p>
          <a:p>
            <a:endParaRPr lang="de-DE" sz="2400" dirty="0" smtClean="0"/>
          </a:p>
          <a:p>
            <a:r>
              <a:rPr lang="de-DE" sz="2400" dirty="0" smtClean="0"/>
              <a:t>-2_lemma_Seminar</a:t>
            </a:r>
          </a:p>
          <a:p>
            <a:endParaRPr lang="de-DE" sz="2400" dirty="0" smtClean="0"/>
          </a:p>
          <a:p>
            <a:endParaRPr lang="de-DE" sz="2400" dirty="0"/>
          </a:p>
          <a:p>
            <a:r>
              <a:rPr lang="de-DE" sz="2400" dirty="0" smtClean="0"/>
              <a:t>-1_lemma_at</a:t>
            </a:r>
          </a:p>
          <a:p>
            <a:r>
              <a:rPr lang="de-DE" sz="2400" dirty="0" smtClean="0"/>
              <a:t>+1_lemma_4</a:t>
            </a:r>
          </a:p>
          <a:p>
            <a:endParaRPr lang="de-DE" sz="2400" dirty="0"/>
          </a:p>
          <a:p>
            <a:r>
              <a:rPr lang="de-DE" sz="2400" dirty="0" smtClean="0"/>
              <a:t>+1_Digit</a:t>
            </a:r>
          </a:p>
          <a:p>
            <a:r>
              <a:rPr lang="de-DE" sz="2400" dirty="0" smtClean="0"/>
              <a:t>+2_timeid</a:t>
            </a:r>
            <a:endParaRPr lang="de-DE" sz="2400" dirty="0" smtClean="0">
              <a:latin typeface="Century Gothic"/>
              <a:cs typeface="Century Gothic"/>
            </a:endParaRPr>
          </a:p>
        </p:txBody>
      </p:sp>
      <p:sp>
        <p:nvSpPr>
          <p:cNvPr id="9" name="Left Bracket 8"/>
          <p:cNvSpPr/>
          <p:nvPr/>
        </p:nvSpPr>
        <p:spPr>
          <a:xfrm>
            <a:off x="5271010" y="1695231"/>
            <a:ext cx="45719" cy="4609685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0" name="Left Bracket 9"/>
          <p:cNvSpPr/>
          <p:nvPr/>
        </p:nvSpPr>
        <p:spPr>
          <a:xfrm flipH="1">
            <a:off x="5992971" y="1687421"/>
            <a:ext cx="108000" cy="4609151"/>
          </a:xfrm>
          <a:prstGeom prst="lef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09060" y="1832752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0.7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0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1.2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53200" y="1820291"/>
            <a:ext cx="101341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1*1.2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8473" y="1821898"/>
            <a:ext cx="71205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-2.1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-0.1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0.1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0.7</a:t>
            </a: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endParaRPr lang="en-US" sz="2400" dirty="0" smtClean="0">
              <a:solidFill>
                <a:prstClr val="black"/>
              </a:solidFill>
              <a:cs typeface="Century Gothic"/>
            </a:endParaRP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1.1</a:t>
            </a:r>
          </a:p>
          <a:p>
            <a:r>
              <a:rPr lang="en-US" sz="2400" dirty="0" smtClean="0">
                <a:solidFill>
                  <a:prstClr val="black"/>
                </a:solidFill>
                <a:cs typeface="Century Gothic"/>
              </a:rPr>
              <a:t> 1.2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04404" y="6035038"/>
            <a:ext cx="832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>
                <a:latin typeface="Century Gothic"/>
                <a:cs typeface="Century Gothic"/>
              </a:rPr>
              <a:t>------</a:t>
            </a:r>
          </a:p>
          <a:p>
            <a:r>
              <a:rPr lang="de-DE" sz="2400" dirty="0">
                <a:latin typeface="Century Gothic"/>
                <a:cs typeface="Century Gothic"/>
              </a:rPr>
              <a:t> </a:t>
            </a:r>
            <a:r>
              <a:rPr lang="de-DE" sz="2400" dirty="0" smtClean="0">
                <a:latin typeface="Century Gothic"/>
                <a:cs typeface="Century Gothic"/>
              </a:rPr>
              <a:t>0.9</a:t>
            </a:r>
          </a:p>
        </p:txBody>
      </p:sp>
    </p:spTree>
    <p:extLst>
      <p:ext uri="{BB962C8B-B14F-4D97-AF65-F5344CB8AC3E}">
        <p14:creationId xmlns:p14="http://schemas.microsoft.com/office/powerpoint/2010/main" val="275366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  <p:bldP spid="11" grpId="0"/>
      <p:bldP spid="14" grpId="0"/>
      <p:bldP spid="15" grpId="0"/>
      <p:bldP spid="16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Two classes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So far we discussed how to deal with a single label</a:t>
            </a:r>
          </a:p>
          <a:p>
            <a:pPr lvl="1"/>
            <a:r>
              <a:rPr lang="de-DE" dirty="0" smtClean="0"/>
              <a:t>At each position between two words we are asking whether there is a &lt;stime&gt; tag</a:t>
            </a:r>
          </a:p>
          <a:p>
            <a:r>
              <a:rPr lang="de-DE" dirty="0" smtClean="0"/>
              <a:t>However, we are interested in &lt;stime&gt; and &lt;/stime&gt; tags</a:t>
            </a:r>
          </a:p>
          <a:p>
            <a:r>
              <a:rPr lang="de-DE" dirty="0" smtClean="0"/>
              <a:t>How can we deal with this?</a:t>
            </a:r>
          </a:p>
          <a:p>
            <a:r>
              <a:rPr lang="de-DE" dirty="0" smtClean="0"/>
              <a:t>We can simply train one classifier on the &lt;stime&gt; prediction task </a:t>
            </a:r>
          </a:p>
          <a:p>
            <a:pPr lvl="1"/>
            <a:r>
              <a:rPr lang="de-DE" dirty="0" smtClean="0"/>
              <a:t>Here we are treating &lt;/stime&gt; positions like every other non &lt;stime&gt; position</a:t>
            </a:r>
          </a:p>
          <a:p>
            <a:r>
              <a:rPr lang="de-DE" dirty="0" smtClean="0"/>
              <a:t>And train another classifier on the &lt;/stime&gt; prediction task </a:t>
            </a:r>
          </a:p>
          <a:p>
            <a:pPr lvl="1"/>
            <a:r>
              <a:rPr lang="de-DE" dirty="0" smtClean="0"/>
              <a:t>Likewise, treating &lt;stime&gt; positions like every other non &lt;/stime&gt; position</a:t>
            </a:r>
          </a:p>
          <a:p>
            <a:r>
              <a:rPr lang="de-DE" dirty="0" smtClean="0"/>
              <a:t>If both classifiers predict "true" for a single position, take the one that has the highest dot product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5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More than two labels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e-DE" dirty="0" smtClean="0"/>
              <a:t>What we have had up until now is called </a:t>
            </a:r>
            <a:r>
              <a:rPr lang="de-DE" b="1" dirty="0" smtClean="0"/>
              <a:t>binary classification</a:t>
            </a:r>
          </a:p>
          <a:p>
            <a:r>
              <a:rPr lang="de-DE" dirty="0" smtClean="0"/>
              <a:t>But we can generalize this idea to many possible labels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multiclass classification</a:t>
            </a:r>
          </a:p>
          <a:p>
            <a:pPr lvl="1"/>
            <a:r>
              <a:rPr lang="de-DE" dirty="0" smtClean="0"/>
              <a:t>We are picking one label (class) from a set of classes</a:t>
            </a:r>
          </a:p>
          <a:p>
            <a:r>
              <a:rPr lang="de-DE" dirty="0" smtClean="0"/>
              <a:t>For instance, maybe we are also interested in the &lt;etime&gt; and &lt;/etime&gt; labels</a:t>
            </a:r>
          </a:p>
          <a:p>
            <a:pPr lvl="1"/>
            <a:r>
              <a:rPr lang="de-DE" dirty="0" smtClean="0"/>
              <a:t>These labels indicate seminar end times, which are also often in the announcement emails</a:t>
            </a:r>
            <a:r>
              <a:rPr lang="de-DE" dirty="0"/>
              <a:t> </a:t>
            </a:r>
            <a:r>
              <a:rPr lang="de-DE" dirty="0" smtClean="0"/>
              <a:t>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4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CMU Seminars - Example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1800" dirty="0"/>
              <a:t>&lt;0.24.4.93.20.59.10.jgc+@NL.CS.CMU.EDU (Jaime Carbonell).0&gt;</a:t>
            </a:r>
          </a:p>
          <a:p>
            <a:pPr marL="0" indent="0">
              <a:buNone/>
            </a:pPr>
            <a:r>
              <a:rPr lang="de-DE" sz="1800" dirty="0" smtClean="0"/>
              <a:t>Type</a:t>
            </a:r>
            <a:r>
              <a:rPr lang="de-DE" sz="1800" dirty="0"/>
              <a:t>:     cmu.cs.proj.mt</a:t>
            </a:r>
          </a:p>
          <a:p>
            <a:pPr marL="0" indent="0">
              <a:buNone/>
            </a:pPr>
            <a:r>
              <a:rPr lang="de-DE" sz="1800" dirty="0" smtClean="0"/>
              <a:t>Topic</a:t>
            </a:r>
            <a:r>
              <a:rPr lang="de-DE" sz="1800" dirty="0"/>
              <a:t>:    &lt;speaker&gt;Nagao&lt;/speaker&gt; Talk</a:t>
            </a:r>
          </a:p>
          <a:p>
            <a:pPr marL="0" indent="0">
              <a:buNone/>
            </a:pPr>
            <a:r>
              <a:rPr lang="de-DE" sz="1800" dirty="0" smtClean="0"/>
              <a:t>Dates</a:t>
            </a:r>
            <a:r>
              <a:rPr lang="de-DE" sz="1800" dirty="0"/>
              <a:t>:    26-Apr-93</a:t>
            </a:r>
          </a:p>
          <a:p>
            <a:pPr marL="0" indent="0">
              <a:buNone/>
            </a:pPr>
            <a:r>
              <a:rPr lang="de-DE" sz="1800" dirty="0" smtClean="0"/>
              <a:t>Time</a:t>
            </a:r>
            <a:r>
              <a:rPr lang="de-DE" sz="1800" dirty="0"/>
              <a:t>:     &lt;stime&gt;10:00&lt;/stime&gt; - &lt;etime&gt;11:00 AM&lt;/etime&gt;</a:t>
            </a:r>
          </a:p>
          <a:p>
            <a:pPr marL="0" indent="0">
              <a:buNone/>
            </a:pPr>
            <a:r>
              <a:rPr lang="de-DE" sz="1800" dirty="0" smtClean="0"/>
              <a:t>PostedBy</a:t>
            </a:r>
            <a:r>
              <a:rPr lang="de-DE" sz="1800" dirty="0"/>
              <a:t>: jgc+ on 24-Apr-93 at 20:59 from NL.CS.CMU.EDU (Jaime Carbonell)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r>
              <a:rPr lang="de-DE" sz="1800" dirty="0" smtClean="0"/>
              <a:t>Abstract</a:t>
            </a:r>
            <a:r>
              <a:rPr lang="de-DE" sz="1800" dirty="0"/>
              <a:t>:</a:t>
            </a:r>
          </a:p>
          <a:p>
            <a:pPr marL="0" indent="0">
              <a:buNone/>
            </a:pPr>
            <a:endParaRPr lang="de-DE" sz="1800" dirty="0"/>
          </a:p>
          <a:p>
            <a:pPr marL="0" indent="0">
              <a:buNone/>
            </a:pPr>
            <a:r>
              <a:rPr lang="de-DE" sz="1800" dirty="0"/>
              <a:t>&lt;paragraph&gt;&lt;sentence&gt;This Monday, 4/26, &lt;speaker&gt;Prof. Makoto Nagao&lt;/speaker&gt; will give a seminar in </a:t>
            </a:r>
            <a:r>
              <a:rPr lang="de-DE" sz="1800" dirty="0" smtClean="0"/>
              <a:t>the &lt;</a:t>
            </a:r>
            <a:r>
              <a:rPr lang="de-DE" sz="1800" dirty="0"/>
              <a:t>location&gt;CMT red conference room&lt;/location&gt; &lt;stime&gt;10&lt;/stime&gt;-&lt;etime&gt;11am&lt;/etime&gt; on recent MT research results&lt;/sentence&gt;.&lt;/paragraph&gt;</a:t>
            </a:r>
          </a:p>
          <a:p>
            <a:pPr marL="0" indent="0"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65371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One against all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We can generalize the way we handled two binary classification decisions to many labels</a:t>
            </a:r>
          </a:p>
          <a:p>
            <a:r>
              <a:rPr lang="de-DE" dirty="0" smtClean="0"/>
              <a:t>Let's add the &lt;etime&gt; and &lt;/etime&gt; labels</a:t>
            </a:r>
          </a:p>
          <a:p>
            <a:r>
              <a:rPr lang="de-DE" dirty="0" smtClean="0"/>
              <a:t>We can train a classifier for each tag</a:t>
            </a:r>
          </a:p>
          <a:p>
            <a:pPr lvl="1"/>
            <a:r>
              <a:rPr lang="de-DE" dirty="0" smtClean="0"/>
              <a:t>Just as before, every position that is not an &lt;etime&gt; is a negative example for the &lt;etime&gt; classifier, and likewise for &lt;/etime&gt;</a:t>
            </a:r>
          </a:p>
          <a:p>
            <a:r>
              <a:rPr lang="de-DE" dirty="0" smtClean="0"/>
              <a:t>If multiple classifiers say "true", take the classifier with the highest dot product</a:t>
            </a:r>
          </a:p>
          <a:p>
            <a:r>
              <a:rPr lang="de-DE" dirty="0" smtClean="0"/>
              <a:t>This is called </a:t>
            </a:r>
            <a:r>
              <a:rPr lang="de-DE" b="1" dirty="0" smtClean="0"/>
              <a:t>one-against-all</a:t>
            </a:r>
          </a:p>
          <a:p>
            <a:r>
              <a:rPr lang="de-DE" dirty="0" smtClean="0"/>
              <a:t>It is a quite reasonable way to use binary classification to predict one of multiple classes</a:t>
            </a:r>
          </a:p>
          <a:p>
            <a:pPr lvl="1"/>
            <a:r>
              <a:rPr lang="de-DE" dirty="0" smtClean="0"/>
              <a:t>It is not the only option, but it is easy to understand (and to implement too!)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4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Optional: "notag" classifier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Actually, not inserting a tag is also a decision</a:t>
            </a:r>
          </a:p>
          <a:p>
            <a:r>
              <a:rPr lang="de-DE" dirty="0" smtClean="0"/>
              <a:t>When working with multiple classifiers, we could train a classifier for "no tag here" too</a:t>
            </a:r>
          </a:p>
          <a:p>
            <a:r>
              <a:rPr lang="de-DE" dirty="0" smtClean="0"/>
              <a:t>This is trained using all positions that do not have a tag as positive examples</a:t>
            </a:r>
          </a:p>
          <a:p>
            <a:pPr lvl="1"/>
            <a:r>
              <a:rPr lang="de-DE" dirty="0" smtClean="0"/>
              <a:t>And all positions that have tags as negative examples</a:t>
            </a:r>
          </a:p>
          <a:p>
            <a:r>
              <a:rPr lang="de-DE" dirty="0" smtClean="0"/>
              <a:t>And again, we take the highest activation as the winning class</a:t>
            </a:r>
          </a:p>
          <a:p>
            <a:pPr lvl="1"/>
            <a:r>
              <a:rPr lang="de-DE" dirty="0" smtClean="0"/>
              <a:t>What happens if all of the classifications are negative?</a:t>
            </a:r>
          </a:p>
          <a:p>
            <a:pPr lvl="1"/>
            <a:r>
              <a:rPr lang="de-DE" dirty="0" smtClean="0"/>
              <a:t>We still take the highest activation!</a:t>
            </a:r>
          </a:p>
          <a:p>
            <a:r>
              <a:rPr lang="de-DE" dirty="0" smtClean="0"/>
              <a:t>This is usually not done in domains with a heavy imbalance of "notag" like decisions, but it is an interesting possibility</a:t>
            </a:r>
          </a:p>
          <a:p>
            <a:endParaRPr lang="de-DE" dirty="0" smtClean="0"/>
          </a:p>
          <a:p>
            <a:r>
              <a:rPr lang="de-DE" dirty="0" smtClean="0"/>
              <a:t>Question: what would happen to the weight vector if we did this in the binary classification (&lt;stime&gt; or no &lt;stime&gt;) case?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Rule Sets as Decision Trees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Decision trees are quite powerful</a:t>
            </a:r>
          </a:p>
          <a:p>
            <a:r>
              <a:rPr lang="de-DE" dirty="0" smtClean="0"/>
              <a:t>It is easy to see that complex rules can be encoded as decision trees</a:t>
            </a:r>
          </a:p>
          <a:p>
            <a:r>
              <a:rPr lang="de-DE" dirty="0" smtClean="0"/>
              <a:t>For instance, let's go back to border detection in CMU seminars...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Summary: Multiclass classification</a:t>
            </a:r>
            <a:endParaRPr lang="de-D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We discussed </a:t>
            </a:r>
            <a:r>
              <a:rPr lang="de-DE" b="1" dirty="0" smtClean="0"/>
              <a:t>one-against-all</a:t>
            </a:r>
            <a:r>
              <a:rPr lang="de-DE" dirty="0" smtClean="0"/>
              <a:t>, a framework for combining binary classifiers</a:t>
            </a:r>
          </a:p>
          <a:p>
            <a:r>
              <a:rPr lang="de-DE" dirty="0" smtClean="0"/>
              <a:t>It is not the only way to do this, but it often works pretty well</a:t>
            </a:r>
          </a:p>
          <a:p>
            <a:pPr lvl="1"/>
            <a:r>
              <a:rPr lang="de-DE" dirty="0" smtClean="0"/>
              <a:t>There are also techniques involving building classifiers on different subsets of the data and voting for classes</a:t>
            </a:r>
          </a:p>
          <a:p>
            <a:pPr lvl="1"/>
            <a:r>
              <a:rPr lang="de-DE" dirty="0" smtClean="0"/>
              <a:t>And other techniques can involve, e.g., a sequence of classification decisions (for instance, a tree-like structure of classifications)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Binary classifiers and sequences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As we saw a few lectures ago, we can detect seminar start times by using two binary classifiers:</a:t>
            </a:r>
          </a:p>
          <a:p>
            <a:pPr lvl="1"/>
            <a:r>
              <a:rPr lang="de-DE" dirty="0" smtClean="0"/>
              <a:t>One for &lt;stime&gt;</a:t>
            </a:r>
          </a:p>
          <a:p>
            <a:pPr lvl="1"/>
            <a:r>
              <a:rPr lang="de-DE" dirty="0" smtClean="0"/>
              <a:t>One for &lt;/stime&gt;</a:t>
            </a:r>
          </a:p>
          <a:p>
            <a:r>
              <a:rPr lang="de-DE" dirty="0" smtClean="0"/>
              <a:t>And recall that if they both say "true" to the same position, take the highest dot product</a:t>
            </a:r>
          </a:p>
          <a:p>
            <a:pPr lvl="1"/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08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Then we need to actually annotate the document</a:t>
            </a:r>
          </a:p>
          <a:p>
            <a:r>
              <a:rPr lang="de-DE" smtClean="0"/>
              <a:t>But this </a:t>
            </a:r>
            <a:r>
              <a:rPr lang="de-DE" dirty="0" smtClean="0"/>
              <a:t>is problematic...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concerns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33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981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4290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8006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2484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7696200" y="16002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 bwMode="auto">
          <a:xfrm rot="5400000" flipH="1" flipV="1">
            <a:off x="15247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rot="5400000" flipH="1" flipV="1">
            <a:off x="57919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3716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 rot="5400000" flipH="1" flipV="1">
            <a:off x="2972594" y="22090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819400" y="2590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609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35052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48768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63246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7772400" y="35814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16009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58681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4478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7912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 bwMode="auto">
          <a:xfrm rot="5400000" flipH="1" flipV="1">
            <a:off x="30487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2895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4420394" y="41902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3434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6858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2133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44196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35" name="Rectangle 34"/>
          <p:cNvSpPr/>
          <p:nvPr/>
        </p:nvSpPr>
        <p:spPr bwMode="auto">
          <a:xfrm>
            <a:off x="5867400" y="5334000"/>
            <a:ext cx="990600" cy="304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b="1">
              <a:solidFill>
                <a:prstClr val="black"/>
              </a:solidFill>
              <a:latin typeface="Arial" pitchFamily="-107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 bwMode="auto">
          <a:xfrm rot="5400000" flipH="1" flipV="1">
            <a:off x="16771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rot="5400000" flipH="1" flipV="1">
            <a:off x="5410994" y="5942806"/>
            <a:ext cx="457200" cy="158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8" name="TextBox 37"/>
          <p:cNvSpPr txBox="1"/>
          <p:nvPr/>
        </p:nvSpPr>
        <p:spPr>
          <a:xfrm>
            <a:off x="152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Begin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34000" y="63246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FF0000"/>
                </a:solidFill>
                <a:latin typeface="Arial" pitchFamily="-107" charset="0"/>
              </a:rPr>
              <a:t>End</a:t>
            </a:r>
            <a:endParaRPr lang="en-US" b="1" dirty="0">
              <a:solidFill>
                <a:srgbClr val="FF0000"/>
              </a:solidFill>
              <a:latin typeface="Arial" pitchFamily="-107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81400" y="49530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prstClr val="black"/>
                </a:solidFill>
                <a:latin typeface="Arial" pitchFamily="-107" charset="0"/>
              </a:rPr>
              <a:t>…</a:t>
            </a:r>
            <a:endParaRPr lang="en-US" sz="3600" b="1" dirty="0">
              <a:solidFill>
                <a:prstClr val="black"/>
              </a:solidFill>
              <a:latin typeface="Arial" pitchFamily="-107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239000" y="650926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 smtClean="0">
                <a:solidFill>
                  <a:prstClr val="black"/>
                </a:solidFill>
              </a:rPr>
              <a:t>Slide from Kauchak</a:t>
            </a:r>
            <a:endParaRPr lang="de-DE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4176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 basic approach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smtClean="0"/>
              <a:t>One way to deal with this is to use a greedy algorithm</a:t>
            </a:r>
          </a:p>
          <a:p>
            <a:r>
              <a:rPr lang="de-DE" dirty="0" smtClean="0"/>
              <a:t>Loop:</a:t>
            </a:r>
          </a:p>
          <a:p>
            <a:pPr lvl="1"/>
            <a:r>
              <a:rPr lang="de-DE" dirty="0" smtClean="0"/>
              <a:t>Scan the document until the &lt;stime&gt; classifier says true</a:t>
            </a:r>
          </a:p>
          <a:p>
            <a:pPr lvl="1"/>
            <a:r>
              <a:rPr lang="de-DE" dirty="0" smtClean="0"/>
              <a:t>Then scan the document until the &lt;/stime&gt; classifier says true</a:t>
            </a:r>
          </a:p>
          <a:p>
            <a:r>
              <a:rPr lang="de-DE" dirty="0" smtClean="0"/>
              <a:t>If the last tag inserted was &lt;stime&gt; then insert a &lt;/stime&gt; at the end of the document</a:t>
            </a:r>
          </a:p>
          <a:p>
            <a:r>
              <a:rPr lang="de-DE" dirty="0" smtClean="0"/>
              <a:t>Naturally, there are smarter algorithms than this that will do a little better</a:t>
            </a:r>
          </a:p>
          <a:p>
            <a:r>
              <a:rPr lang="de-DE" dirty="0" smtClean="0"/>
              <a:t>But relying on these two independent classifiers is not optimal</a:t>
            </a:r>
          </a:p>
          <a:p>
            <a:pPr marL="457200" lvl="1" indent="0">
              <a:buNone/>
            </a:pPr>
            <a:r>
              <a:rPr lang="de-DE" dirty="0" smtClean="0"/>
              <a:t>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63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"/>
            <a:ext cx="8229600" cy="92359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How can we deal better with sequences?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895"/>
            <a:ext cx="8229600" cy="4964313"/>
          </a:xfrm>
        </p:spPr>
        <p:txBody>
          <a:bodyPr/>
          <a:lstStyle/>
          <a:p>
            <a:r>
              <a:rPr lang="de-DE" dirty="0" smtClean="0"/>
              <a:t>We can make our classification decisions dependent on previous classification decisions</a:t>
            </a:r>
          </a:p>
          <a:p>
            <a:r>
              <a:rPr lang="de-DE" dirty="0" smtClean="0"/>
              <a:t>For instance, think of the Hidden Markov Model as used in POS-tagging</a:t>
            </a:r>
          </a:p>
          <a:p>
            <a:r>
              <a:rPr lang="de-DE" dirty="0" smtClean="0"/>
              <a:t>The probability of a verb increases after a noun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03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Sequence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 will do the following</a:t>
            </a:r>
          </a:p>
          <a:p>
            <a:pPr lvl="1"/>
            <a:r>
              <a:rPr lang="de-DE" dirty="0" smtClean="0"/>
              <a:t>We will add a feature template into each classification decision representing the </a:t>
            </a:r>
            <a:r>
              <a:rPr lang="de-DE" b="1" dirty="0" smtClean="0"/>
              <a:t>previous classification decision</a:t>
            </a:r>
          </a:p>
          <a:p>
            <a:pPr lvl="1"/>
            <a:r>
              <a:rPr lang="de-DE" dirty="0" smtClean="0"/>
              <a:t>And we will change the labels we are predicting, so that in the span between a start and end boundary we are predicting a different label than outside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8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Basic idea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2975"/>
            <a:ext cx="82296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</a:t>
            </a:r>
          </a:p>
          <a:p>
            <a:pPr marL="0" indent="0">
              <a:buNone/>
            </a:pPr>
            <a:r>
              <a:rPr lang="de-DE" sz="1800" dirty="0" smtClean="0"/>
              <a:t>                            &lt;stime&gt;       in-stime            &lt;/stime&gt;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712720"/>
            <a:ext cx="84124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 basic idea is that we want to use the previous classification decision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add a special feature template  -1_label_XXX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For instance, between 4 and pm, we have:</a:t>
            </a:r>
          </a:p>
          <a:p>
            <a:r>
              <a:rPr lang="de-DE" sz="2400" dirty="0" smtClean="0">
                <a:latin typeface="Century Gothic"/>
                <a:cs typeface="Century Gothic"/>
              </a:rPr>
              <a:t>    -1_label_&lt;stime&gt;</a:t>
            </a:r>
          </a:p>
          <a:p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Suppose we have learned reasonable classifiers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 often should we get a &lt;stime&gt; classification here? (Think about the training data in this sort of position)</a:t>
            </a:r>
          </a:p>
        </p:txBody>
      </p:sp>
    </p:spTree>
    <p:extLst>
      <p:ext uri="{BB962C8B-B14F-4D97-AF65-F5344CB8AC3E}">
        <p14:creationId xmlns:p14="http://schemas.microsoft.com/office/powerpoint/2010/main" val="62116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-1_label_&lt;stime&gt;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This should be an extremely strong indicator not to annotate a &lt;stime&gt;</a:t>
            </a:r>
          </a:p>
          <a:p>
            <a:endParaRPr lang="de-DE" dirty="0"/>
          </a:p>
          <a:p>
            <a:r>
              <a:rPr lang="de-DE" dirty="0" smtClean="0"/>
              <a:t>What else should it indicate?</a:t>
            </a:r>
          </a:p>
          <a:p>
            <a:pPr lvl="1"/>
            <a:r>
              <a:rPr lang="de-DE" dirty="0" smtClean="0"/>
              <a:t>It should indicate that there must be either a in-stime or a &lt;/stime&gt; here!</a:t>
            </a:r>
            <a:endParaRPr lang="de-DE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0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Changing the problem slightly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We'll now change the problem to a problem of annotating tokens (rather than annotating boundaries)</a:t>
            </a:r>
          </a:p>
          <a:p>
            <a:r>
              <a:rPr lang="de-DE" dirty="0" smtClean="0"/>
              <a:t>This is traditional in IE, and you'll see that it is slightly more powerful than the boundary style of annotation</a:t>
            </a:r>
          </a:p>
          <a:p>
            <a:r>
              <a:rPr lang="de-DE" dirty="0" smtClean="0"/>
              <a:t>We also make less decisions (see 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393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g_003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8" y="0"/>
            <a:ext cx="8848725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609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IOB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called IOB markup (or BIO = begin-in-out)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This is a standardly used markup when modeling IE problems as sequence classification problems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We can use a variety of models to solve this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One popular model is the Hidden Markov Model, which you have seen in Statistical Methods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There, the label is the state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smtClean="0">
                <a:latin typeface="Century Gothic"/>
                <a:cs typeface="Century Gothic"/>
              </a:rPr>
              <a:t>However, in this course we will (mostly) stay more general and talk about binary classifiers and one-against-all</a:t>
            </a:r>
          </a:p>
        </p:txBody>
      </p:sp>
    </p:spTree>
    <p:extLst>
      <p:ext uri="{BB962C8B-B14F-4D97-AF65-F5344CB8AC3E}">
        <p14:creationId xmlns:p14="http://schemas.microsoft.com/office/powerpoint/2010/main" val="17936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(Greedy) classification with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92975"/>
            <a:ext cx="8686800" cy="10168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1800" dirty="0" smtClean="0"/>
              <a:t>Seminar          at                4                    pm             will         be          on          ...</a:t>
            </a:r>
          </a:p>
          <a:p>
            <a:pPr marL="0" indent="0">
              <a:buNone/>
            </a:pPr>
            <a:r>
              <a:rPr lang="de-DE" sz="1800" dirty="0" smtClean="0"/>
              <a:t>O                     O                 B-stime         I-stime        O           O            O</a:t>
            </a:r>
          </a:p>
          <a:p>
            <a:pPr marL="0" indent="0">
              <a:buNone/>
            </a:pPr>
            <a:endParaRPr lang="de-DE" sz="1800" dirty="0" smtClean="0"/>
          </a:p>
          <a:p>
            <a:pPr marL="0" indent="0">
              <a:buNone/>
            </a:pPr>
            <a:endParaRPr lang="de-DE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2453640"/>
            <a:ext cx="841248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To perform greedy classification, first run your classifier on "Seminar" 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You can use a label feature here like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-1_Label_StartOfSentence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  <a:endParaRPr lang="de-DE" sz="2000" dirty="0">
              <a:latin typeface="Century Gothic"/>
              <a:cs typeface="Century Gothic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Then when classifying "at", use the feature:</a:t>
            </a:r>
          </a:p>
          <a:p>
            <a:r>
              <a:rPr lang="de-DE" sz="2000" dirty="0">
                <a:latin typeface="Century Gothic"/>
                <a:cs typeface="Century Gothic"/>
              </a:rPr>
              <a:t> </a:t>
            </a:r>
            <a:r>
              <a:rPr lang="de-DE" sz="2000" dirty="0" smtClean="0">
                <a:latin typeface="Century Gothic"/>
                <a:cs typeface="Century Gothic"/>
              </a:rPr>
              <a:t>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latin typeface="Century Gothic"/>
                <a:cs typeface="Century Gothic"/>
              </a:rPr>
              <a:t>Suppose you correctly choose "O"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Then when classifying </a:t>
            </a:r>
            <a:r>
              <a:rPr lang="de-DE" sz="2000" dirty="0" smtClean="0">
                <a:cs typeface="Century Gothic"/>
              </a:rPr>
              <a:t>"4", </a:t>
            </a:r>
            <a:r>
              <a:rPr lang="de-DE" sz="2000" dirty="0">
                <a:cs typeface="Century Gothic"/>
              </a:rPr>
              <a:t>use the feature:</a:t>
            </a:r>
          </a:p>
          <a:p>
            <a:r>
              <a:rPr lang="de-DE" sz="2000" dirty="0">
                <a:cs typeface="Century Gothic"/>
              </a:rPr>
              <a:t>    -1_Label_O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>
                <a:cs typeface="Century Gothic"/>
              </a:rPr>
              <a:t>Suppose you correctly choose </a:t>
            </a:r>
            <a:r>
              <a:rPr lang="de-DE" sz="2000" dirty="0" smtClean="0">
                <a:cs typeface="Century Gothic"/>
              </a:rPr>
              <a:t>"B-stime"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Then when classifying "pm", use the feature:</a:t>
            </a:r>
          </a:p>
          <a:p>
            <a:r>
              <a:rPr lang="de-DE" sz="2000" dirty="0" smtClean="0">
                <a:cs typeface="Century Gothic"/>
              </a:rPr>
              <a:t>    -1_Label_B-stime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dirty="0" smtClean="0">
                <a:cs typeface="Century Gothic"/>
              </a:rPr>
              <a:t>Etc...</a:t>
            </a:r>
          </a:p>
          <a:p>
            <a:endParaRPr lang="de-DE" sz="2000" dirty="0">
              <a:latin typeface="Century Gothic"/>
              <a:cs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9387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Training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 to create the training data (do feature extraction) should be obvious</a:t>
            </a:r>
          </a:p>
          <a:p>
            <a:pPr lvl="1"/>
            <a:r>
              <a:rPr lang="de-DE" dirty="0" smtClean="0"/>
              <a:t>We can just use the gold standard label of the previous position as our feature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9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Markup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 popular alternative to IOB markup is BIEWO markup</a:t>
            </a:r>
          </a:p>
          <a:p>
            <a:r>
              <a:rPr lang="de-DE" dirty="0" smtClean="0"/>
              <a:t>E stands for "end"</a:t>
            </a:r>
          </a:p>
          <a:p>
            <a:r>
              <a:rPr lang="de-DE" dirty="0" smtClean="0"/>
              <a:t>W stands for "whole", meaning we have a one-word entity (i.e., this position is both the begin and end)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79120" y="5551615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will         be          on      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W-stime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3400" y="4519550"/>
            <a:ext cx="8229600" cy="1016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Century Gothic"/>
                <a:ea typeface="+mn-ea"/>
                <a:cs typeface="Century Gothic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de-DE" sz="1800" dirty="0" smtClean="0"/>
              <a:t>Seminar          at                4                    pm             will         be          on     ...</a:t>
            </a:r>
          </a:p>
          <a:p>
            <a:pPr marL="0" indent="0">
              <a:buFont typeface="Arial"/>
              <a:buNone/>
            </a:pPr>
            <a:r>
              <a:rPr lang="de-DE" sz="1800" dirty="0" smtClean="0"/>
              <a:t>O                     O                 B-stime         E-stime        O           O            O</a:t>
            </a:r>
          </a:p>
          <a:p>
            <a:pPr marL="0" indent="0">
              <a:buFont typeface="Arial"/>
              <a:buNone/>
            </a:pPr>
            <a:endParaRPr lang="de-DE" sz="1800" dirty="0" smtClean="0"/>
          </a:p>
          <a:p>
            <a:pPr marL="0" indent="0">
              <a:buFont typeface="Arial"/>
              <a:buNone/>
            </a:pP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03284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BIEWO vs IOB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BIEWO fragments the training data</a:t>
            </a:r>
          </a:p>
          <a:p>
            <a:pPr lvl="1"/>
            <a:r>
              <a:rPr lang="de-DE" dirty="0" smtClean="0"/>
              <a:t>Recall that we are learning a binary classifier for each label</a:t>
            </a:r>
          </a:p>
          <a:p>
            <a:pPr lvl="1"/>
            <a:r>
              <a:rPr lang="de-DE" dirty="0" smtClean="0"/>
              <a:t>In our two examples on the previous slide, this means we are not using the same classifiers!</a:t>
            </a:r>
          </a:p>
          <a:p>
            <a:r>
              <a:rPr lang="de-DE" dirty="0" smtClean="0"/>
              <a:t>Use BIEWO when single-word mentions require different features to be active than the first word of a multi-word mention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167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Conclusion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I've taught you the basics of:</a:t>
            </a:r>
          </a:p>
          <a:p>
            <a:pPr lvl="1"/>
            <a:r>
              <a:rPr lang="de-DE" dirty="0" smtClean="0"/>
              <a:t>Binary classification</a:t>
            </a:r>
            <a:r>
              <a:rPr lang="de-DE" dirty="0"/>
              <a:t> </a:t>
            </a:r>
            <a:r>
              <a:rPr lang="de-DE" dirty="0" smtClean="0"/>
              <a:t>using features</a:t>
            </a:r>
          </a:p>
          <a:p>
            <a:pPr lvl="1"/>
            <a:r>
              <a:rPr lang="de-DE" dirty="0" smtClean="0"/>
              <a:t>Multiclass classification (using one-against-all)</a:t>
            </a:r>
          </a:p>
          <a:p>
            <a:pPr lvl="1"/>
            <a:r>
              <a:rPr lang="de-DE" dirty="0" smtClean="0"/>
              <a:t>Sequence classification (using a feature that uses the previous decision)</a:t>
            </a:r>
          </a:p>
          <a:p>
            <a:pPr lvl="2"/>
            <a:r>
              <a:rPr lang="de-DE" dirty="0" smtClean="0"/>
              <a:t>And IOB or BIEWO labels</a:t>
            </a:r>
          </a:p>
          <a:p>
            <a:r>
              <a:rPr lang="de-DE" dirty="0" smtClean="0"/>
              <a:t>I've skipped a lot of details</a:t>
            </a:r>
          </a:p>
          <a:p>
            <a:pPr lvl="1"/>
            <a:r>
              <a:rPr lang="de-DE" dirty="0" smtClean="0"/>
              <a:t>I haven't told you how to actually learn the weight vector in the binary classifier</a:t>
            </a:r>
          </a:p>
          <a:p>
            <a:pPr lvl="1"/>
            <a:r>
              <a:rPr lang="de-DE" dirty="0" smtClean="0"/>
              <a:t>I also haven't talked about non-greedy ways to do sequence classification</a:t>
            </a:r>
          </a:p>
          <a:p>
            <a:pPr lvl="1"/>
            <a:r>
              <a:rPr lang="de-DE" dirty="0" smtClean="0"/>
              <a:t>And I didn't talk about probabilities, which are used directly, or at least approximated, in many kinds of commonly used linear models!</a:t>
            </a:r>
          </a:p>
          <a:p>
            <a:r>
              <a:rPr lang="de-DE" dirty="0" smtClean="0"/>
              <a:t>Hopefully what I did tell you is fairly intuitive and helps you understand classification, that is the goal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9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Further reading (optional):</a:t>
            </a:r>
          </a:p>
          <a:p>
            <a:pPr lvl="1"/>
            <a:r>
              <a:rPr lang="en-US" dirty="0" smtClean="0"/>
              <a:t>Tom </a:t>
            </a:r>
            <a:r>
              <a:rPr lang="en-US" dirty="0"/>
              <a:t>Mitchell “Machine Learning” (text book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57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Seminar next week -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 smtClean="0"/>
              <a:t>In the Seminar next week, we will work with </a:t>
            </a:r>
            <a:r>
              <a:rPr lang="de-DE" b="1" dirty="0" smtClean="0"/>
              <a:t>Wapiti</a:t>
            </a:r>
          </a:p>
          <a:p>
            <a:r>
              <a:rPr lang="de-DE" b="1" dirty="0" smtClean="0"/>
              <a:t>Wapiti</a:t>
            </a:r>
            <a:r>
              <a:rPr lang="de-DE" dirty="0" smtClean="0"/>
              <a:t> is an open source machine learning package from LIMSI (Paris)</a:t>
            </a:r>
          </a:p>
          <a:p>
            <a:endParaRPr lang="de-DE" dirty="0" smtClean="0"/>
          </a:p>
          <a:p>
            <a:r>
              <a:rPr lang="de-DE" dirty="0" smtClean="0"/>
              <a:t>Wapiti implements Maximum Entropy classification for multiclass classification</a:t>
            </a:r>
          </a:p>
          <a:p>
            <a:r>
              <a:rPr lang="de-DE" dirty="0" smtClean="0"/>
              <a:t>We will use this to locate &lt;location&gt; tags in the CMU seminars data sets</a:t>
            </a:r>
          </a:p>
          <a:p>
            <a:r>
              <a:rPr lang="de-DE" dirty="0" smtClean="0"/>
              <a:t>We tell Wapiti what features to use, it learns the required weight vectors from the training set and stores them</a:t>
            </a:r>
          </a:p>
          <a:p>
            <a:r>
              <a:rPr lang="de-DE" dirty="0" smtClean="0"/>
              <a:t>You can then use Wapiti to classify new data (e.g., a test set)</a:t>
            </a:r>
          </a:p>
          <a:p>
            <a:endParaRPr lang="de-DE" dirty="0" smtClean="0"/>
          </a:p>
          <a:p>
            <a:r>
              <a:rPr lang="de-DE" b="1" dirty="0" smtClean="0"/>
              <a:t>Please download Wapiti, install it in your linux/Mac laptop, and try it out on a toy binary classification problem before the Seminar</a:t>
            </a:r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8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Seminar next week - II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sz="2400" dirty="0"/>
              <a:t>Wapiti also implements two sequence versions of Maximum Entropy classification</a:t>
            </a:r>
          </a:p>
          <a:p>
            <a:pPr lvl="1"/>
            <a:r>
              <a:rPr lang="de-DE" sz="2000" dirty="0"/>
              <a:t>The more popular solution </a:t>
            </a:r>
            <a:r>
              <a:rPr lang="de-DE" sz="2000" dirty="0" smtClean="0"/>
              <a:t>is: Bigram Linear-chain </a:t>
            </a:r>
            <a:r>
              <a:rPr lang="de-DE" sz="2000" b="1" dirty="0"/>
              <a:t>Conditional Random Field</a:t>
            </a:r>
            <a:r>
              <a:rPr lang="de-DE" sz="2000" dirty="0"/>
              <a:t> (or </a:t>
            </a:r>
            <a:r>
              <a:rPr lang="de-DE" sz="2000" dirty="0" smtClean="0"/>
              <a:t>often CRF </a:t>
            </a:r>
            <a:r>
              <a:rPr lang="de-DE" sz="2000" dirty="0"/>
              <a:t>for short</a:t>
            </a:r>
            <a:r>
              <a:rPr lang="de-DE" sz="2000" dirty="0" smtClean="0"/>
              <a:t>)</a:t>
            </a:r>
            <a:endParaRPr lang="de-DE" sz="1600" dirty="0" smtClean="0"/>
          </a:p>
          <a:p>
            <a:pPr lvl="1"/>
            <a:r>
              <a:rPr lang="de-DE" sz="2000" dirty="0" smtClean="0"/>
              <a:t>The less popular solution is </a:t>
            </a:r>
            <a:r>
              <a:rPr lang="de-DE" sz="2000" b="1" dirty="0" smtClean="0"/>
              <a:t>MEMM</a:t>
            </a:r>
            <a:r>
              <a:rPr lang="de-DE" sz="2000" dirty="0" smtClean="0"/>
              <a:t> (Maximum Entropy Markov Model), we will not use this (it often performs worse than CRF, but is much faster to train)</a:t>
            </a:r>
            <a:endParaRPr lang="de-DE" sz="2000" dirty="0"/>
          </a:p>
          <a:p>
            <a:pPr lvl="1"/>
            <a:r>
              <a:rPr lang="de-DE" sz="2000" dirty="0"/>
              <a:t>Both of these sequence solutions do maximum entropy classification </a:t>
            </a:r>
            <a:r>
              <a:rPr lang="de-DE" sz="2000" dirty="0" smtClean="0"/>
              <a:t>using </a:t>
            </a:r>
            <a:r>
              <a:rPr lang="de-DE" sz="2000" dirty="0"/>
              <a:t>the previous </a:t>
            </a:r>
            <a:r>
              <a:rPr lang="de-DE" sz="2000" dirty="0" smtClean="0"/>
              <a:t>decision in </a:t>
            </a:r>
            <a:r>
              <a:rPr lang="de-DE" sz="2000" dirty="0"/>
              <a:t>a sequence of </a:t>
            </a:r>
            <a:r>
              <a:rPr lang="de-DE" sz="2000" dirty="0" smtClean="0"/>
              <a:t>classifications</a:t>
            </a:r>
          </a:p>
          <a:p>
            <a:pPr lvl="1"/>
            <a:r>
              <a:rPr lang="de-DE" sz="2000" dirty="0" smtClean="0"/>
              <a:t>In the Seminar we will look at CRFs (in a separate Übung towards the end of the semester)</a:t>
            </a:r>
          </a:p>
          <a:p>
            <a:endParaRPr lang="de-DE" sz="2400" dirty="0"/>
          </a:p>
          <a:p>
            <a:r>
              <a:rPr lang="de-DE" sz="2400" dirty="0" smtClean="0"/>
              <a:t>Hopefully you will leave the seminar with an idea of how to solve IE problems with a classifier (or a sequence classifier)</a:t>
            </a:r>
            <a:endParaRPr lang="de-DE" sz="2400" dirty="0"/>
          </a:p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4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Thank you for your attention!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mtClean="0"/>
              <a:t>A Path in the Decision Tree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The tree will check if the token to the left of the possible start position has "at" as a lemma</a:t>
            </a:r>
          </a:p>
          <a:p>
            <a:r>
              <a:rPr lang="de-DE" dirty="0" smtClean="0"/>
              <a:t>Then check if the token after the possible start position is a Digit</a:t>
            </a:r>
          </a:p>
          <a:p>
            <a:r>
              <a:rPr lang="de-DE" dirty="0" smtClean="0"/>
              <a:t>Then check the second token after the start position is a timeid ("am", "pm", etc)</a:t>
            </a:r>
          </a:p>
          <a:p>
            <a:r>
              <a:rPr lang="de-DE" dirty="0" smtClean="0"/>
              <a:t>If you follow this path at a particular location in the text, then the decision should be to insert a &lt;stime&gt;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87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Linear Models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However, in practice decision trees are not used so often in NLP</a:t>
            </a:r>
          </a:p>
          <a:p>
            <a:r>
              <a:rPr lang="de-DE" dirty="0" smtClean="0"/>
              <a:t>Instead, linear models are used</a:t>
            </a:r>
            <a:endParaRPr lang="de-DE" dirty="0"/>
          </a:p>
          <a:p>
            <a:r>
              <a:rPr lang="de-DE" dirty="0" smtClean="0"/>
              <a:t>Let me first present linear models</a:t>
            </a:r>
          </a:p>
          <a:p>
            <a:r>
              <a:rPr lang="de-DE" dirty="0" smtClean="0"/>
              <a:t>Then I will compare linear models and decision trees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19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Binary Classification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I'm going to first discuss linear models for binary classification, using binary features</a:t>
            </a:r>
          </a:p>
          <a:p>
            <a:r>
              <a:rPr lang="de-DE" dirty="0" smtClean="0"/>
              <a:t>We'll take the same scenario as before</a:t>
            </a:r>
          </a:p>
          <a:p>
            <a:r>
              <a:rPr lang="de-DE" dirty="0"/>
              <a:t>O</a:t>
            </a:r>
            <a:r>
              <a:rPr lang="de-DE" dirty="0" smtClean="0"/>
              <a:t>ur classifier is trying to decide whether we have a &lt;stime&gt; tag or not at the current position (between two words in an email)</a:t>
            </a:r>
          </a:p>
          <a:p>
            <a:r>
              <a:rPr lang="de-DE" dirty="0" smtClean="0"/>
              <a:t>The first thing we will do is encode the context at this position into a feature vector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11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Feature Vector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Each feature is true or false, and has a position in the feature vector</a:t>
            </a:r>
            <a:endParaRPr lang="de-DE" dirty="0"/>
          </a:p>
          <a:p>
            <a:r>
              <a:rPr lang="de-DE" dirty="0" smtClean="0"/>
              <a:t>The feature vector is typically sparse, meaning it is mostly zeros (i.e., false)</a:t>
            </a:r>
          </a:p>
          <a:p>
            <a:r>
              <a:rPr lang="de-DE" dirty="0" smtClean="0"/>
              <a:t>The feature vector represents the full feature space. For instance, consider...</a:t>
            </a:r>
          </a:p>
          <a:p>
            <a:pPr lvl="1"/>
            <a:endParaRPr lang="de-DE" dirty="0" smtClean="0"/>
          </a:p>
          <a:p>
            <a:endParaRPr lang="de-D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99FDA-7688-A048-8C34-55AD89F558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1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01FF"/>
      </a:accent1>
      <a:accent2>
        <a:srgbClr val="C00200"/>
      </a:accent2>
      <a:accent3>
        <a:srgbClr val="128400"/>
      </a:accent3>
      <a:accent4>
        <a:srgbClr val="FFF100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0000"/>
        </a:solidFill>
        <a:ln>
          <a:noFill/>
        </a:ln>
        <a:effectLst/>
      </a:spPr>
      <a:bodyPr rtlCol="0" anchor="ctr"/>
      <a:lstStyle>
        <a:defPPr algn="ctr">
          <a:defRPr dirty="0" smtClean="0">
            <a:solidFill>
              <a:schemeClr val="tx1"/>
            </a:solidFill>
            <a:latin typeface="Century Gothic"/>
            <a:cs typeface="Century Gothic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FF0000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Century Gothic"/>
            <a:cs typeface="Century Gothic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3933</Words>
  <Application>Microsoft Office PowerPoint</Application>
  <PresentationFormat>On-screen Show (4:3)</PresentationFormat>
  <Paragraphs>788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Office Theme</vt:lpstr>
      <vt:lpstr>Median</vt:lpstr>
      <vt:lpstr>Information Extraction Lecture 7 – Linear Models (Basic Machine Learning)</vt:lpstr>
      <vt:lpstr>Decision Trees vs. Linear Models</vt:lpstr>
      <vt:lpstr>Decision Trees for NER</vt:lpstr>
      <vt:lpstr>Rule Sets as Decision Trees</vt:lpstr>
      <vt:lpstr>PowerPoint Presentation</vt:lpstr>
      <vt:lpstr>A Path in the Decision Tree</vt:lpstr>
      <vt:lpstr>Linear Models</vt:lpstr>
      <vt:lpstr>Binary Classification</vt:lpstr>
      <vt:lpstr>Feature Vector</vt:lpstr>
      <vt:lpstr>PowerPoint Presentation</vt:lpstr>
      <vt:lpstr>PowerPoint Presentation</vt:lpstr>
      <vt:lpstr>Classification</vt:lpstr>
      <vt:lpstr>Feature Vector</vt:lpstr>
      <vt:lpstr>Weight Vector</vt:lpstr>
      <vt:lpstr>Dot Product - I</vt:lpstr>
      <vt:lpstr>Dot Product - II</vt:lpstr>
      <vt:lpstr>Learning the Weight Vector</vt:lpstr>
      <vt:lpstr>Feature Extraction</vt:lpstr>
      <vt:lpstr>Training vs. Testing</vt:lpstr>
      <vt:lpstr>Summary so far</vt:lpstr>
      <vt:lpstr>Linear models are weaker</vt:lpstr>
      <vt:lpstr>PowerPoint Presentation</vt:lpstr>
      <vt:lpstr>PowerPoint Presentation</vt:lpstr>
      <vt:lpstr>PowerPoint Presentation</vt:lpstr>
      <vt:lpstr>Adding the second rule</vt:lpstr>
      <vt:lpstr>PowerPoint Presentation</vt:lpstr>
      <vt:lpstr>How many rules?</vt:lpstr>
      <vt:lpstr>How can we get this power in linear models?</vt:lpstr>
      <vt:lpstr>Feature Selection</vt:lpstr>
      <vt:lpstr>Training</vt:lpstr>
      <vt:lpstr>Perceptron Update I</vt:lpstr>
      <vt:lpstr>Perceptron Update II</vt:lpstr>
      <vt:lpstr>Perceptron Update III</vt:lpstr>
      <vt:lpstr>Perceptron Update IV</vt:lpstr>
      <vt:lpstr>Two classes</vt:lpstr>
      <vt:lpstr>More than two labels</vt:lpstr>
      <vt:lpstr>CMU Seminars - Example</vt:lpstr>
      <vt:lpstr>One against all</vt:lpstr>
      <vt:lpstr>Optional: "notag" classifier</vt:lpstr>
      <vt:lpstr>Summary: Multiclass classification</vt:lpstr>
      <vt:lpstr>Binary classifiers and sequences</vt:lpstr>
      <vt:lpstr>PowerPoint Presentation</vt:lpstr>
      <vt:lpstr>Some concerns</vt:lpstr>
      <vt:lpstr>A basic approach</vt:lpstr>
      <vt:lpstr>How can we deal better with sequences?</vt:lpstr>
      <vt:lpstr>Basic Sequence Classification</vt:lpstr>
      <vt:lpstr>Basic idea</vt:lpstr>
      <vt:lpstr>-1_label_&lt;stime&gt;</vt:lpstr>
      <vt:lpstr>Changing the problem slightly</vt:lpstr>
      <vt:lpstr>IOB markup</vt:lpstr>
      <vt:lpstr>(Greedy) classification with IOB</vt:lpstr>
      <vt:lpstr>Training</vt:lpstr>
      <vt:lpstr>BIEWO Markup</vt:lpstr>
      <vt:lpstr>BIEWO vs IOB</vt:lpstr>
      <vt:lpstr>Conclusion</vt:lpstr>
      <vt:lpstr>PowerPoint Presentation</vt:lpstr>
      <vt:lpstr>Seminar next week - I</vt:lpstr>
      <vt:lpstr>Seminar next week - II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 - Linear Models</dc:title>
  <dc:creator>Alexander Fraser</dc:creator>
  <cp:lastModifiedBy>alex</cp:lastModifiedBy>
  <cp:revision>612</cp:revision>
  <dcterms:created xsi:type="dcterms:W3CDTF">2011-12-07T15:05:48Z</dcterms:created>
  <dcterms:modified xsi:type="dcterms:W3CDTF">2016-11-30T16:27:34Z</dcterms:modified>
</cp:coreProperties>
</file>