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3"/>
  </p:notesMasterIdLst>
  <p:handoutMasterIdLst>
    <p:handoutMasterId r:id="rId14"/>
  </p:handoutMasterIdLst>
  <p:sldIdLst>
    <p:sldId id="441" r:id="rId2"/>
    <p:sldId id="1074" r:id="rId3"/>
    <p:sldId id="1031" r:id="rId4"/>
    <p:sldId id="1029" r:id="rId5"/>
    <p:sldId id="1034" r:id="rId6"/>
    <p:sldId id="1035" r:id="rId7"/>
    <p:sldId id="1036" r:id="rId8"/>
    <p:sldId id="1039" r:id="rId9"/>
    <p:sldId id="1037" r:id="rId10"/>
    <p:sldId id="1030" r:id="rId11"/>
    <p:sldId id="983"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23" autoAdjust="0"/>
  </p:normalViewPr>
  <p:slideViewPr>
    <p:cSldViewPr snapToGrid="0" snapToObjects="1">
      <p:cViewPr varScale="1">
        <p:scale>
          <a:sx n="115" d="100"/>
          <a:sy n="115" d="100"/>
        </p:scale>
        <p:origin x="-1488" y="-102"/>
      </p:cViewPr>
      <p:guideLst>
        <p:guide orient="horz" pos="2160"/>
        <p:guide pos="2880"/>
      </p:guideLst>
    </p:cSldViewPr>
  </p:slideViewPr>
  <p:outlineViewPr>
    <p:cViewPr>
      <p:scale>
        <a:sx n="33" d="100"/>
        <a:sy n="33" d="100"/>
      </p:scale>
      <p:origin x="0" y="2340"/>
    </p:cViewPr>
  </p:outlineViewPr>
  <p:notesTextViewPr>
    <p:cViewPr>
      <p:scale>
        <a:sx n="100" d="100"/>
        <a:sy n="100" d="100"/>
      </p:scale>
      <p:origin x="0" y="0"/>
    </p:cViewPr>
  </p:notesTextViewPr>
  <p:sorterViewPr>
    <p:cViewPr>
      <p:scale>
        <a:sx n="100" d="100"/>
        <a:sy n="100" d="100"/>
      </p:scale>
      <p:origin x="0" y="14856"/>
    </p:cViewPr>
  </p:sorterViewPr>
  <p:notesViewPr>
    <p:cSldViewPr snapToGrid="0" snapToObjects="1">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D24128C-B88A-F640-9D9E-9E2D9702F110}" type="datetimeFigureOut">
              <a:rPr lang="en-US" smtClean="0"/>
              <a:pPr/>
              <a:t>12/15/2016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AB73DB8-A723-E042-AF8C-3A8522DA7238}" type="slidenum">
              <a:rPr lang="en-US" smtClean="0"/>
              <a:pPr/>
              <a:t>‹#›</a:t>
            </a:fld>
            <a:endParaRPr lang="en-US"/>
          </a:p>
        </p:txBody>
      </p:sp>
    </p:spTree>
    <p:extLst>
      <p:ext uri="{BB962C8B-B14F-4D97-AF65-F5344CB8AC3E}">
        <p14:creationId xmlns:p14="http://schemas.microsoft.com/office/powerpoint/2010/main" val="2144419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773149-0ABC-E244-8EDD-4CC88D8136B6}" type="datetimeFigureOut">
              <a:rPr lang="en-US" smtClean="0"/>
              <a:pPr/>
              <a:t>12/15/2016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A4F66E-E396-E443-81FD-0890AFF8A6BC}" type="slidenum">
              <a:rPr lang="en-US" smtClean="0"/>
              <a:pPr/>
              <a:t>‹#›</a:t>
            </a:fld>
            <a:endParaRPr lang="en-US"/>
          </a:p>
        </p:txBody>
      </p:sp>
    </p:spTree>
    <p:extLst>
      <p:ext uri="{BB962C8B-B14F-4D97-AF65-F5344CB8AC3E}">
        <p14:creationId xmlns:p14="http://schemas.microsoft.com/office/powerpoint/2010/main" val="220460391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90734E-7F07-5849-8224-F4B4740C657F}" type="datetime1">
              <a:rPr lang="en-US" smtClean="0"/>
              <a:pPr/>
              <a:t>12/15/2016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8950A9-EED3-1D44-A4DE-08208E952964}" type="datetime1">
              <a:rPr lang="en-US" smtClean="0"/>
              <a:pPr/>
              <a:t>12/15/2016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E41639-3679-D240-A6FB-91A389FB9B7B}" type="datetime1">
              <a:rPr lang="en-US" smtClean="0"/>
              <a:pPr/>
              <a:t>12/15/2016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AD4575-FF2F-334A-9F79-9FFBE1E30D3A}" type="datetime1">
              <a:rPr lang="en-US" smtClean="0"/>
              <a:pPr/>
              <a:t>12/15/2016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947DA3D-0E0C-4140-B5E2-4EE048D57C6E}" type="datetime1">
              <a:rPr lang="en-US" smtClean="0"/>
              <a:pPr/>
              <a:t>12/15/2016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40848A-593E-BB41-A7F8-9A6B3E943DA4}" type="datetime1">
              <a:rPr lang="en-US" smtClean="0"/>
              <a:pPr/>
              <a:t>12/15/2016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DA0816-33E2-8C40-AB0D-A51248F791C7}" type="datetime1">
              <a:rPr lang="en-US" smtClean="0"/>
              <a:pPr/>
              <a:t>12/15/2016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4DC60C-B23F-144C-B7D5-62CC8E820715}" type="datetime1">
              <a:rPr lang="en-US" smtClean="0"/>
              <a:pPr/>
              <a:t>12/15/2016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FBF993-C234-DC44-9528-3EAD344FCCF4}" type="datetime1">
              <a:rPr lang="en-US" smtClean="0"/>
              <a:pPr/>
              <a:t>12/15/2016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EE4797-2AA4-4D46-A7FD-9ADF5469E9DD}" type="datetime1">
              <a:rPr lang="en-US" smtClean="0"/>
              <a:pPr/>
              <a:t>12/15/2016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B6F9D0-0A51-4947-BDEE-73BFA7C2AC4C}" type="datetime1">
              <a:rPr lang="en-US" smtClean="0"/>
              <a:pPr/>
              <a:t>12/15/2016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92359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192975"/>
            <a:ext cx="8229600" cy="496431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D2AB5A-FCF7-ED49-8D13-7C3EDA14043A}" type="datetime1">
              <a:rPr lang="en-US" smtClean="0"/>
              <a:pPr/>
              <a:t>12/15/2016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F99FDA-7688-A048-8C34-55AD89F558E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Century Gothic"/>
          <a:ea typeface="+mj-ea"/>
          <a:cs typeface="Century Gothic"/>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Century Gothic"/>
          <a:ea typeface="+mn-ea"/>
          <a:cs typeface="Century Gothic"/>
        </a:defRPr>
      </a:lvl1pPr>
      <a:lvl2pPr marL="742950" indent="-285750" algn="l" defTabSz="457200" rtl="0" eaLnBrk="1" latinLnBrk="0" hangingPunct="1">
        <a:spcBef>
          <a:spcPct val="20000"/>
        </a:spcBef>
        <a:buFont typeface="Arial"/>
        <a:buChar char="•"/>
        <a:defRPr sz="2800" kern="1200">
          <a:solidFill>
            <a:schemeClr val="tx1"/>
          </a:solidFill>
          <a:latin typeface="Century Gothic"/>
          <a:ea typeface="+mn-ea"/>
          <a:cs typeface="Century Gothic"/>
        </a:defRPr>
      </a:lvl2pPr>
      <a:lvl3pPr marL="1143000" indent="-228600" algn="l" defTabSz="457200" rtl="0" eaLnBrk="1" latinLnBrk="0" hangingPunct="1">
        <a:spcBef>
          <a:spcPct val="20000"/>
        </a:spcBef>
        <a:buFont typeface="Arial"/>
        <a:buChar char="•"/>
        <a:defRPr sz="2400" kern="1200">
          <a:solidFill>
            <a:schemeClr val="tx1"/>
          </a:solidFill>
          <a:latin typeface="Century Gothic"/>
          <a:ea typeface="+mn-ea"/>
          <a:cs typeface="Century Gothic"/>
        </a:defRPr>
      </a:lvl3pPr>
      <a:lvl4pPr marL="1600200" indent="-228600" algn="l" defTabSz="457200" rtl="0" eaLnBrk="1" latinLnBrk="0" hangingPunct="1">
        <a:spcBef>
          <a:spcPct val="20000"/>
        </a:spcBef>
        <a:buFont typeface="Arial"/>
        <a:buChar char="•"/>
        <a:defRPr sz="2000" kern="1200">
          <a:solidFill>
            <a:schemeClr val="tx1"/>
          </a:solidFill>
          <a:latin typeface="Century Gothic"/>
          <a:ea typeface="+mn-ea"/>
          <a:cs typeface="Century Gothic"/>
        </a:defRPr>
      </a:lvl4pPr>
      <a:lvl5pPr marL="2057400" indent="-228600" algn="l" defTabSz="457200" rtl="0" eaLnBrk="1" latinLnBrk="0" hangingPunct="1">
        <a:spcBef>
          <a:spcPct val="20000"/>
        </a:spcBef>
        <a:buFont typeface="Arial"/>
        <a:buChar char="•"/>
        <a:defRPr sz="2000" kern="1200">
          <a:solidFill>
            <a:schemeClr val="tx1"/>
          </a:solidFill>
          <a:latin typeface="Century Gothic"/>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Information Extraction</a:t>
            </a:r>
            <a:br>
              <a:rPr lang="en-US" dirty="0" smtClean="0"/>
            </a:br>
            <a:r>
              <a:rPr lang="en-US" sz="2400" dirty="0" smtClean="0"/>
              <a:t>Review of </a:t>
            </a:r>
            <a:r>
              <a:rPr lang="en-US" sz="2400" dirty="0" err="1" smtClean="0"/>
              <a:t>Übung</a:t>
            </a:r>
            <a:r>
              <a:rPr lang="en-US" sz="2400" smtClean="0"/>
              <a:t> 2</a:t>
            </a:r>
            <a:endParaRPr lang="en-US" dirty="0"/>
          </a:p>
        </p:txBody>
      </p:sp>
      <p:sp>
        <p:nvSpPr>
          <p:cNvPr id="3" name="Subtitle 2"/>
          <p:cNvSpPr>
            <a:spLocks noGrp="1"/>
          </p:cNvSpPr>
          <p:nvPr>
            <p:ph type="subTitle" idx="1"/>
          </p:nvPr>
        </p:nvSpPr>
        <p:spPr>
          <a:xfrm>
            <a:off x="372731" y="3886202"/>
            <a:ext cx="8448580" cy="2229743"/>
          </a:xfrm>
        </p:spPr>
        <p:txBody>
          <a:bodyPr>
            <a:normAutofit lnSpcReduction="10000"/>
          </a:bodyPr>
          <a:lstStyle/>
          <a:p>
            <a:r>
              <a:rPr lang="en-US" dirty="0"/>
              <a:t>CIS, LMU </a:t>
            </a:r>
            <a:r>
              <a:rPr lang="en-US" dirty="0" err="1"/>
              <a:t>München</a:t>
            </a:r>
            <a:endParaRPr lang="en-US" dirty="0"/>
          </a:p>
          <a:p>
            <a:r>
              <a:rPr lang="en-US" dirty="0"/>
              <a:t>Winter Semester </a:t>
            </a:r>
            <a:r>
              <a:rPr lang="en-US" dirty="0" smtClean="0"/>
              <a:t>2016-2017</a:t>
            </a:r>
            <a:endParaRPr lang="en-US" dirty="0"/>
          </a:p>
          <a:p>
            <a:r>
              <a:rPr lang="en-US" dirty="0"/>
              <a:t> </a:t>
            </a:r>
            <a:br>
              <a:rPr lang="en-US" dirty="0"/>
            </a:br>
            <a:r>
              <a:rPr lang="en-US" dirty="0"/>
              <a:t>Dr. Alexander Fraser, CIS</a:t>
            </a:r>
          </a:p>
        </p:txBody>
      </p:sp>
    </p:spTree>
    <p:extLst>
      <p:ext uri="{BB962C8B-B14F-4D97-AF65-F5344CB8AC3E}">
        <p14:creationId xmlns:p14="http://schemas.microsoft.com/office/powerpoint/2010/main" val="28323160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Conclusion</a:t>
            </a:r>
            <a:endParaRPr lang="de-DE" dirty="0"/>
          </a:p>
        </p:txBody>
      </p:sp>
      <p:sp>
        <p:nvSpPr>
          <p:cNvPr id="3" name="Content Placeholder 2"/>
          <p:cNvSpPr>
            <a:spLocks noGrp="1"/>
          </p:cNvSpPr>
          <p:nvPr>
            <p:ph idx="1"/>
          </p:nvPr>
        </p:nvSpPr>
        <p:spPr/>
        <p:txBody>
          <a:bodyPr>
            <a:normAutofit fontScale="85000" lnSpcReduction="10000"/>
          </a:bodyPr>
          <a:lstStyle/>
          <a:p>
            <a:r>
              <a:rPr lang="de-DE" dirty="0" smtClean="0"/>
              <a:t>Wapiti is a very interesting package for multi-class and sequential multi-class classification</a:t>
            </a:r>
          </a:p>
          <a:p>
            <a:r>
              <a:rPr lang="de-DE" dirty="0" smtClean="0"/>
              <a:t>It is also quite easy to use</a:t>
            </a:r>
          </a:p>
          <a:p>
            <a:pPr lvl="1"/>
            <a:r>
              <a:rPr lang="de-DE" dirty="0" smtClean="0"/>
              <a:t>Except the annoying bug that we engineered around (where we added a single letter to very simple features like "isUpper" or "isNotUpper")</a:t>
            </a:r>
          </a:p>
          <a:p>
            <a:r>
              <a:rPr lang="de-DE" dirty="0" smtClean="0"/>
              <a:t>Read the manual to see what it can do</a:t>
            </a:r>
            <a:endParaRPr lang="de-DE" dirty="0"/>
          </a:p>
          <a:p>
            <a:r>
              <a:rPr lang="de-DE" dirty="0" smtClean="0"/>
              <a:t>A further detail for avoiding overfitting the training corpus is a technique called "regularization"</a:t>
            </a:r>
          </a:p>
          <a:p>
            <a:pPr lvl="1"/>
            <a:r>
              <a:rPr lang="de-DE" dirty="0" smtClean="0"/>
              <a:t>See the Wapiti paper (cited on the website) for more about this</a:t>
            </a:r>
            <a:endParaRPr lang="de-DE" dirty="0"/>
          </a:p>
        </p:txBody>
      </p:sp>
      <p:sp>
        <p:nvSpPr>
          <p:cNvPr id="4" name="Slide Number Placeholder 3"/>
          <p:cNvSpPr>
            <a:spLocks noGrp="1"/>
          </p:cNvSpPr>
          <p:nvPr>
            <p:ph type="sldNum" sz="quarter" idx="12"/>
          </p:nvPr>
        </p:nvSpPr>
        <p:spPr/>
        <p:txBody>
          <a:bodyPr/>
          <a:lstStyle/>
          <a:p>
            <a:fld id="{0FF99FDA-7688-A048-8C34-55AD89F558E4}" type="slidenum">
              <a:rPr lang="en-US" smtClean="0"/>
              <a:pPr/>
              <a:t>10</a:t>
            </a:fld>
            <a:endParaRPr lang="en-US"/>
          </a:p>
        </p:txBody>
      </p:sp>
    </p:spTree>
    <p:extLst>
      <p:ext uri="{BB962C8B-B14F-4D97-AF65-F5344CB8AC3E}">
        <p14:creationId xmlns:p14="http://schemas.microsoft.com/office/powerpoint/2010/main" val="12492803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de-DE"/>
          </a:p>
        </p:txBody>
      </p:sp>
      <p:sp>
        <p:nvSpPr>
          <p:cNvPr id="3" name="Content Placeholder 2"/>
          <p:cNvSpPr>
            <a:spLocks noGrp="1"/>
          </p:cNvSpPr>
          <p:nvPr>
            <p:ph idx="1"/>
          </p:nvPr>
        </p:nvSpPr>
        <p:spPr/>
        <p:txBody>
          <a:bodyPr/>
          <a:lstStyle/>
          <a:p>
            <a:r>
              <a:rPr lang="de-DE" dirty="0" smtClean="0"/>
              <a:t>Thank you for your attention!</a:t>
            </a:r>
            <a:endParaRPr lang="de-DE" dirty="0"/>
          </a:p>
        </p:txBody>
      </p:sp>
      <p:sp>
        <p:nvSpPr>
          <p:cNvPr id="4" name="Slide Number Placeholder 3"/>
          <p:cNvSpPr>
            <a:spLocks noGrp="1"/>
          </p:cNvSpPr>
          <p:nvPr>
            <p:ph type="sldNum" sz="quarter" idx="12"/>
          </p:nvPr>
        </p:nvSpPr>
        <p:spPr/>
        <p:txBody>
          <a:bodyPr/>
          <a:lstStyle/>
          <a:p>
            <a:fld id="{0FF99FDA-7688-A048-8C34-55AD89F558E4}" type="slidenum">
              <a:rPr lang="en-US" smtClean="0"/>
              <a:pPr/>
              <a:t>11</a:t>
            </a:fld>
            <a:endParaRPr lang="en-US"/>
          </a:p>
        </p:txBody>
      </p:sp>
    </p:spTree>
    <p:extLst>
      <p:ext uri="{BB962C8B-B14F-4D97-AF65-F5344CB8AC3E}">
        <p14:creationId xmlns:p14="http://schemas.microsoft.com/office/powerpoint/2010/main" val="38307618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Administravia</a:t>
            </a:r>
            <a:endParaRPr lang="de-DE" dirty="0"/>
          </a:p>
        </p:txBody>
      </p:sp>
      <p:sp>
        <p:nvSpPr>
          <p:cNvPr id="3" name="Content Placeholder 2"/>
          <p:cNvSpPr>
            <a:spLocks noGrp="1"/>
          </p:cNvSpPr>
          <p:nvPr>
            <p:ph idx="1"/>
          </p:nvPr>
        </p:nvSpPr>
        <p:spPr/>
        <p:txBody>
          <a:bodyPr/>
          <a:lstStyle/>
          <a:p>
            <a:r>
              <a:rPr lang="de-DE" dirty="0" smtClean="0"/>
              <a:t>Seminar:</a:t>
            </a:r>
          </a:p>
          <a:p>
            <a:r>
              <a:rPr lang="de-DE" dirty="0" smtClean="0"/>
              <a:t>Hausarbeit is due 3 weeks after your presentation</a:t>
            </a:r>
          </a:p>
          <a:p>
            <a:r>
              <a:rPr lang="de-DE" dirty="0" smtClean="0"/>
              <a:t>However, Xmas break (24th to 6th) does not count towards your three weeks</a:t>
            </a:r>
          </a:p>
          <a:p>
            <a:pPr lvl="1"/>
            <a:r>
              <a:rPr lang="de-DE" dirty="0" smtClean="0"/>
              <a:t>Add two more weeks if your working period touches these dates</a:t>
            </a:r>
            <a:endParaRPr lang="de-DE" dirty="0"/>
          </a:p>
        </p:txBody>
      </p:sp>
      <p:sp>
        <p:nvSpPr>
          <p:cNvPr id="4" name="Slide Number Placeholder 3"/>
          <p:cNvSpPr>
            <a:spLocks noGrp="1"/>
          </p:cNvSpPr>
          <p:nvPr>
            <p:ph type="sldNum" sz="quarter" idx="12"/>
          </p:nvPr>
        </p:nvSpPr>
        <p:spPr/>
        <p:txBody>
          <a:bodyPr/>
          <a:lstStyle/>
          <a:p>
            <a:fld id="{0FF99FDA-7688-A048-8C34-55AD89F558E4}" type="slidenum">
              <a:rPr lang="en-US" smtClean="0"/>
              <a:pPr/>
              <a:t>2</a:t>
            </a:fld>
            <a:endParaRPr lang="en-US"/>
          </a:p>
        </p:txBody>
      </p:sp>
    </p:spTree>
    <p:extLst>
      <p:ext uri="{BB962C8B-B14F-4D97-AF65-F5344CB8AC3E}">
        <p14:creationId xmlns:p14="http://schemas.microsoft.com/office/powerpoint/2010/main" val="11386844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de-DE" dirty="0"/>
          </a:p>
        </p:txBody>
      </p:sp>
      <p:sp>
        <p:nvSpPr>
          <p:cNvPr id="3" name="Content Placeholder 2"/>
          <p:cNvSpPr>
            <a:spLocks noGrp="1"/>
          </p:cNvSpPr>
          <p:nvPr>
            <p:ph idx="1"/>
          </p:nvPr>
        </p:nvSpPr>
        <p:spPr/>
        <p:txBody>
          <a:bodyPr>
            <a:normAutofit/>
          </a:bodyPr>
          <a:lstStyle/>
          <a:p>
            <a:r>
              <a:rPr lang="de-DE" dirty="0" smtClean="0"/>
              <a:t>I will present a quick review of the Übung to make sure you have the key concepts</a:t>
            </a:r>
          </a:p>
          <a:p>
            <a:r>
              <a:rPr lang="de-DE" dirty="0" smtClean="0"/>
              <a:t>If you are one of the few people who are not in the Seminar</a:t>
            </a:r>
          </a:p>
          <a:p>
            <a:pPr lvl="1"/>
            <a:r>
              <a:rPr lang="de-DE" dirty="0" smtClean="0"/>
              <a:t>You will still be able to follow what I am discussing</a:t>
            </a:r>
          </a:p>
          <a:p>
            <a:pPr lvl="1"/>
            <a:r>
              <a:rPr lang="de-DE" dirty="0" smtClean="0"/>
              <a:t>You can try doing the Übung (Exercise2) by simply going to the Seminar web page and downloading the relevant materials</a:t>
            </a:r>
          </a:p>
        </p:txBody>
      </p:sp>
      <p:sp>
        <p:nvSpPr>
          <p:cNvPr id="4" name="Slide Number Placeholder 3"/>
          <p:cNvSpPr>
            <a:spLocks noGrp="1"/>
          </p:cNvSpPr>
          <p:nvPr>
            <p:ph type="sldNum" sz="quarter" idx="12"/>
          </p:nvPr>
        </p:nvSpPr>
        <p:spPr/>
        <p:txBody>
          <a:bodyPr/>
          <a:lstStyle/>
          <a:p>
            <a:fld id="{0FF99FDA-7688-A048-8C34-55AD89F558E4}" type="slidenum">
              <a:rPr lang="en-US" smtClean="0"/>
              <a:pPr/>
              <a:t>3</a:t>
            </a:fld>
            <a:endParaRPr lang="en-US"/>
          </a:p>
        </p:txBody>
      </p:sp>
    </p:spTree>
    <p:extLst>
      <p:ext uri="{BB962C8B-B14F-4D97-AF65-F5344CB8AC3E}">
        <p14:creationId xmlns:p14="http://schemas.microsoft.com/office/powerpoint/2010/main" val="2043135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Review of Übung</a:t>
            </a:r>
            <a:endParaRPr lang="de-DE" dirty="0"/>
          </a:p>
        </p:txBody>
      </p:sp>
      <p:sp>
        <p:nvSpPr>
          <p:cNvPr id="3" name="Content Placeholder 2"/>
          <p:cNvSpPr>
            <a:spLocks noGrp="1"/>
          </p:cNvSpPr>
          <p:nvPr>
            <p:ph idx="1"/>
          </p:nvPr>
        </p:nvSpPr>
        <p:spPr/>
        <p:txBody>
          <a:bodyPr>
            <a:normAutofit fontScale="85000" lnSpcReduction="10000"/>
          </a:bodyPr>
          <a:lstStyle/>
          <a:p>
            <a:endParaRPr lang="de-DE" dirty="0" smtClean="0"/>
          </a:p>
          <a:p>
            <a:r>
              <a:rPr lang="de-DE" dirty="0" smtClean="0"/>
              <a:t>In the Übung last week, we used the open source machine learning package Wapiti</a:t>
            </a:r>
          </a:p>
          <a:p>
            <a:r>
              <a:rPr lang="de-DE" dirty="0" smtClean="0"/>
              <a:t>We worked on a binary learning task: finding &lt;stime&gt; tags</a:t>
            </a:r>
          </a:p>
          <a:p>
            <a:r>
              <a:rPr lang="de-DE" dirty="0" smtClean="0"/>
              <a:t>We looked at:</a:t>
            </a:r>
          </a:p>
          <a:p>
            <a:pPr lvl="1"/>
            <a:r>
              <a:rPr lang="de-DE" dirty="0" smtClean="0"/>
              <a:t>Basic setup (compiling Wapiti, create sa-tagged directory) – "make prep"</a:t>
            </a:r>
          </a:p>
          <a:p>
            <a:pPr lvl="1"/>
            <a:r>
              <a:rPr lang="de-DE" dirty="0" smtClean="0"/>
              <a:t>How to run experiments (train, development, test) – "make"</a:t>
            </a:r>
          </a:p>
          <a:p>
            <a:pPr lvl="1"/>
            <a:r>
              <a:rPr lang="de-DE" dirty="0" smtClean="0"/>
              <a:t>Basic feature extraction code "extract_003.pl"</a:t>
            </a:r>
          </a:p>
          <a:p>
            <a:pPr lvl="1"/>
            <a:r>
              <a:rPr lang="de-DE" dirty="0" smtClean="0"/>
              <a:t>Wapiti pattern files "unigram_bigram_pattern.txt"</a:t>
            </a:r>
          </a:p>
          <a:p>
            <a:pPr lvl="1"/>
            <a:endParaRPr lang="de-DE" dirty="0" smtClean="0"/>
          </a:p>
        </p:txBody>
      </p:sp>
      <p:sp>
        <p:nvSpPr>
          <p:cNvPr id="4" name="Slide Number Placeholder 3"/>
          <p:cNvSpPr>
            <a:spLocks noGrp="1"/>
          </p:cNvSpPr>
          <p:nvPr>
            <p:ph type="sldNum" sz="quarter" idx="12"/>
          </p:nvPr>
        </p:nvSpPr>
        <p:spPr/>
        <p:txBody>
          <a:bodyPr/>
          <a:lstStyle/>
          <a:p>
            <a:fld id="{0FF99FDA-7688-A048-8C34-55AD89F558E4}" type="slidenum">
              <a:rPr lang="en-US" smtClean="0"/>
              <a:pPr/>
              <a:t>4</a:t>
            </a:fld>
            <a:endParaRPr lang="en-US"/>
          </a:p>
        </p:txBody>
      </p:sp>
    </p:spTree>
    <p:extLst>
      <p:ext uri="{BB962C8B-B14F-4D97-AF65-F5344CB8AC3E}">
        <p14:creationId xmlns:p14="http://schemas.microsoft.com/office/powerpoint/2010/main" val="10761124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23593"/>
          </a:xfrm>
        </p:spPr>
        <p:txBody>
          <a:bodyPr>
            <a:normAutofit fontScale="90000"/>
          </a:bodyPr>
          <a:lstStyle/>
          <a:p>
            <a:pPr lvl="0"/>
            <a:r>
              <a:rPr lang="de-DE" dirty="0" smtClean="0"/>
              <a:t>How to run experiments (train, development, test)</a:t>
            </a:r>
            <a:endParaRPr lang="de-DE" dirty="0"/>
          </a:p>
        </p:txBody>
      </p:sp>
      <p:sp>
        <p:nvSpPr>
          <p:cNvPr id="3" name="Content Placeholder 2"/>
          <p:cNvSpPr>
            <a:spLocks noGrp="1"/>
          </p:cNvSpPr>
          <p:nvPr>
            <p:ph idx="1"/>
          </p:nvPr>
        </p:nvSpPr>
        <p:spPr>
          <a:xfrm>
            <a:off x="457200" y="1330135"/>
            <a:ext cx="8229600" cy="4964313"/>
          </a:xfrm>
        </p:spPr>
        <p:txBody>
          <a:bodyPr>
            <a:normAutofit/>
          </a:bodyPr>
          <a:lstStyle/>
          <a:p>
            <a:pPr lvl="0"/>
            <a:r>
              <a:rPr lang="de-DE" dirty="0" smtClean="0"/>
              <a:t>Ideally you should run shell scripts like this:</a:t>
            </a:r>
          </a:p>
          <a:p>
            <a:pPr marL="457200" lvl="1" indent="0">
              <a:buNone/>
            </a:pPr>
            <a:r>
              <a:rPr lang="de-DE" dirty="0" smtClean="0"/>
              <a:t>      bash myscript.sh &gt;&amp; myscript.sh.log</a:t>
            </a:r>
          </a:p>
          <a:p>
            <a:r>
              <a:rPr lang="de-DE" dirty="0" smtClean="0"/>
              <a:t>This saves the output into a log file (I always do this, and none of my scripts take parameters)</a:t>
            </a:r>
          </a:p>
          <a:p>
            <a:pPr lvl="1"/>
            <a:r>
              <a:rPr lang="de-DE" dirty="0" smtClean="0"/>
              <a:t>Even better would be to have the extractor print version numbers (and maybe use source control)</a:t>
            </a:r>
          </a:p>
        </p:txBody>
      </p:sp>
      <p:sp>
        <p:nvSpPr>
          <p:cNvPr id="4" name="Slide Number Placeholder 3"/>
          <p:cNvSpPr>
            <a:spLocks noGrp="1"/>
          </p:cNvSpPr>
          <p:nvPr>
            <p:ph type="sldNum" sz="quarter" idx="12"/>
          </p:nvPr>
        </p:nvSpPr>
        <p:spPr/>
        <p:txBody>
          <a:bodyPr/>
          <a:lstStyle/>
          <a:p>
            <a:fld id="{0FF99FDA-7688-A048-8C34-55AD89F558E4}" type="slidenum">
              <a:rPr lang="en-US" smtClean="0"/>
              <a:pPr/>
              <a:t>5</a:t>
            </a:fld>
            <a:endParaRPr lang="en-US"/>
          </a:p>
        </p:txBody>
      </p:sp>
    </p:spTree>
    <p:extLst>
      <p:ext uri="{BB962C8B-B14F-4D97-AF65-F5344CB8AC3E}">
        <p14:creationId xmlns:p14="http://schemas.microsoft.com/office/powerpoint/2010/main" val="8743075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de-DE" dirty="0" smtClean="0"/>
              <a:t>Basic feature extraction code</a:t>
            </a:r>
            <a:endParaRPr lang="de-DE" dirty="0"/>
          </a:p>
        </p:txBody>
      </p:sp>
      <p:sp>
        <p:nvSpPr>
          <p:cNvPr id="3" name="Content Placeholder 2"/>
          <p:cNvSpPr>
            <a:spLocks noGrp="1"/>
          </p:cNvSpPr>
          <p:nvPr>
            <p:ph idx="1"/>
          </p:nvPr>
        </p:nvSpPr>
        <p:spPr/>
        <p:txBody>
          <a:bodyPr>
            <a:normAutofit fontScale="92500" lnSpcReduction="10000"/>
          </a:bodyPr>
          <a:lstStyle/>
          <a:p>
            <a:pPr lvl="0"/>
            <a:r>
              <a:rPr lang="de-DE" dirty="0" smtClean="0"/>
              <a:t>We looked at extract_003.pl </a:t>
            </a:r>
          </a:p>
          <a:p>
            <a:pPr lvl="0"/>
            <a:r>
              <a:rPr lang="de-DE" dirty="0" smtClean="0"/>
              <a:t>This extracts a raw representation which I sometimes refer to as the "features", but which should really be referred to differently</a:t>
            </a:r>
          </a:p>
          <a:p>
            <a:pPr lvl="1"/>
            <a:r>
              <a:rPr lang="de-DE" dirty="0" smtClean="0"/>
              <a:t>Let's call what this outputs the extract file</a:t>
            </a:r>
          </a:p>
          <a:p>
            <a:pPr lvl="0"/>
            <a:r>
              <a:rPr lang="de-DE" dirty="0" smtClean="0"/>
              <a:t>The extract file is used to build the actual features used by Wapiti (and contains the gold-standard labels for training data or test data where we want Wapiti to calculate precision/recall and F)</a:t>
            </a:r>
          </a:p>
        </p:txBody>
      </p:sp>
      <p:sp>
        <p:nvSpPr>
          <p:cNvPr id="4" name="Slide Number Placeholder 3"/>
          <p:cNvSpPr>
            <a:spLocks noGrp="1"/>
          </p:cNvSpPr>
          <p:nvPr>
            <p:ph type="sldNum" sz="quarter" idx="12"/>
          </p:nvPr>
        </p:nvSpPr>
        <p:spPr/>
        <p:txBody>
          <a:bodyPr/>
          <a:lstStyle/>
          <a:p>
            <a:fld id="{0FF99FDA-7688-A048-8C34-55AD89F558E4}" type="slidenum">
              <a:rPr lang="en-US" smtClean="0"/>
              <a:pPr/>
              <a:t>6</a:t>
            </a:fld>
            <a:endParaRPr lang="en-US"/>
          </a:p>
        </p:txBody>
      </p:sp>
    </p:spTree>
    <p:extLst>
      <p:ext uri="{BB962C8B-B14F-4D97-AF65-F5344CB8AC3E}">
        <p14:creationId xmlns:p14="http://schemas.microsoft.com/office/powerpoint/2010/main" val="22715235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de-DE" dirty="0" smtClean="0"/>
              <a:t>Wapiti pattern files</a:t>
            </a:r>
            <a:endParaRPr lang="de-DE" dirty="0"/>
          </a:p>
        </p:txBody>
      </p:sp>
      <p:sp>
        <p:nvSpPr>
          <p:cNvPr id="3" name="Content Placeholder 2"/>
          <p:cNvSpPr>
            <a:spLocks noGrp="1"/>
          </p:cNvSpPr>
          <p:nvPr>
            <p:ph idx="1"/>
          </p:nvPr>
        </p:nvSpPr>
        <p:spPr/>
        <p:txBody>
          <a:bodyPr>
            <a:normAutofit fontScale="92500" lnSpcReduction="20000"/>
          </a:bodyPr>
          <a:lstStyle/>
          <a:p>
            <a:r>
              <a:rPr lang="de-DE" dirty="0" smtClean="0"/>
              <a:t>Wapiti pattern files are a level of indirection that allow us to:</a:t>
            </a:r>
          </a:p>
          <a:p>
            <a:pPr marL="0" indent="0">
              <a:buNone/>
            </a:pPr>
            <a:r>
              <a:rPr lang="de-DE" dirty="0" smtClean="0"/>
              <a:t>	1) specify whether a column in the extract file is used</a:t>
            </a:r>
          </a:p>
          <a:p>
            <a:pPr lvl="1"/>
            <a:r>
              <a:rPr lang="de-DE" dirty="0" smtClean="0"/>
              <a:t>This is useful to "comment out" features in the extract file</a:t>
            </a:r>
          </a:p>
          <a:p>
            <a:pPr lvl="1"/>
            <a:r>
              <a:rPr lang="de-DE" dirty="0" smtClean="0"/>
              <a:t>Otherwise it is annoying – you have to remember to explicitly enable each new column as a feature</a:t>
            </a:r>
          </a:p>
          <a:p>
            <a:pPr marL="0" indent="0">
              <a:buNone/>
            </a:pPr>
            <a:r>
              <a:rPr lang="de-DE" dirty="0" smtClean="0"/>
              <a:t>	2) create features that combine columns (so-called "compound" features)</a:t>
            </a:r>
          </a:p>
          <a:p>
            <a:pPr lvl="1"/>
            <a:r>
              <a:rPr lang="de-DE" dirty="0" smtClean="0"/>
              <a:t>Two features put together is often called a bigram</a:t>
            </a:r>
          </a:p>
          <a:p>
            <a:pPr lvl="1"/>
            <a:endParaRPr lang="de-DE" dirty="0" smtClean="0"/>
          </a:p>
        </p:txBody>
      </p:sp>
      <p:sp>
        <p:nvSpPr>
          <p:cNvPr id="4" name="Slide Number Placeholder 3"/>
          <p:cNvSpPr>
            <a:spLocks noGrp="1"/>
          </p:cNvSpPr>
          <p:nvPr>
            <p:ph type="sldNum" sz="quarter" idx="12"/>
          </p:nvPr>
        </p:nvSpPr>
        <p:spPr/>
        <p:txBody>
          <a:bodyPr/>
          <a:lstStyle/>
          <a:p>
            <a:fld id="{0FF99FDA-7688-A048-8C34-55AD89F558E4}" type="slidenum">
              <a:rPr lang="en-US" smtClean="0"/>
              <a:pPr/>
              <a:t>7</a:t>
            </a:fld>
            <a:endParaRPr lang="en-US"/>
          </a:p>
        </p:txBody>
      </p:sp>
    </p:spTree>
    <p:extLst>
      <p:ext uri="{BB962C8B-B14F-4D97-AF65-F5344CB8AC3E}">
        <p14:creationId xmlns:p14="http://schemas.microsoft.com/office/powerpoint/2010/main" val="21685724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Beyond binary classification</a:t>
            </a:r>
            <a:endParaRPr lang="de-DE" dirty="0"/>
          </a:p>
        </p:txBody>
      </p:sp>
      <p:sp>
        <p:nvSpPr>
          <p:cNvPr id="3" name="Content Placeholder 2"/>
          <p:cNvSpPr>
            <a:spLocks noGrp="1"/>
          </p:cNvSpPr>
          <p:nvPr>
            <p:ph idx="1"/>
          </p:nvPr>
        </p:nvSpPr>
        <p:spPr/>
        <p:txBody>
          <a:bodyPr>
            <a:normAutofit fontScale="92500"/>
          </a:bodyPr>
          <a:lstStyle/>
          <a:p>
            <a:r>
              <a:rPr lang="de-DE" dirty="0" smtClean="0"/>
              <a:t>Wapiti supports multi-class classification</a:t>
            </a:r>
          </a:p>
          <a:p>
            <a:r>
              <a:rPr lang="de-DE" dirty="0" smtClean="0"/>
              <a:t>You can just change the label in the last column in the "extract" file to any string</a:t>
            </a:r>
            <a:endParaRPr lang="de-DE" dirty="0"/>
          </a:p>
          <a:p>
            <a:r>
              <a:rPr lang="de-DE" dirty="0" smtClean="0"/>
              <a:t>Then retrain</a:t>
            </a:r>
          </a:p>
          <a:p>
            <a:r>
              <a:rPr lang="de-DE" dirty="0" smtClean="0"/>
              <a:t>Very abstractly, it is doing something like one-against-all as I explained in class</a:t>
            </a:r>
          </a:p>
          <a:p>
            <a:pPr lvl="1"/>
            <a:r>
              <a:rPr lang="de-DE" dirty="0" smtClean="0"/>
              <a:t>The details are more complicated, in fact it is a multi-class maximum entropy model</a:t>
            </a:r>
          </a:p>
          <a:p>
            <a:pPr lvl="1"/>
            <a:r>
              <a:rPr lang="de-DE" dirty="0" smtClean="0"/>
              <a:t>I will skip the details (at least for now)</a:t>
            </a:r>
          </a:p>
        </p:txBody>
      </p:sp>
      <p:sp>
        <p:nvSpPr>
          <p:cNvPr id="4" name="Slide Number Placeholder 3"/>
          <p:cNvSpPr>
            <a:spLocks noGrp="1"/>
          </p:cNvSpPr>
          <p:nvPr>
            <p:ph type="sldNum" sz="quarter" idx="12"/>
          </p:nvPr>
        </p:nvSpPr>
        <p:spPr/>
        <p:txBody>
          <a:bodyPr/>
          <a:lstStyle/>
          <a:p>
            <a:fld id="{0FF99FDA-7688-A048-8C34-55AD89F558E4}" type="slidenum">
              <a:rPr lang="en-US" smtClean="0"/>
              <a:pPr/>
              <a:t>8</a:t>
            </a:fld>
            <a:endParaRPr lang="en-US"/>
          </a:p>
        </p:txBody>
      </p:sp>
    </p:spTree>
    <p:extLst>
      <p:ext uri="{BB962C8B-B14F-4D97-AF65-F5344CB8AC3E}">
        <p14:creationId xmlns:p14="http://schemas.microsoft.com/office/powerpoint/2010/main" val="40693297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Sequence classification</a:t>
            </a:r>
            <a:endParaRPr lang="de-DE" dirty="0"/>
          </a:p>
        </p:txBody>
      </p:sp>
      <p:sp>
        <p:nvSpPr>
          <p:cNvPr id="3" name="Content Placeholder 2"/>
          <p:cNvSpPr>
            <a:spLocks noGrp="1"/>
          </p:cNvSpPr>
          <p:nvPr>
            <p:ph idx="1"/>
          </p:nvPr>
        </p:nvSpPr>
        <p:spPr/>
        <p:txBody>
          <a:bodyPr>
            <a:normAutofit fontScale="70000" lnSpcReduction="20000"/>
          </a:bodyPr>
          <a:lstStyle/>
          <a:p>
            <a:r>
              <a:rPr lang="de-DE" dirty="0" smtClean="0"/>
              <a:t>There is also a script that does sequence classification</a:t>
            </a:r>
          </a:p>
          <a:p>
            <a:r>
              <a:rPr lang="de-DE" dirty="0" smtClean="0"/>
              <a:t>When using sequence classification, you have several rows like in the extract file </a:t>
            </a:r>
          </a:p>
          <a:p>
            <a:pPr lvl="1"/>
            <a:r>
              <a:rPr lang="de-DE" dirty="0" smtClean="0"/>
              <a:t>But without blank lines between them</a:t>
            </a:r>
          </a:p>
          <a:p>
            <a:pPr lvl="1"/>
            <a:r>
              <a:rPr lang="de-DE" dirty="0" smtClean="0"/>
              <a:t>This is a sequence</a:t>
            </a:r>
            <a:endParaRPr lang="de-DE" dirty="0"/>
          </a:p>
          <a:p>
            <a:r>
              <a:rPr lang="de-DE" dirty="0" smtClean="0"/>
              <a:t>You define a special feature which says "look at the previous label" (this feature starts with the letter "b" in the Wapiti pattern file, because it is defining a feature on the previous label and current label, which is a *label* bigram feature)</a:t>
            </a:r>
          </a:p>
          <a:p>
            <a:r>
              <a:rPr lang="de-DE" dirty="0" smtClean="0"/>
              <a:t>You'll notice that the extract is much simpler, because we can refer to the word in the previous example, or the word in the next example (instead of including these as columns as we did previously)</a:t>
            </a:r>
          </a:p>
          <a:p>
            <a:r>
              <a:rPr lang="de-DE" dirty="0" smtClean="0"/>
              <a:t>We will look at sequence classification in a further lab after the break</a:t>
            </a:r>
          </a:p>
        </p:txBody>
      </p:sp>
      <p:sp>
        <p:nvSpPr>
          <p:cNvPr id="4" name="Slide Number Placeholder 3"/>
          <p:cNvSpPr>
            <a:spLocks noGrp="1"/>
          </p:cNvSpPr>
          <p:nvPr>
            <p:ph type="sldNum" sz="quarter" idx="12"/>
          </p:nvPr>
        </p:nvSpPr>
        <p:spPr/>
        <p:txBody>
          <a:bodyPr/>
          <a:lstStyle/>
          <a:p>
            <a:fld id="{0FF99FDA-7688-A048-8C34-55AD89F558E4}" type="slidenum">
              <a:rPr lang="en-US" smtClean="0"/>
              <a:pPr/>
              <a:t>9</a:t>
            </a:fld>
            <a:endParaRPr lang="en-US"/>
          </a:p>
        </p:txBody>
      </p:sp>
    </p:spTree>
    <p:extLst>
      <p:ext uri="{BB962C8B-B14F-4D97-AF65-F5344CB8AC3E}">
        <p14:creationId xmlns:p14="http://schemas.microsoft.com/office/powerpoint/2010/main" val="8282477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0001FF"/>
      </a:accent1>
      <a:accent2>
        <a:srgbClr val="C00200"/>
      </a:accent2>
      <a:accent3>
        <a:srgbClr val="128400"/>
      </a:accent3>
      <a:accent4>
        <a:srgbClr val="FFF100"/>
      </a:accent4>
      <a:accent5>
        <a:srgbClr val="4BACC6"/>
      </a:accent5>
      <a:accent6>
        <a:srgbClr val="F79646"/>
      </a:accent6>
      <a:hlink>
        <a:srgbClr val="0000FF"/>
      </a:hlink>
      <a:folHlink>
        <a:srgbClr val="800080"/>
      </a:folHlink>
    </a:clrScheme>
    <a:fontScheme name="Verve">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0000"/>
        </a:solidFill>
        <a:ln>
          <a:noFill/>
        </a:ln>
        <a:effectLst/>
      </a:spPr>
      <a:bodyPr rtlCol="0" anchor="ctr"/>
      <a:lstStyle>
        <a:defPPr algn="ctr">
          <a:defRPr dirty="0" smtClean="0">
            <a:solidFill>
              <a:schemeClr val="tx1"/>
            </a:solidFill>
            <a:latin typeface="Century Gothic"/>
            <a:cs typeface="Century Gothic"/>
          </a:defRPr>
        </a:defPPr>
      </a:lstStyle>
      <a:style>
        <a:lnRef idx="1">
          <a:schemeClr val="accent1"/>
        </a:lnRef>
        <a:fillRef idx="3">
          <a:schemeClr val="accent1"/>
        </a:fillRef>
        <a:effectRef idx="2">
          <a:schemeClr val="accent1"/>
        </a:effectRef>
        <a:fontRef idx="minor">
          <a:schemeClr val="lt1"/>
        </a:fontRef>
      </a:style>
    </a:spDef>
    <a:lnDef>
      <a:spPr>
        <a:ln w="38100">
          <a:solidFill>
            <a:srgbClr val="FF0000"/>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2400" dirty="0" smtClean="0">
            <a:latin typeface="Century Gothic"/>
            <a:cs typeface="Century Gothic"/>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656</Words>
  <Application>Microsoft Office PowerPoint</Application>
  <PresentationFormat>On-screen Show (4:3)</PresentationFormat>
  <Paragraphs>72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Information Extraction Review of Übung 2</vt:lpstr>
      <vt:lpstr>Administravia</vt:lpstr>
      <vt:lpstr>PowerPoint Presentation</vt:lpstr>
      <vt:lpstr>Review of Übung</vt:lpstr>
      <vt:lpstr>How to run experiments (train, development, test)</vt:lpstr>
      <vt:lpstr>Basic feature extraction code</vt:lpstr>
      <vt:lpstr>Wapiti pattern files</vt:lpstr>
      <vt:lpstr>Beyond binary classification</vt:lpstr>
      <vt:lpstr>Sequence classification</vt:lpstr>
      <vt:lpstr>Conclusion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Extraction - Decision Trees</dc:title>
  <dc:creator>Alexander Fraser</dc:creator>
  <cp:lastModifiedBy>alex</cp:lastModifiedBy>
  <cp:revision>609</cp:revision>
  <dcterms:created xsi:type="dcterms:W3CDTF">2011-12-07T15:05:48Z</dcterms:created>
  <dcterms:modified xsi:type="dcterms:W3CDTF">2016-12-15T11:55:58Z</dcterms:modified>
</cp:coreProperties>
</file>