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  <p:sldMasterId id="2147483726" r:id="rId6"/>
    <p:sldMasterId id="2147483738" r:id="rId7"/>
  </p:sldMasterIdLst>
  <p:notesMasterIdLst>
    <p:notesMasterId r:id="rId88"/>
  </p:notesMasterIdLst>
  <p:handoutMasterIdLst>
    <p:handoutMasterId r:id="rId89"/>
  </p:handoutMasterIdLst>
  <p:sldIdLst>
    <p:sldId id="441" r:id="rId8"/>
    <p:sldId id="694" r:id="rId9"/>
    <p:sldId id="693" r:id="rId10"/>
    <p:sldId id="445" r:id="rId11"/>
    <p:sldId id="586" r:id="rId12"/>
    <p:sldId id="587" r:id="rId13"/>
    <p:sldId id="573" r:id="rId14"/>
    <p:sldId id="598" r:id="rId15"/>
    <p:sldId id="599" r:id="rId16"/>
    <p:sldId id="679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38" r:id="rId34"/>
    <p:sldId id="681" r:id="rId35"/>
    <p:sldId id="682" r:id="rId36"/>
    <p:sldId id="684" r:id="rId37"/>
    <p:sldId id="491" r:id="rId38"/>
    <p:sldId id="492" r:id="rId39"/>
    <p:sldId id="493" r:id="rId40"/>
    <p:sldId id="685" r:id="rId41"/>
    <p:sldId id="686" r:id="rId42"/>
    <p:sldId id="536" r:id="rId43"/>
    <p:sldId id="537" r:id="rId44"/>
    <p:sldId id="538" r:id="rId45"/>
    <p:sldId id="539" r:id="rId46"/>
    <p:sldId id="687" r:id="rId47"/>
    <p:sldId id="688" r:id="rId48"/>
    <p:sldId id="689" r:id="rId49"/>
    <p:sldId id="683" r:id="rId50"/>
    <p:sldId id="540" r:id="rId51"/>
    <p:sldId id="541" r:id="rId52"/>
    <p:sldId id="542" r:id="rId53"/>
    <p:sldId id="543" r:id="rId54"/>
    <p:sldId id="583" r:id="rId55"/>
    <p:sldId id="554" r:id="rId56"/>
    <p:sldId id="555" r:id="rId57"/>
    <p:sldId id="556" r:id="rId58"/>
    <p:sldId id="557" r:id="rId59"/>
    <p:sldId id="558" r:id="rId60"/>
    <p:sldId id="559" r:id="rId61"/>
    <p:sldId id="680" r:id="rId62"/>
    <p:sldId id="564" r:id="rId63"/>
    <p:sldId id="719" r:id="rId64"/>
    <p:sldId id="720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  <p:sldId id="717" r:id="rId85"/>
    <p:sldId id="585" r:id="rId86"/>
    <p:sldId id="454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27B8D-7A99-474E-B8BB-C942407D83B7}" type="datetime1">
              <a:rPr lang="en-US">
                <a:solidFill>
                  <a:prstClr val="black"/>
                </a:solidFill>
              </a:rPr>
              <a:pPr/>
              <a:t>11/12/2018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69377-1212-904F-AB64-CD84EB5DBD6F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2F254E-2F89-DE40-8F9C-008081EC5FEA}" type="datetime1">
              <a:rPr lang="en-US">
                <a:solidFill>
                  <a:prstClr val="black"/>
                </a:solidFill>
              </a:rPr>
              <a:pPr/>
              <a:t>11/12/2018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A325-E20D-0346-B295-C0611060029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EBA4B2-ACCA-914A-9BDF-0AAB927D9CB0}" type="datetime1">
              <a:rPr lang="en-US">
                <a:solidFill>
                  <a:prstClr val="black"/>
                </a:solidFill>
              </a:rPr>
              <a:pPr/>
              <a:t>11/12/2018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22063-31EA-BE49-9F7C-E95A6F579CEE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9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8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8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3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2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16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8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11/12/2018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12.11.2018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11/12/2018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2018-2019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smtClean="0"/>
              <a:t>Dates </a:t>
            </a:r>
            <a:r>
              <a:rPr lang="de-DE" dirty="0" err="1" smtClean="0"/>
              <a:t>are</a:t>
            </a:r>
            <a:r>
              <a:rPr lang="de-DE" dirty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. PLEASE CHECK YOUR NAME, TOPIC AND PRESENTATION LANGUAGE!</a:t>
            </a:r>
            <a:endParaRPr lang="de-DE" dirty="0" smtClean="0"/>
          </a:p>
          <a:p>
            <a:r>
              <a:rPr lang="de-DE" dirty="0" err="1" smtClean="0"/>
              <a:t>Tips</a:t>
            </a:r>
            <a:endParaRPr lang="de-DE" dirty="0" smtClean="0"/>
          </a:p>
          <a:p>
            <a:pPr marL="742950" lvl="2" indent="-342900"/>
            <a:r>
              <a:rPr lang="de-DE" sz="2800" dirty="0"/>
              <a:t>Presentations should have </a:t>
            </a:r>
            <a:r>
              <a:rPr lang="de-DE" sz="2800" b="1" dirty="0"/>
              <a:t>slide numbers</a:t>
            </a:r>
            <a:r>
              <a:rPr lang="de-DE" sz="2800" dirty="0"/>
              <a:t> to facilitate the discussion</a:t>
            </a:r>
          </a:p>
          <a:p>
            <a:pPr lvl="1"/>
            <a:r>
              <a:rPr lang="de-DE" dirty="0" smtClean="0"/>
              <a:t>Please don't forget to send me your presentation (as a </a:t>
            </a:r>
            <a:r>
              <a:rPr lang="de-DE" b="1" dirty="0" smtClean="0"/>
              <a:t>PDF</a:t>
            </a:r>
            <a:r>
              <a:rPr lang="de-DE" dirty="0" smtClean="0"/>
              <a:t> please) after giving it</a:t>
            </a:r>
          </a:p>
          <a:p>
            <a:pPr lvl="1"/>
            <a:r>
              <a:rPr lang="de-DE" dirty="0" smtClean="0"/>
              <a:t>And, as you know, the Hausarbeit is due 3 weeks after your presentation!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 plan </a:t>
            </a:r>
            <a:r>
              <a:rPr lang="de-DE" dirty="0" err="1" smtClean="0"/>
              <a:t>to</a:t>
            </a:r>
            <a:r>
              <a:rPr lang="de-DE" dirty="0" smtClean="0"/>
              <a:t>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Topics from last time</a:t>
            </a:r>
          </a:p>
          <a:p>
            <a:pPr lvl="1"/>
            <a:r>
              <a:rPr lang="de-DE" dirty="0" smtClean="0"/>
              <a:t>Evaluation metrics in more detail </a:t>
            </a:r>
          </a:p>
          <a:p>
            <a:pPr lvl="1"/>
            <a:r>
              <a:rPr lang="de-DE" dirty="0" smtClean="0"/>
              <a:t>Quick review of Rule-Based NER</a:t>
            </a:r>
          </a:p>
          <a:p>
            <a:r>
              <a:rPr lang="de-DE" dirty="0" smtClean="0"/>
              <a:t>Evaluations and gold standards in IE</a:t>
            </a:r>
          </a:p>
          <a:p>
            <a:pPr lvl="1"/>
            <a:r>
              <a:rPr lang="de-DE" dirty="0" smtClean="0"/>
              <a:t>Issues </a:t>
            </a:r>
            <a:r>
              <a:rPr lang="de-DE" dirty="0"/>
              <a:t>in </a:t>
            </a:r>
            <a:r>
              <a:rPr lang="de-DE" dirty="0" smtClean="0"/>
              <a:t>Evaluation of IE</a:t>
            </a:r>
            <a:endParaRPr lang="de-DE" dirty="0"/>
          </a:p>
          <a:p>
            <a:pPr lvl="1"/>
            <a:r>
              <a:rPr lang="de-DE" dirty="0" smtClean="0"/>
              <a:t>Human Annotation for NER</a:t>
            </a:r>
          </a:p>
          <a:p>
            <a:r>
              <a:rPr lang="de-DE" dirty="0"/>
              <a:t>IE end-to-end</a:t>
            </a:r>
          </a:p>
          <a:p>
            <a:r>
              <a:rPr lang="de-DE" dirty="0"/>
              <a:t>Introduction: named entity detection as a classification </a:t>
            </a:r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90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9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 Template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2806"/>
              </p:ext>
            </p:extLst>
          </p:nvPr>
        </p:nvGraphicFramePr>
        <p:xfrm>
          <a:off x="685800" y="1891047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Slot</a:t>
                      </a:r>
                      <a:r>
                        <a:rPr lang="de-DE" baseline="0" dirty="0" smtClean="0"/>
                        <a:t> 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Speaker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Prof. Makoto Nagao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10:00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End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11:00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CMT red conference room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Message Identifier</a:t>
                      </a:r>
                      <a:r>
                        <a:rPr lang="de-DE" baseline="0" dirty="0" smtClean="0"/>
                        <a:t> (Filename)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0.24.4.93.20.59.10.jgc+@NL.CS.CMU.EDU (Jaime Carbonell).0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82" y="4610627"/>
            <a:ext cx="668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Template contains *canonical* version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There are several "mentions" of speaker, start time and end-time (see previous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Only one value for each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Location could probably also be canonicalized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Important: also keep link back to original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many database entries?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the CMU seminars task, one message generally results in one database entry</a:t>
            </a:r>
          </a:p>
          <a:p>
            <a:pPr lvl="1"/>
            <a:r>
              <a:rPr lang="de-DE" dirty="0" smtClean="0"/>
              <a:t>Or no database entry if you process an email that is not about a seminar</a:t>
            </a:r>
          </a:p>
          <a:p>
            <a:r>
              <a:rPr lang="de-DE" dirty="0" smtClean="0"/>
              <a:t>In other IE tasks, can get multiple database entries from a single document or web page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page of concert listings -&gt; database entries</a:t>
            </a:r>
          </a:p>
          <a:p>
            <a:pPr lvl="1"/>
            <a:r>
              <a:rPr lang="de-DE" dirty="0" smtClean="0"/>
              <a:t>Entries in timeline -&gt; database entries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0894"/>
            <a:ext cx="7772400" cy="4114800"/>
          </a:xfrm>
        </p:spPr>
        <p:txBody>
          <a:bodyPr/>
          <a:lstStyle/>
          <a:p>
            <a:r>
              <a:rPr lang="de-DE" dirty="0" smtClean="0"/>
              <a:t>IR: end-user</a:t>
            </a:r>
          </a:p>
          <a:p>
            <a:pPr lvl="1"/>
            <a:r>
              <a:rPr lang="de-DE" dirty="0" smtClean="0"/>
              <a:t>Start with information need</a:t>
            </a:r>
          </a:p>
          <a:p>
            <a:pPr lvl="1"/>
            <a:r>
              <a:rPr lang="de-DE" dirty="0" smtClean="0"/>
              <a:t>Gets relevant documents, hopefully information need is solved</a:t>
            </a:r>
          </a:p>
          <a:p>
            <a:pPr lvl="1"/>
            <a:r>
              <a:rPr lang="de-DE" dirty="0" smtClean="0"/>
              <a:t>Important difference: Traditional IR vs. Web R</a:t>
            </a:r>
          </a:p>
          <a:p>
            <a:r>
              <a:rPr lang="de-DE" dirty="0" smtClean="0"/>
              <a:t>IE: analyst (you)</a:t>
            </a:r>
          </a:p>
          <a:p>
            <a:pPr lvl="1"/>
            <a:r>
              <a:rPr lang="de-DE" dirty="0" smtClean="0"/>
              <a:t>Start with template design and corpus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et database of filled out templates</a:t>
            </a:r>
          </a:p>
          <a:p>
            <a:pPr lvl="2"/>
            <a:r>
              <a:rPr lang="de-DE" dirty="0" smtClean="0"/>
              <a:t>Followed by subsequent processing (e.g., data mining, or user browsing, etc.)</a:t>
            </a:r>
          </a:p>
        </p:txBody>
      </p:sp>
    </p:spTree>
    <p:extLst>
      <p:ext uri="{BB962C8B-B14F-4D97-AF65-F5344CB8AC3E}">
        <p14:creationId xmlns:p14="http://schemas.microsoft.com/office/powerpoint/2010/main" val="51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IE: what we've seen so far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So far we have looked at:</a:t>
            </a:r>
          </a:p>
          <a:p>
            <a:r>
              <a:rPr lang="de-DE" dirty="0" smtClean="0"/>
              <a:t>Source issues (selection, tokenization, etc)</a:t>
            </a:r>
          </a:p>
          <a:p>
            <a:r>
              <a:rPr lang="de-DE" dirty="0" smtClean="0"/>
              <a:t>Extracting regular entities</a:t>
            </a:r>
          </a:p>
          <a:p>
            <a:r>
              <a:rPr lang="de-DE" dirty="0" smtClean="0"/>
              <a:t>Rule-based extraction of named entities</a:t>
            </a:r>
          </a:p>
          <a:p>
            <a:r>
              <a:rPr lang="de-DE" dirty="0" smtClean="0"/>
              <a:t>Learning rules for rule-based extraction of named entities</a:t>
            </a:r>
          </a:p>
          <a:p>
            <a:r>
              <a:rPr lang="de-DE" dirty="0" smtClean="0"/>
              <a:t>We also jumped ahead and looked briefly at end-to-end IE for the CMU Seminars task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3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8" y="0"/>
            <a:ext cx="8229600" cy="923593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1324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cs typeface="Century Gothic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1967-05-01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7833515" y="2041590"/>
            <a:ext cx="351588" cy="2746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185103" y="659255"/>
            <a:ext cx="150294" cy="45900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is the process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unstructured machine-readable documents </a:t>
            </a:r>
          </a:p>
        </p:txBody>
      </p:sp>
    </p:spTree>
    <p:extLst>
      <p:ext uri="{BB962C8B-B14F-4D97-AF65-F5344CB8AC3E}">
        <p14:creationId xmlns:p14="http://schemas.microsoft.com/office/powerpoint/2010/main" val="2560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here we are going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stay with the named entity recognition (NER) topic for a while</a:t>
            </a:r>
          </a:p>
          <a:p>
            <a:pPr lvl="1"/>
            <a:r>
              <a:rPr lang="de-DE" dirty="0" smtClean="0"/>
              <a:t>How to formulate this as a machine learning problem (later in these slides)</a:t>
            </a:r>
          </a:p>
          <a:p>
            <a:pPr lvl="1"/>
            <a:r>
              <a:rPr lang="de-DE" dirty="0" smtClean="0"/>
              <a:t>Next time: brief introduction to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99FDA-7688-A048-8C34-55AD89F558E4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Named Entity Recognition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Extracting Named Entities</a:t>
            </a: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Person:  Mr. Hubert J. Smith, Adm. McInnes, Grace Chan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Title:  Chairman, Vice President of Technology, Secretary of State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Country:  USSR, France, Haiti, Haitian Republic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City: New York, Rome, Paris, Birmingham, Seneca Falls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Province:  Kansas, Yorkshire, Uttar Pradesh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Business:  GTE Corporation, FreeMarkets Inc., Acme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University:  Bryn Mawr College, University of Iowa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Organization:  Red Cross, Boys and Girls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2952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More Named Entities</a:t>
            </a:r>
          </a:p>
        </p:txBody>
      </p:sp>
      <p:sp>
        <p:nvSpPr>
          <p:cNvPr id="1053704" name="Rectangle 8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Currency:  400 yen, $100, DM 450,000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Linear:  10 feet, 100 miles, 15 centimeters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Area:  a square foot, 15 acres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Volume:  6 cubic feet, 100 gallons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Weight: 10 pounds, half a ton, 100 kilos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Duration:  10 day, five minutes, 3 years, a millennium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Frequency:  daily, biannually, 5 times, 3 times a day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Speed:  6 miles per hour, 15 feet per second, 5 kph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Age:  3 weeks old, 10-year-old, 50 years of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1462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 Posed as a Machine Learning Task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1534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Training data: documents marked up with ground truth</a:t>
            </a:r>
            <a:endParaRPr lang="en-US" sz="2800" dirty="0" smtClean="0"/>
          </a:p>
          <a:p>
            <a:r>
              <a:rPr lang="en-US" sz="2800" dirty="0" smtClean="0"/>
              <a:t>Extract features around words/information</a:t>
            </a:r>
          </a:p>
          <a:p>
            <a:r>
              <a:rPr lang="en-US" sz="2800" dirty="0" smtClean="0"/>
              <a:t>Pose as a classification problem</a:t>
            </a: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625475" y="3824288"/>
            <a:ext cx="7905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00  :  pm  Place   :   Wean  Hall  Rm  5409  Speaker   :   Sebastian  Thrun</a:t>
            </a:r>
          </a:p>
        </p:txBody>
      </p:sp>
      <p:sp>
        <p:nvSpPr>
          <p:cNvPr id="1209361" name="Freeform 17"/>
          <p:cNvSpPr>
            <a:spLocks/>
          </p:cNvSpPr>
          <p:nvPr/>
        </p:nvSpPr>
        <p:spPr bwMode="auto">
          <a:xfrm>
            <a:off x="2851150" y="4267200"/>
            <a:ext cx="2286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2" name="Freeform 18"/>
          <p:cNvSpPr>
            <a:spLocks/>
          </p:cNvSpPr>
          <p:nvPr/>
        </p:nvSpPr>
        <p:spPr bwMode="auto">
          <a:xfrm>
            <a:off x="5289550" y="4267200"/>
            <a:ext cx="31242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3" name="Freeform 19"/>
          <p:cNvSpPr>
            <a:spLocks/>
          </p:cNvSpPr>
          <p:nvPr/>
        </p:nvSpPr>
        <p:spPr bwMode="auto">
          <a:xfrm>
            <a:off x="717550" y="4267200"/>
            <a:ext cx="1905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70" name="Text Box 26"/>
          <p:cNvSpPr txBox="1">
            <a:spLocks noChangeArrowheads="1"/>
          </p:cNvSpPr>
          <p:nvPr/>
        </p:nvSpPr>
        <p:spPr bwMode="auto">
          <a:xfrm>
            <a:off x="1346200" y="44196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prefix</a:t>
            </a: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3613150" y="4419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contents</a:t>
            </a:r>
          </a:p>
        </p:txBody>
      </p:sp>
      <p:sp>
        <p:nvSpPr>
          <p:cNvPr id="1209372" name="Text Box 28"/>
          <p:cNvSpPr txBox="1">
            <a:spLocks noChangeArrowheads="1"/>
          </p:cNvSpPr>
          <p:nvPr/>
        </p:nvSpPr>
        <p:spPr bwMode="auto">
          <a:xfrm>
            <a:off x="6538913" y="4419600"/>
            <a:ext cx="65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suffix</a:t>
            </a: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152400" y="3860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209374" name="Text Box 30"/>
          <p:cNvSpPr txBox="1">
            <a:spLocks noChangeArrowheads="1"/>
          </p:cNvSpPr>
          <p:nvPr/>
        </p:nvSpPr>
        <p:spPr bwMode="auto">
          <a:xfrm>
            <a:off x="8594725" y="3838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47123" y="1861447"/>
            <a:ext cx="278363" cy="1779337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9739" y="2018171"/>
            <a:ext cx="278360" cy="146589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05630" y="2648169"/>
            <a:ext cx="251930" cy="179466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063144" y="2112653"/>
            <a:ext cx="278362" cy="127693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1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4852875" y="2599850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152014" y="2741473"/>
            <a:ext cx="251929" cy="45719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12923" y="2626284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735709" y="2564662"/>
            <a:ext cx="251928" cy="399342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583764" y="1124805"/>
            <a:ext cx="278363" cy="325262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553179" y="1934732"/>
            <a:ext cx="278360" cy="163277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472875"/>
            <a:ext cx="80842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Choose certain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features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(properties) of windows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that could be important: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colon, comma, or digits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week day, or certain other words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starts with lowercase letter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only lowercase letters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51715"/>
            <a:ext cx="437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colon		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comma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colon	   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comma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colon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comma           1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929904" y="5146750"/>
            <a:ext cx="225496" cy="1891269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5" y="625981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Features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977120" y="2851715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474636" y="2852249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170089" y="5762286"/>
            <a:ext cx="170818" cy="605517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486" y="6191872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 Vector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7637" y="3211033"/>
            <a:ext cx="450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 vector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represents the presence or absence of features of one content window (and its prefix window and postfix window)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35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Corpus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0635" y="1920379"/>
            <a:ext cx="914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NLP class: Wednesday, 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7:30am</a:t>
            </a:r>
            <a:r>
              <a:rPr lang="en-US" sz="2400" u="sng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and Thursday all day, </a:t>
            </a:r>
            <a:r>
              <a:rPr lang="en-US" sz="2400" u="sng" dirty="0" err="1" smtClean="0">
                <a:solidFill>
                  <a:srgbClr val="FF0000"/>
                </a:solidFill>
                <a:cs typeface="Century Gothic"/>
              </a:rPr>
              <a:t>rm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 667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55157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252673" y="329943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" y="793962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Now, we need 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corpus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(set of documents) in which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entities of interest have been manually labeled.</a:t>
            </a:r>
          </a:p>
        </p:txBody>
      </p:sp>
      <p:sp>
        <p:nvSpPr>
          <p:cNvPr id="19" name="TextBox 18"/>
          <p:cNvSpPr txBox="1"/>
          <p:nvPr/>
        </p:nvSpPr>
        <p:spPr>
          <a:xfrm rot="21242075">
            <a:off x="3657782" y="156012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time</a:t>
            </a:r>
          </a:p>
        </p:txBody>
      </p:sp>
      <p:sp>
        <p:nvSpPr>
          <p:cNvPr id="20" name="TextBox 19"/>
          <p:cNvSpPr txBox="1"/>
          <p:nvPr/>
        </p:nvSpPr>
        <p:spPr>
          <a:xfrm rot="558242">
            <a:off x="7802653" y="149941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635" y="2635686"/>
            <a:ext cx="87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this corpus, compute the feature vectors with labels: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746068" y="325747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4243584" y="325801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207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2251875" y="329836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749391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15406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 flipH="1">
            <a:off x="6112922" y="325640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8067183" y="325534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564699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6798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3725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0329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2106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52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4197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8578" y="606758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8515" y="606758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5748" y="606758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Location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0474" y="4416626"/>
            <a:ext cx="5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0966" y="4416626"/>
            <a:ext cx="5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1970" y="430564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9786" y="42228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978039" y="2045630"/>
            <a:ext cx="208257" cy="88794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2377793" y="1686217"/>
            <a:ext cx="211684" cy="1610193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3965088" y="1960274"/>
            <a:ext cx="251931" cy="102183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5902571" y="1825805"/>
            <a:ext cx="207083" cy="124592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8319508" y="1894625"/>
            <a:ext cx="251930" cy="1153130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16200000" flipH="1">
            <a:off x="750028" y="2925870"/>
            <a:ext cx="664281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1"/>
          </p:cNvCxnSpPr>
          <p:nvPr/>
        </p:nvCxnSpPr>
        <p:spPr>
          <a:xfrm rot="16200000" flipH="1">
            <a:off x="2132497" y="2948294"/>
            <a:ext cx="702278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61269" y="2883114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  <a:endCxn id="42" idx="0"/>
          </p:cNvCxnSpPr>
          <p:nvPr/>
        </p:nvCxnSpPr>
        <p:spPr>
          <a:xfrm rot="5400000">
            <a:off x="5570791" y="2959140"/>
            <a:ext cx="842152" cy="284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8109650" y="2883113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966340" y="338294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463856" y="338347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439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1824677" y="33133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322193" y="331391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6252809" y="331444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750325" y="331498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960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732" y="3453570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5" y="612455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3835" y="6129090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cs typeface="Century Gothic"/>
              </a:rPr>
              <a:t>Time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39174" y="421074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0" y="1411608"/>
            <a:ext cx="80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2636730" y="4279779"/>
            <a:ext cx="524585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2" y="3458611"/>
            <a:ext cx="1620535" cy="164233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33881" y="5108117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Machine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Learning</a:t>
            </a:r>
          </a:p>
        </p:txBody>
      </p:sp>
      <p:sp>
        <p:nvSpPr>
          <p:cNvPr id="63" name="Left Brace 62"/>
          <p:cNvSpPr/>
          <p:nvPr/>
        </p:nvSpPr>
        <p:spPr>
          <a:xfrm rot="16200000">
            <a:off x="6432454" y="1239896"/>
            <a:ext cx="250213" cy="139436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63" idx="1"/>
          </p:cNvCxnSpPr>
          <p:nvPr/>
        </p:nvCxnSpPr>
        <p:spPr>
          <a:xfrm rot="5400000">
            <a:off x="5928983" y="2686405"/>
            <a:ext cx="1252797" cy="436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314" y="2189135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Use the labeled feature vectors as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training data for Machine Learning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6928214" y="4231996"/>
            <a:ext cx="1242614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376" y="417069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classify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8707" y="382718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Result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8" grpId="0"/>
      <p:bldP spid="51" grpId="0"/>
      <p:bldP spid="63" grpId="0" animBg="1"/>
      <p:bldP spid="70" grpId="0" animBg="1"/>
      <p:bldP spid="71" grpId="0"/>
      <p:bldP spid="7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Exercise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7823" y="1780940"/>
            <a:ext cx="78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married Ms. Priscilla at the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Aladin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Hotel.</a:t>
            </a:r>
            <a:endParaRPr lang="en-US" sz="2400" u="sng" dirty="0" smtClean="0">
              <a:solidFill>
                <a:srgbClr val="0001FF"/>
              </a:solidFill>
              <a:cs typeface="Century Gothic"/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1821185" y="313844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2318701" y="31389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69" y="897371"/>
            <a:ext cx="88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cs typeface="Century Gothic"/>
              </a:rPr>
              <a:t>What features would you use to recognize person names?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4858733" y="313368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5356249" y="3134221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9235" y="3275966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8" name="Left Bracket 37"/>
          <p:cNvSpPr/>
          <p:nvPr/>
        </p:nvSpPr>
        <p:spPr>
          <a:xfrm>
            <a:off x="7638063" y="3174083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135579" y="317461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390" y="3270673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2986" y="3313205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3428" y="425617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2044368" y="1413729"/>
            <a:ext cx="250212" cy="172329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5081555" y="1453377"/>
            <a:ext cx="251928" cy="164228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7828094" y="1415898"/>
            <a:ext cx="248502" cy="1766627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5400000">
            <a:off x="1838669" y="2731288"/>
            <a:ext cx="66161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873934" y="2759325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7627365" y="2780590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-39692" y="3238774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UpperCase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hasDigit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Features for Information Extraction</a:t>
            </a:r>
          </a:p>
        </p:txBody>
      </p:sp>
      <p:sp>
        <p:nvSpPr>
          <p:cNvPr id="1253390" name="Rectangle 14"/>
          <p:cNvSpPr>
            <a:spLocks noChangeArrowheads="1"/>
          </p:cNvSpPr>
          <p:nvPr/>
        </p:nvSpPr>
        <p:spPr bwMode="auto">
          <a:xfrm>
            <a:off x="2514600" y="18288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107" charset="0"/>
              </a:rPr>
              <a:t>Example word features: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identity of word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all caps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ends in “-ski”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part of a noun phrase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 list of city names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under node X in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WordNet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or </a:t>
            </a:r>
            <a:r>
              <a:rPr lang="en-US" sz="1600" dirty="0" err="1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Cyc</a:t>
            </a:r>
            <a:endParaRPr lang="en-US" sz="160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bold font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hyperlink anchor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i="1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features of past &amp; future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last person name was female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next two words are “and Associates”</a:t>
            </a:r>
          </a:p>
        </p:txBody>
      </p:sp>
      <p:sp>
        <p:nvSpPr>
          <p:cNvPr id="1253391" name="Rectangle 15"/>
          <p:cNvSpPr>
            <a:spLocks noChangeArrowheads="1"/>
          </p:cNvSpPr>
          <p:nvPr/>
        </p:nvSpPr>
        <p:spPr bwMode="auto">
          <a:xfrm>
            <a:off x="0" y="18288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begins-with-subject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</a:t>
            </a:r>
            <a:r>
              <a:rPr lang="en-US" sz="2000" dirty="0" err="1">
                <a:solidFill>
                  <a:prstClr val="black"/>
                </a:solidFill>
                <a:latin typeface="Arial" pitchFamily="-107" charset="0"/>
              </a:rPr>
              <a:t>alphanum</a:t>
            </a:r>
            <a:endParaRPr lang="en-US" sz="2000" dirty="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contains-bracketed-number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contains-http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contains-non-space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contains-pipe</a:t>
            </a:r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943600" y="17526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ends-with-question-mark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first-alpha-is-capitalized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indented-1-to-4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indented-5-to-10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more-than-one-third-space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only-punctuation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prev-is-blank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shorter-than-30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76200" y="149383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Capitalized 	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Mixed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All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Initial Cap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Contains Digit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All lowercase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Initial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Period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Comma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Apostrophe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Dash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Preceded by HTML tag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2590800" y="1493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Character n-gram classifier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says string is a person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name (80% accurate)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stopword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(the, of, their,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honorific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(Mr, Mrs, Dr, Sen,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person suffix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(Jr, Sr, PhD,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name particle list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(de, la, van, der,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lastname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firstname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locations lists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(states, cities, countries)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company name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(“J. C. Penny”)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list of company suffixes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(Inc, &amp; Associates, Foundation)</a:t>
            </a:r>
          </a:p>
        </p:txBody>
      </p:sp>
      <p:sp>
        <p:nvSpPr>
          <p:cNvPr id="1255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410200" y="1570038"/>
            <a:ext cx="41148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Word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job titles,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prefixes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suffixes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350 informative phrases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HTML/Formatting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end, in} x </a:t>
            </a:r>
            <a:br>
              <a:rPr lang="en-US" sz="1600"/>
            </a:br>
            <a:r>
              <a:rPr lang="en-US" sz="1600"/>
              <a:t>{&lt;b&gt;, &lt;i&gt;, &lt;a&gt;, &lt;hN&gt;} x</a:t>
            </a:r>
            <a:br>
              <a:rPr lang="en-US" sz="1600"/>
            </a:br>
            <a:r>
              <a:rPr lang="en-US" sz="1600"/>
              <a:t>{lengths 1, 2, 3, 4, or longer}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end} of 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8531352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smtClean="0">
                <a:solidFill>
                  <a:srgbClr val="775F55"/>
                </a:solidFill>
              </a:rPr>
              <a:t>Good Features for Information Extraction</a:t>
            </a:r>
            <a:endParaRPr lang="en-US" sz="4400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number of slides were taken from a wide variety of sources (see the attribution at the bottom right of each slide)</a:t>
            </a:r>
          </a:p>
          <a:p>
            <a:pPr lvl="1"/>
            <a:r>
              <a:rPr lang="de-DE" dirty="0" smtClean="0"/>
              <a:t>Some of the slide authors: </a:t>
            </a:r>
          </a:p>
          <a:p>
            <a:pPr lvl="2"/>
            <a:r>
              <a:rPr lang="de-DE" dirty="0" smtClean="0"/>
              <a:t>C</a:t>
            </a:r>
            <a:r>
              <a:rPr lang="de-DE" dirty="0"/>
              <a:t>. Lee Giles, Penn </a:t>
            </a:r>
            <a:r>
              <a:rPr lang="de-DE" dirty="0" smtClean="0"/>
              <a:t>State</a:t>
            </a:r>
          </a:p>
          <a:p>
            <a:pPr lvl="2"/>
            <a:r>
              <a:rPr lang="de-DE" dirty="0" smtClean="0"/>
              <a:t>Fabio Ciravegna/Zhang Zhiqi, Sheffield</a:t>
            </a:r>
          </a:p>
          <a:p>
            <a:pPr lvl="2"/>
            <a:r>
              <a:rPr lang="de-DE" dirty="0" smtClean="0"/>
              <a:t>Dave Kauchak, Pomona College</a:t>
            </a:r>
          </a:p>
          <a:p>
            <a:pPr lvl="2"/>
            <a:r>
              <a:rPr lang="de-DE" dirty="0" smtClean="0"/>
              <a:t>Fabian Suchanek, Telecom ParisTech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Manually coded rules for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r>
              <a:rPr lang="de-DE" dirty="0" smtClean="0"/>
              <a:t>Introduction to classification</a:t>
            </a:r>
          </a:p>
          <a:p>
            <a:pPr lvl="2"/>
            <a:r>
              <a:rPr lang="de-DE" dirty="0" smtClean="0"/>
              <a:t>Sliding windows and features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3!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3112</Words>
  <Application>Microsoft Office PowerPoint</Application>
  <PresentationFormat>On-screen Show (4:3)</PresentationFormat>
  <Paragraphs>743</Paragraphs>
  <Slides>80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102" baseType="lpstr">
      <vt:lpstr>ＭＳ ゴシック</vt:lpstr>
      <vt:lpstr>ＭＳ Ｐゴシック</vt:lpstr>
      <vt:lpstr>Arial</vt:lpstr>
      <vt:lpstr>Calibri</vt:lpstr>
      <vt:lpstr>Century Gothic</vt:lpstr>
      <vt:lpstr>Comic Sans MS</vt:lpstr>
      <vt:lpstr>Handwriting - Dakota</vt:lpstr>
      <vt:lpstr>Lucida Sans</vt:lpstr>
      <vt:lpstr>Times</vt:lpstr>
      <vt:lpstr>Times New Roman</vt:lpstr>
      <vt:lpstr>Tw Cen MT</vt:lpstr>
      <vt:lpstr>Wingdings</vt:lpstr>
      <vt:lpstr>Wingdings 2</vt:lpstr>
      <vt:lpstr>Zapf Dingbats</vt:lpstr>
      <vt:lpstr>Office Theme</vt:lpstr>
      <vt:lpstr>1_Office Theme</vt:lpstr>
      <vt:lpstr>Blank Presentation</vt:lpstr>
      <vt:lpstr>2_Office Theme</vt:lpstr>
      <vt:lpstr>1_Blank Presentation</vt:lpstr>
      <vt:lpstr>3_Office Theme</vt:lpstr>
      <vt:lpstr>Median</vt:lpstr>
      <vt:lpstr>Equation</vt:lpstr>
      <vt:lpstr>Information Extraction Lecture 4 – Named Entity Recognition II</vt:lpstr>
      <vt:lpstr>Administravia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CMU Seminars task</vt:lpstr>
      <vt:lpstr>CMU Seminars - Example</vt:lpstr>
      <vt:lpstr>IE Template</vt:lpstr>
      <vt:lpstr>How many database entries?</vt:lpstr>
      <vt:lpstr>Summary</vt:lpstr>
      <vt:lpstr>IE: what we've seen so far</vt:lpstr>
      <vt:lpstr>Information Extraction</vt:lpstr>
      <vt:lpstr>Where we are going</vt:lpstr>
      <vt:lpstr>Named Entity Recognition</vt:lpstr>
      <vt:lpstr>Extracting Named Entities</vt:lpstr>
      <vt:lpstr>More Named Entities</vt:lpstr>
      <vt:lpstr>IE Posed as a Machine Learning Task</vt:lpstr>
      <vt:lpstr>Sliding Windows</vt:lpstr>
      <vt:lpstr>Sliding Windows</vt:lpstr>
      <vt:lpstr>Features</vt:lpstr>
      <vt:lpstr>Feature Vectors</vt:lpstr>
      <vt:lpstr>Sliding Windows Corpus</vt:lpstr>
      <vt:lpstr>Machine Learning</vt:lpstr>
      <vt:lpstr>Sliding Windows Exercise</vt:lpstr>
      <vt:lpstr>Good Features for Information Extraction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fraser</cp:lastModifiedBy>
  <cp:revision>531</cp:revision>
  <dcterms:created xsi:type="dcterms:W3CDTF">2011-12-07T15:05:48Z</dcterms:created>
  <dcterms:modified xsi:type="dcterms:W3CDTF">2018-11-12T17:19:14Z</dcterms:modified>
</cp:coreProperties>
</file>