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  <p:sldId id="322" r:id="rId74"/>
    <p:sldId id="323" r:id="rId75"/>
    <p:sldId id="324" r:id="rId76"/>
    <p:sldId id="325" r:id="rId77"/>
    <p:sldId id="326" r:id="rId78"/>
    <p:sldId id="327" r:id="rId79"/>
    <p:sldId id="328" r:id="rId80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FF"/>
          </a:solidFill>
        </a:fill>
      </a:tcStyle>
    </a:wholeTbl>
    <a:band2H>
      <a:tcTxStyle b="def" i="def"/>
      <a:tcStyle>
        <a:tcBdr/>
        <a:fill>
          <a:solidFill>
            <a:srgbClr val="E6E6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FF"/>
          </a:solidFill>
        </a:fill>
      </a:tcStyle>
    </a:wholeTbl>
    <a:band2H>
      <a:tcTxStyle b="def" i="def"/>
      <a:tcStyle>
        <a:tcBdr/>
        <a:fill>
          <a:solidFill>
            <a:srgbClr val="E6E6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8CA"/>
          </a:solidFill>
        </a:fill>
      </a:tcStyle>
    </a:wholeTbl>
    <a:band2H>
      <a:tcTxStyle b="def" i="def"/>
      <a:tcStyle>
        <a:tcBdr/>
        <a:fill>
          <a:solidFill>
            <a:srgbClr val="E6EC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Relationship Id="rId74" Type="http://schemas.openxmlformats.org/officeDocument/2006/relationships/slide" Target="slides/slide67.xml"/><Relationship Id="rId75" Type="http://schemas.openxmlformats.org/officeDocument/2006/relationships/slide" Target="slides/slide68.xml"/><Relationship Id="rId76" Type="http://schemas.openxmlformats.org/officeDocument/2006/relationships/slide" Target="slides/slide69.xml"/><Relationship Id="rId77" Type="http://schemas.openxmlformats.org/officeDocument/2006/relationships/slide" Target="slides/slide70.xml"/><Relationship Id="rId78" Type="http://schemas.openxmlformats.org/officeDocument/2006/relationships/slide" Target="slides/slide71.xml"/><Relationship Id="rId79" Type="http://schemas.openxmlformats.org/officeDocument/2006/relationships/slide" Target="slides/slide72.xml"/><Relationship Id="rId80" Type="http://schemas.openxmlformats.org/officeDocument/2006/relationships/slide" Target="slides/slide7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9" name="Shape 19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2130430"/>
            <a:ext cx="7772400" cy="1470028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/>
          <p:nvPr>
            <p:ph type="title"/>
          </p:nvPr>
        </p:nvSpPr>
        <p:spPr>
          <a:xfrm>
            <a:off x="4572000" y="584200"/>
            <a:ext cx="3890965" cy="1828800"/>
          </a:xfrm>
          <a:prstGeom prst="rect">
            <a:avLst/>
          </a:prstGeom>
        </p:spPr>
        <p:txBody>
          <a:bodyPr anchor="b"/>
          <a:lstStyle>
            <a:lvl1pPr defTabSz="914400">
              <a:defRPr b="1" sz="32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4572000" y="3835400"/>
            <a:ext cx="3886200" cy="2235200"/>
          </a:xfrm>
          <a:prstGeom prst="rect">
            <a:avLst/>
          </a:prstGeom>
        </p:spPr>
        <p:txBody>
          <a:bodyPr/>
          <a:lstStyle>
            <a:lvl1pPr marL="0" indent="0" algn="ctr" defTabSz="914400">
              <a:spcBef>
                <a:spcPts val="900"/>
              </a:spcBef>
              <a:buSzTx/>
              <a:buFontTx/>
              <a:buNone/>
              <a:defRPr sz="2400">
                <a:latin typeface="+mn-lt"/>
                <a:ea typeface="+mn-ea"/>
                <a:cs typeface="+mn-cs"/>
                <a:sym typeface="Calibri"/>
              </a:defRPr>
            </a:lvl1pPr>
            <a:lvl2pPr marL="731519" indent="-274319" algn="ctr" defTabSz="914400">
              <a:spcBef>
                <a:spcPts val="900"/>
              </a:spcBef>
              <a:buFontTx/>
              <a:defRPr sz="2400">
                <a:latin typeface="+mn-lt"/>
                <a:ea typeface="+mn-ea"/>
                <a:cs typeface="+mn-cs"/>
                <a:sym typeface="Calibri"/>
              </a:defRPr>
            </a:lvl2pPr>
            <a:lvl3pPr marL="1074419" indent="-274319" algn="ctr" defTabSz="914400">
              <a:spcBef>
                <a:spcPts val="900"/>
              </a:spcBef>
              <a:buFontTx/>
              <a:defRPr sz="2400">
                <a:latin typeface="+mn-lt"/>
                <a:ea typeface="+mn-ea"/>
                <a:cs typeface="+mn-cs"/>
                <a:sym typeface="Calibri"/>
              </a:defRPr>
            </a:lvl3pPr>
            <a:lvl4pPr marL="1447800" indent="-304800" algn="ctr" defTabSz="914400">
              <a:spcBef>
                <a:spcPts val="900"/>
              </a:spcBef>
              <a:buFontTx/>
              <a:defRPr sz="2400">
                <a:latin typeface="+mn-lt"/>
                <a:ea typeface="+mn-ea"/>
                <a:cs typeface="+mn-cs"/>
                <a:sym typeface="Calibri"/>
              </a:defRPr>
            </a:lvl4pPr>
            <a:lvl5pPr marL="1790700" indent="-304800" algn="ctr" defTabSz="914400">
              <a:spcBef>
                <a:spcPts val="900"/>
              </a:spcBef>
              <a:buFontTx/>
              <a:defRPr sz="2400">
                <a:latin typeface="+mn-lt"/>
                <a:ea typeface="+mn-ea"/>
                <a:cs typeface="+mn-cs"/>
                <a:sym typeface="Calibr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/>
          <p:nvPr>
            <p:ph type="sldNum" sz="quarter" idx="2"/>
          </p:nvPr>
        </p:nvSpPr>
        <p:spPr>
          <a:xfrm>
            <a:off x="4572000" y="6450205"/>
            <a:ext cx="284367" cy="280796"/>
          </a:xfrm>
          <a:prstGeom prst="rect">
            <a:avLst/>
          </a:prstGeom>
        </p:spPr>
        <p:txBody>
          <a:bodyPr anchor="b"/>
          <a:lstStyle>
            <a:lvl1pPr algn="l">
              <a:defRPr sz="1400">
                <a:solidFill>
                  <a:srgbClr val="E7D19A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/>
          <p:nvPr>
            <p:ph type="title"/>
          </p:nvPr>
        </p:nvSpPr>
        <p:spPr>
          <a:xfrm>
            <a:off x="1371600" y="508000"/>
            <a:ext cx="7467600" cy="990600"/>
          </a:xfrm>
          <a:prstGeom prst="rect">
            <a:avLst/>
          </a:prstGeom>
        </p:spPr>
        <p:txBody>
          <a:bodyPr anchor="b"/>
          <a:lstStyle>
            <a:lvl1pPr algn="l" defTabSz="914400">
              <a:defRPr b="1" sz="32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02" name="Body Level One…"/>
          <p:cNvSpPr txBox="1"/>
          <p:nvPr>
            <p:ph type="body" idx="1"/>
          </p:nvPr>
        </p:nvSpPr>
        <p:spPr>
          <a:xfrm>
            <a:off x="304800" y="1803400"/>
            <a:ext cx="8534400" cy="4445000"/>
          </a:xfrm>
          <a:prstGeom prst="rect">
            <a:avLst/>
          </a:prstGeom>
        </p:spPr>
        <p:txBody>
          <a:bodyPr/>
          <a:lstStyle>
            <a:lvl1pPr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n-lt"/>
                <a:ea typeface="+mn-ea"/>
                <a:cs typeface="+mn-cs"/>
                <a:sym typeface="Calibri"/>
              </a:defRPr>
            </a:lvl1pPr>
            <a:lvl2pPr marL="731519" indent="-274319"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n-lt"/>
                <a:ea typeface="+mn-ea"/>
                <a:cs typeface="+mn-cs"/>
                <a:sym typeface="Calibri"/>
              </a:defRPr>
            </a:lvl2pPr>
            <a:lvl3pPr marL="1074419" indent="-274319"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n-lt"/>
                <a:ea typeface="+mn-ea"/>
                <a:cs typeface="+mn-cs"/>
                <a:sym typeface="Calibri"/>
              </a:defRPr>
            </a:lvl3pPr>
            <a:lvl4pPr marL="1447800" indent="-304800"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n-lt"/>
                <a:ea typeface="+mn-ea"/>
                <a:cs typeface="+mn-cs"/>
                <a:sym typeface="Calibri"/>
              </a:defRPr>
            </a:lvl4pPr>
            <a:lvl5pPr marL="1790700" indent="-304800"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n-lt"/>
                <a:ea typeface="+mn-ea"/>
                <a:cs typeface="+mn-cs"/>
                <a:sym typeface="Calibr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xfrm>
            <a:off x="304800" y="6273800"/>
            <a:ext cx="284367" cy="280795"/>
          </a:xfrm>
          <a:prstGeom prst="rect">
            <a:avLst/>
          </a:prstGeom>
        </p:spPr>
        <p:txBody>
          <a:bodyPr anchor="t"/>
          <a:lstStyle>
            <a:lvl1pPr algn="l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itle Text"/>
          <p:cNvSpPr txBox="1"/>
          <p:nvPr>
            <p:ph type="title"/>
          </p:nvPr>
        </p:nvSpPr>
        <p:spPr>
          <a:xfrm>
            <a:off x="722312" y="4406901"/>
            <a:ext cx="7772401" cy="1362078"/>
          </a:xfrm>
          <a:prstGeom prst="rect">
            <a:avLst/>
          </a:prstGeom>
        </p:spPr>
        <p:txBody>
          <a:bodyPr anchor="t"/>
          <a:lstStyle>
            <a:lvl1pPr algn="l" defTabSz="914400">
              <a:defRPr b="1" cap="all" sz="32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11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90"/>
          </a:xfrm>
          <a:prstGeom prst="rect">
            <a:avLst/>
          </a:prstGeom>
        </p:spPr>
        <p:txBody>
          <a:bodyPr anchor="b"/>
          <a:lstStyle>
            <a:lvl1pPr marL="0" indent="0" defTabSz="914400">
              <a:spcBef>
                <a:spcPts val="400"/>
              </a:spcBef>
              <a:buSzTx/>
              <a:buFontTx/>
              <a:buNone/>
              <a:defRPr sz="2000">
                <a:latin typeface="+mn-lt"/>
                <a:ea typeface="+mn-ea"/>
                <a:cs typeface="+mn-cs"/>
                <a:sym typeface="Calibri"/>
              </a:defRPr>
            </a:lvl1pPr>
            <a:lvl2pPr marL="0" indent="0" defTabSz="914400">
              <a:spcBef>
                <a:spcPts val="400"/>
              </a:spcBef>
              <a:buSzTx/>
              <a:buFontTx/>
              <a:buNone/>
              <a:defRPr sz="2000">
                <a:latin typeface="+mn-lt"/>
                <a:ea typeface="+mn-ea"/>
                <a:cs typeface="+mn-cs"/>
                <a:sym typeface="Calibri"/>
              </a:defRPr>
            </a:lvl2pPr>
            <a:lvl3pPr marL="0" indent="0" defTabSz="914400">
              <a:spcBef>
                <a:spcPts val="400"/>
              </a:spcBef>
              <a:buSzTx/>
              <a:buFontTx/>
              <a:buNone/>
              <a:defRPr sz="2000">
                <a:latin typeface="+mn-lt"/>
                <a:ea typeface="+mn-ea"/>
                <a:cs typeface="+mn-cs"/>
                <a:sym typeface="Calibri"/>
              </a:defRPr>
            </a:lvl3pPr>
            <a:lvl4pPr marL="0" indent="0" defTabSz="914400">
              <a:spcBef>
                <a:spcPts val="400"/>
              </a:spcBef>
              <a:buSzTx/>
              <a:buFontTx/>
              <a:buNone/>
              <a:defRPr sz="2000">
                <a:latin typeface="+mn-lt"/>
                <a:ea typeface="+mn-ea"/>
                <a:cs typeface="+mn-cs"/>
                <a:sym typeface="Calibri"/>
              </a:defRPr>
            </a:lvl4pPr>
            <a:lvl5pPr marL="0" indent="0" defTabSz="914400">
              <a:spcBef>
                <a:spcPts val="400"/>
              </a:spcBef>
              <a:buSzTx/>
              <a:buFontTx/>
              <a:buNone/>
              <a:defRPr sz="2000">
                <a:latin typeface="+mn-lt"/>
                <a:ea typeface="+mn-ea"/>
                <a:cs typeface="+mn-cs"/>
                <a:sym typeface="Calibr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2" name="Slide Number"/>
          <p:cNvSpPr txBox="1"/>
          <p:nvPr>
            <p:ph type="sldNum" sz="quarter" idx="2"/>
          </p:nvPr>
        </p:nvSpPr>
        <p:spPr>
          <a:xfrm>
            <a:off x="304800" y="6273800"/>
            <a:ext cx="284367" cy="280795"/>
          </a:xfrm>
          <a:prstGeom prst="rect">
            <a:avLst/>
          </a:prstGeom>
        </p:spPr>
        <p:txBody>
          <a:bodyPr anchor="t"/>
          <a:lstStyle>
            <a:lvl1pPr algn="l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itle Text"/>
          <p:cNvSpPr txBox="1"/>
          <p:nvPr>
            <p:ph type="title"/>
          </p:nvPr>
        </p:nvSpPr>
        <p:spPr>
          <a:xfrm>
            <a:off x="1371600" y="508000"/>
            <a:ext cx="7467600" cy="990600"/>
          </a:xfrm>
          <a:prstGeom prst="rect">
            <a:avLst/>
          </a:prstGeom>
        </p:spPr>
        <p:txBody>
          <a:bodyPr anchor="b"/>
          <a:lstStyle>
            <a:lvl1pPr algn="l" defTabSz="914400">
              <a:defRPr b="1" sz="32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0" name="Body Level One…"/>
          <p:cNvSpPr txBox="1"/>
          <p:nvPr>
            <p:ph type="body" sz="half" idx="1"/>
          </p:nvPr>
        </p:nvSpPr>
        <p:spPr>
          <a:xfrm>
            <a:off x="304800" y="1752600"/>
            <a:ext cx="3810000" cy="4495800"/>
          </a:xfrm>
          <a:prstGeom prst="rect">
            <a:avLst/>
          </a:prstGeom>
        </p:spPr>
        <p:txBody>
          <a:bodyPr/>
          <a:lstStyle>
            <a:lvl1pPr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n-lt"/>
                <a:ea typeface="+mn-ea"/>
                <a:cs typeface="+mn-cs"/>
                <a:sym typeface="Calibri"/>
              </a:defRPr>
            </a:lvl1pPr>
            <a:lvl2pPr marL="731519" indent="-274319"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n-lt"/>
                <a:ea typeface="+mn-ea"/>
                <a:cs typeface="+mn-cs"/>
                <a:sym typeface="Calibri"/>
              </a:defRPr>
            </a:lvl2pPr>
            <a:lvl3pPr marL="1074419" indent="-274319"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n-lt"/>
                <a:ea typeface="+mn-ea"/>
                <a:cs typeface="+mn-cs"/>
                <a:sym typeface="Calibri"/>
              </a:defRPr>
            </a:lvl3pPr>
            <a:lvl4pPr marL="1447800" indent="-304800"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n-lt"/>
                <a:ea typeface="+mn-ea"/>
                <a:cs typeface="+mn-cs"/>
                <a:sym typeface="Calibri"/>
              </a:defRPr>
            </a:lvl4pPr>
            <a:lvl5pPr marL="1790700" indent="-304800"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n-lt"/>
                <a:ea typeface="+mn-ea"/>
                <a:cs typeface="+mn-cs"/>
                <a:sym typeface="Calibr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1" name="Slide Number"/>
          <p:cNvSpPr txBox="1"/>
          <p:nvPr>
            <p:ph type="sldNum" sz="quarter" idx="2"/>
          </p:nvPr>
        </p:nvSpPr>
        <p:spPr>
          <a:xfrm>
            <a:off x="304800" y="6273800"/>
            <a:ext cx="284367" cy="280795"/>
          </a:xfrm>
          <a:prstGeom prst="rect">
            <a:avLst/>
          </a:prstGeom>
        </p:spPr>
        <p:txBody>
          <a:bodyPr anchor="t"/>
          <a:lstStyle>
            <a:lvl1pPr algn="l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itle Text"/>
          <p:cNvSpPr txBox="1"/>
          <p:nvPr>
            <p:ph type="title"/>
          </p:nvPr>
        </p:nvSpPr>
        <p:spPr>
          <a:xfrm>
            <a:off x="1295400" y="274639"/>
            <a:ext cx="7391400" cy="1143001"/>
          </a:xfrm>
          <a:prstGeom prst="rect">
            <a:avLst/>
          </a:prstGeom>
        </p:spPr>
        <p:txBody>
          <a:bodyPr anchor="b"/>
          <a:lstStyle>
            <a:lvl1pPr algn="l" defTabSz="914400">
              <a:defRPr b="1" sz="32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9" name="Body Level One…"/>
          <p:cNvSpPr txBox="1"/>
          <p:nvPr>
            <p:ph type="body" sz="quarter" idx="1"/>
          </p:nvPr>
        </p:nvSpPr>
        <p:spPr>
          <a:xfrm>
            <a:off x="304800" y="1535112"/>
            <a:ext cx="4040188" cy="639766"/>
          </a:xfrm>
          <a:prstGeom prst="rect">
            <a:avLst/>
          </a:prstGeom>
        </p:spPr>
        <p:txBody>
          <a:bodyPr anchor="b"/>
          <a:lstStyle>
            <a:lvl1pPr marL="0" indent="0" defTabSz="914400">
              <a:spcBef>
                <a:spcPts val="500"/>
              </a:spcBef>
              <a:buSzTx/>
              <a:buFontTx/>
              <a:buNone/>
              <a:defRPr b="1" sz="2400">
                <a:latin typeface="+mn-lt"/>
                <a:ea typeface="+mn-ea"/>
                <a:cs typeface="+mn-cs"/>
                <a:sym typeface="Calibri"/>
              </a:defRPr>
            </a:lvl1pPr>
            <a:lvl2pPr marL="0" indent="0" defTabSz="914400">
              <a:spcBef>
                <a:spcPts val="500"/>
              </a:spcBef>
              <a:buSzTx/>
              <a:buFontTx/>
              <a:buNone/>
              <a:defRPr b="1" sz="2400">
                <a:latin typeface="+mn-lt"/>
                <a:ea typeface="+mn-ea"/>
                <a:cs typeface="+mn-cs"/>
                <a:sym typeface="Calibri"/>
              </a:defRPr>
            </a:lvl2pPr>
            <a:lvl3pPr marL="0" indent="0" defTabSz="914400">
              <a:spcBef>
                <a:spcPts val="500"/>
              </a:spcBef>
              <a:buSzTx/>
              <a:buFontTx/>
              <a:buNone/>
              <a:defRPr b="1" sz="2400">
                <a:latin typeface="+mn-lt"/>
                <a:ea typeface="+mn-ea"/>
                <a:cs typeface="+mn-cs"/>
                <a:sym typeface="Calibri"/>
              </a:defRPr>
            </a:lvl3pPr>
            <a:lvl4pPr marL="0" indent="0" defTabSz="914400">
              <a:spcBef>
                <a:spcPts val="500"/>
              </a:spcBef>
              <a:buSzTx/>
              <a:buFontTx/>
              <a:buNone/>
              <a:defRPr b="1" sz="2400">
                <a:latin typeface="+mn-lt"/>
                <a:ea typeface="+mn-ea"/>
                <a:cs typeface="+mn-cs"/>
                <a:sym typeface="Calibri"/>
              </a:defRPr>
            </a:lvl4pPr>
            <a:lvl5pPr marL="0" indent="0" defTabSz="914400">
              <a:spcBef>
                <a:spcPts val="500"/>
              </a:spcBef>
              <a:buSzTx/>
              <a:buFontTx/>
              <a:buNone/>
              <a:defRPr b="1" sz="2400">
                <a:latin typeface="+mn-lt"/>
                <a:ea typeface="+mn-ea"/>
                <a:cs typeface="+mn-cs"/>
                <a:sym typeface="Calibr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0" name="Text Placeholder 4"/>
          <p:cNvSpPr/>
          <p:nvPr>
            <p:ph type="body" sz="quarter" idx="21"/>
          </p:nvPr>
        </p:nvSpPr>
        <p:spPr>
          <a:xfrm>
            <a:off x="4492626" y="1535112"/>
            <a:ext cx="4041778" cy="639767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131" name="Slide Number"/>
          <p:cNvSpPr txBox="1"/>
          <p:nvPr>
            <p:ph type="sldNum" sz="quarter" idx="2"/>
          </p:nvPr>
        </p:nvSpPr>
        <p:spPr>
          <a:xfrm>
            <a:off x="304800" y="6273800"/>
            <a:ext cx="284367" cy="280795"/>
          </a:xfrm>
          <a:prstGeom prst="rect">
            <a:avLst/>
          </a:prstGeom>
        </p:spPr>
        <p:txBody>
          <a:bodyPr anchor="t"/>
          <a:lstStyle>
            <a:lvl1pPr algn="l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itle Text"/>
          <p:cNvSpPr txBox="1"/>
          <p:nvPr>
            <p:ph type="title"/>
          </p:nvPr>
        </p:nvSpPr>
        <p:spPr>
          <a:xfrm>
            <a:off x="1371600" y="508000"/>
            <a:ext cx="7467600" cy="990600"/>
          </a:xfrm>
          <a:prstGeom prst="rect">
            <a:avLst/>
          </a:prstGeom>
        </p:spPr>
        <p:txBody>
          <a:bodyPr anchor="b"/>
          <a:lstStyle>
            <a:lvl1pPr algn="l" defTabSz="914400">
              <a:defRPr b="1" sz="32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39" name="Slide Number"/>
          <p:cNvSpPr txBox="1"/>
          <p:nvPr>
            <p:ph type="sldNum" sz="quarter" idx="2"/>
          </p:nvPr>
        </p:nvSpPr>
        <p:spPr>
          <a:xfrm>
            <a:off x="304800" y="6273800"/>
            <a:ext cx="284367" cy="280795"/>
          </a:xfrm>
          <a:prstGeom prst="rect">
            <a:avLst/>
          </a:prstGeom>
        </p:spPr>
        <p:txBody>
          <a:bodyPr anchor="t"/>
          <a:lstStyle>
            <a:lvl1pPr algn="l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lide Number"/>
          <p:cNvSpPr txBox="1"/>
          <p:nvPr>
            <p:ph type="sldNum" sz="quarter" idx="2"/>
          </p:nvPr>
        </p:nvSpPr>
        <p:spPr>
          <a:xfrm>
            <a:off x="304800" y="6273800"/>
            <a:ext cx="284367" cy="280795"/>
          </a:xfrm>
          <a:prstGeom prst="rect">
            <a:avLst/>
          </a:prstGeom>
        </p:spPr>
        <p:txBody>
          <a:bodyPr anchor="t"/>
          <a:lstStyle>
            <a:lvl1pPr algn="l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itle Text"/>
          <p:cNvSpPr txBox="1"/>
          <p:nvPr>
            <p:ph type="title"/>
          </p:nvPr>
        </p:nvSpPr>
        <p:spPr>
          <a:xfrm>
            <a:off x="457218" y="1905000"/>
            <a:ext cx="3008317" cy="1162054"/>
          </a:xfrm>
          <a:prstGeom prst="rect">
            <a:avLst/>
          </a:prstGeom>
        </p:spPr>
        <p:txBody>
          <a:bodyPr anchor="b"/>
          <a:lstStyle>
            <a:lvl1pPr algn="l" defTabSz="914400">
              <a:defRPr b="1" sz="20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54" name="Body Level One…"/>
          <p:cNvSpPr txBox="1"/>
          <p:nvPr>
            <p:ph type="body" idx="1"/>
          </p:nvPr>
        </p:nvSpPr>
        <p:spPr>
          <a:xfrm>
            <a:off x="3575050" y="273308"/>
            <a:ext cx="5111750" cy="5853116"/>
          </a:xfrm>
          <a:prstGeom prst="rect">
            <a:avLst/>
          </a:prstGeom>
        </p:spPr>
        <p:txBody>
          <a:bodyPr/>
          <a:lstStyle>
            <a:lvl1pPr defTabSz="914400">
              <a:buClr>
                <a:srgbClr val="CC0000"/>
              </a:buClr>
              <a:buFont typeface="Times Roman"/>
              <a:defRPr>
                <a:latin typeface="+mn-lt"/>
                <a:ea typeface="+mn-ea"/>
                <a:cs typeface="+mn-cs"/>
                <a:sym typeface="Calibri"/>
              </a:defRPr>
            </a:lvl1pPr>
            <a:lvl2pPr marL="718457" indent="-261257" defTabSz="914400">
              <a:buClr>
                <a:srgbClr val="CC0000"/>
              </a:buClr>
              <a:buFont typeface="Times Roman"/>
              <a:defRPr>
                <a:latin typeface="+mn-lt"/>
                <a:ea typeface="+mn-ea"/>
                <a:cs typeface="+mn-cs"/>
                <a:sym typeface="Calibri"/>
              </a:defRPr>
            </a:lvl2pPr>
            <a:lvl3pPr marL="1104900" defTabSz="914400">
              <a:buClr>
                <a:srgbClr val="CC0000"/>
              </a:buClr>
              <a:buFont typeface="Times Roman"/>
              <a:defRPr>
                <a:latin typeface="+mn-lt"/>
                <a:ea typeface="+mn-ea"/>
                <a:cs typeface="+mn-cs"/>
                <a:sym typeface="Calibri"/>
              </a:defRPr>
            </a:lvl3pPr>
            <a:lvl4pPr marL="1508760" defTabSz="914400">
              <a:buClr>
                <a:srgbClr val="CC0000"/>
              </a:buClr>
              <a:buFont typeface="Times Roman"/>
              <a:defRPr>
                <a:latin typeface="+mn-lt"/>
                <a:ea typeface="+mn-ea"/>
                <a:cs typeface="+mn-cs"/>
                <a:sym typeface="Calibri"/>
              </a:defRPr>
            </a:lvl4pPr>
            <a:lvl5pPr marL="1851660" defTabSz="914400">
              <a:buClr>
                <a:srgbClr val="CC0000"/>
              </a:buClr>
              <a:buFont typeface="Times Roman"/>
              <a:defRPr>
                <a:latin typeface="+mn-lt"/>
                <a:ea typeface="+mn-ea"/>
                <a:cs typeface="+mn-cs"/>
                <a:sym typeface="Calibr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5" name="Text Placeholder 3"/>
          <p:cNvSpPr/>
          <p:nvPr>
            <p:ph type="body" sz="quarter" idx="21"/>
          </p:nvPr>
        </p:nvSpPr>
        <p:spPr>
          <a:xfrm>
            <a:off x="457218" y="3124200"/>
            <a:ext cx="3008317" cy="3001967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6" name="Slide Number"/>
          <p:cNvSpPr txBox="1"/>
          <p:nvPr>
            <p:ph type="sldNum" sz="quarter" idx="2"/>
          </p:nvPr>
        </p:nvSpPr>
        <p:spPr>
          <a:xfrm>
            <a:off x="304800" y="6273800"/>
            <a:ext cx="284367" cy="280795"/>
          </a:xfrm>
          <a:prstGeom prst="rect">
            <a:avLst/>
          </a:prstGeom>
        </p:spPr>
        <p:txBody>
          <a:bodyPr anchor="t"/>
          <a:lstStyle>
            <a:lvl1pPr algn="l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itle Text"/>
          <p:cNvSpPr txBox="1"/>
          <p:nvPr>
            <p:ph type="title"/>
          </p:nvPr>
        </p:nvSpPr>
        <p:spPr>
          <a:xfrm>
            <a:off x="1792288" y="4800601"/>
            <a:ext cx="5486403" cy="566742"/>
          </a:xfrm>
          <a:prstGeom prst="rect">
            <a:avLst/>
          </a:prstGeom>
        </p:spPr>
        <p:txBody>
          <a:bodyPr anchor="b"/>
          <a:lstStyle>
            <a:lvl1pPr algn="l" defTabSz="914400">
              <a:defRPr b="1" sz="20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64" name="Picture Placeholder 2"/>
          <p:cNvSpPr/>
          <p:nvPr>
            <p:ph type="pic" sz="half" idx="21"/>
          </p:nvPr>
        </p:nvSpPr>
        <p:spPr>
          <a:xfrm>
            <a:off x="1792288" y="612775"/>
            <a:ext cx="5486403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65" name="Body Level One…"/>
          <p:cNvSpPr txBox="1"/>
          <p:nvPr>
            <p:ph type="body" sz="quarter" idx="1"/>
          </p:nvPr>
        </p:nvSpPr>
        <p:spPr>
          <a:xfrm>
            <a:off x="1792288" y="5367597"/>
            <a:ext cx="5486403" cy="804866"/>
          </a:xfrm>
          <a:prstGeom prst="rect">
            <a:avLst/>
          </a:prstGeom>
        </p:spPr>
        <p:txBody>
          <a:bodyPr/>
          <a:lstStyle>
            <a:lvl1pPr marL="0" indent="0" defTabSz="914400">
              <a:spcBef>
                <a:spcPts val="300"/>
              </a:spcBef>
              <a:buSzTx/>
              <a:buFontTx/>
              <a:buNone/>
              <a:defRPr sz="1400">
                <a:latin typeface="+mn-lt"/>
                <a:ea typeface="+mn-ea"/>
                <a:cs typeface="+mn-cs"/>
                <a:sym typeface="Calibri"/>
              </a:defRPr>
            </a:lvl1pPr>
            <a:lvl2pPr marL="0" indent="0" defTabSz="914400">
              <a:spcBef>
                <a:spcPts val="300"/>
              </a:spcBef>
              <a:buSzTx/>
              <a:buFontTx/>
              <a:buNone/>
              <a:defRPr sz="1400">
                <a:latin typeface="+mn-lt"/>
                <a:ea typeface="+mn-ea"/>
                <a:cs typeface="+mn-cs"/>
                <a:sym typeface="Calibri"/>
              </a:defRPr>
            </a:lvl2pPr>
            <a:lvl3pPr marL="0" indent="0" defTabSz="914400">
              <a:spcBef>
                <a:spcPts val="300"/>
              </a:spcBef>
              <a:buSzTx/>
              <a:buFontTx/>
              <a:buNone/>
              <a:defRPr sz="1400">
                <a:latin typeface="+mn-lt"/>
                <a:ea typeface="+mn-ea"/>
                <a:cs typeface="+mn-cs"/>
                <a:sym typeface="Calibri"/>
              </a:defRPr>
            </a:lvl3pPr>
            <a:lvl4pPr marL="0" indent="0" defTabSz="914400">
              <a:spcBef>
                <a:spcPts val="300"/>
              </a:spcBef>
              <a:buSzTx/>
              <a:buFontTx/>
              <a:buNone/>
              <a:defRPr sz="1400">
                <a:latin typeface="+mn-lt"/>
                <a:ea typeface="+mn-ea"/>
                <a:cs typeface="+mn-cs"/>
                <a:sym typeface="Calibri"/>
              </a:defRPr>
            </a:lvl4pPr>
            <a:lvl5pPr marL="0" indent="0" defTabSz="914400">
              <a:spcBef>
                <a:spcPts val="300"/>
              </a:spcBef>
              <a:buSzTx/>
              <a:buFontTx/>
              <a:buNone/>
              <a:defRPr sz="1400">
                <a:latin typeface="+mn-lt"/>
                <a:ea typeface="+mn-ea"/>
                <a:cs typeface="+mn-cs"/>
                <a:sym typeface="Calibr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6" name="Slide Number"/>
          <p:cNvSpPr txBox="1"/>
          <p:nvPr>
            <p:ph type="sldNum" sz="quarter" idx="2"/>
          </p:nvPr>
        </p:nvSpPr>
        <p:spPr>
          <a:xfrm>
            <a:off x="304800" y="6273800"/>
            <a:ext cx="284367" cy="280795"/>
          </a:xfrm>
          <a:prstGeom prst="rect">
            <a:avLst/>
          </a:prstGeom>
        </p:spPr>
        <p:txBody>
          <a:bodyPr anchor="t"/>
          <a:lstStyle>
            <a:lvl1pPr algn="l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itle Text"/>
          <p:cNvSpPr txBox="1"/>
          <p:nvPr>
            <p:ph type="title"/>
          </p:nvPr>
        </p:nvSpPr>
        <p:spPr>
          <a:xfrm>
            <a:off x="1371600" y="381000"/>
            <a:ext cx="7543800" cy="990600"/>
          </a:xfrm>
          <a:prstGeom prst="rect">
            <a:avLst/>
          </a:prstGeom>
        </p:spPr>
        <p:txBody>
          <a:bodyPr anchor="b"/>
          <a:lstStyle>
            <a:lvl1pPr algn="l" defTabSz="914400">
              <a:defRPr b="1" sz="32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74" name="Body Level One…"/>
          <p:cNvSpPr txBox="1"/>
          <p:nvPr>
            <p:ph type="body" sz="half" idx="1"/>
          </p:nvPr>
        </p:nvSpPr>
        <p:spPr>
          <a:xfrm>
            <a:off x="304800" y="1752600"/>
            <a:ext cx="7772400" cy="2171703"/>
          </a:xfrm>
          <a:prstGeom prst="rect">
            <a:avLst/>
          </a:prstGeom>
        </p:spPr>
        <p:txBody>
          <a:bodyPr/>
          <a:lstStyle>
            <a:lvl1pPr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n-lt"/>
                <a:ea typeface="+mn-ea"/>
                <a:cs typeface="+mn-cs"/>
                <a:sym typeface="Calibri"/>
              </a:defRPr>
            </a:lvl1pPr>
            <a:lvl2pPr marL="731519" indent="-274319"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n-lt"/>
                <a:ea typeface="+mn-ea"/>
                <a:cs typeface="+mn-cs"/>
                <a:sym typeface="Calibri"/>
              </a:defRPr>
            </a:lvl2pPr>
            <a:lvl3pPr marL="1074419" indent="-274319"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n-lt"/>
                <a:ea typeface="+mn-ea"/>
                <a:cs typeface="+mn-cs"/>
                <a:sym typeface="Calibri"/>
              </a:defRPr>
            </a:lvl3pPr>
            <a:lvl4pPr marL="1447800" indent="-304800"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n-lt"/>
                <a:ea typeface="+mn-ea"/>
                <a:cs typeface="+mn-cs"/>
                <a:sym typeface="Calibri"/>
              </a:defRPr>
            </a:lvl4pPr>
            <a:lvl5pPr marL="1790700" indent="-304800"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n-lt"/>
                <a:ea typeface="+mn-ea"/>
                <a:cs typeface="+mn-cs"/>
                <a:sym typeface="Calibr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5" name="Text Placeholder 3"/>
          <p:cNvSpPr/>
          <p:nvPr>
            <p:ph type="body" sz="half" idx="21"/>
          </p:nvPr>
        </p:nvSpPr>
        <p:spPr>
          <a:xfrm>
            <a:off x="304800" y="4076703"/>
            <a:ext cx="7772400" cy="217170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6" name="Slide Number"/>
          <p:cNvSpPr txBox="1"/>
          <p:nvPr>
            <p:ph type="sldNum" sz="quarter" idx="2"/>
          </p:nvPr>
        </p:nvSpPr>
        <p:spPr>
          <a:xfrm>
            <a:off x="304800" y="6273800"/>
            <a:ext cx="284367" cy="280795"/>
          </a:xfrm>
          <a:prstGeom prst="rect">
            <a:avLst/>
          </a:prstGeom>
        </p:spPr>
        <p:txBody>
          <a:bodyPr anchor="t"/>
          <a:lstStyle>
            <a:lvl1pPr algn="l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Narrow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itle Text"/>
          <p:cNvSpPr txBox="1"/>
          <p:nvPr>
            <p:ph type="title"/>
          </p:nvPr>
        </p:nvSpPr>
        <p:spPr>
          <a:xfrm>
            <a:off x="1371600" y="508000"/>
            <a:ext cx="7467600" cy="990600"/>
          </a:xfrm>
          <a:prstGeom prst="rect">
            <a:avLst/>
          </a:prstGeom>
        </p:spPr>
        <p:txBody>
          <a:bodyPr anchor="b"/>
          <a:lstStyle>
            <a:lvl1pPr algn="l" defTabSz="914400">
              <a:defRPr b="1" sz="32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84" name="Body Level One…"/>
          <p:cNvSpPr txBox="1"/>
          <p:nvPr>
            <p:ph type="body" idx="1"/>
          </p:nvPr>
        </p:nvSpPr>
        <p:spPr>
          <a:xfrm>
            <a:off x="304800" y="1803400"/>
            <a:ext cx="6858000" cy="4445000"/>
          </a:xfrm>
          <a:prstGeom prst="rect">
            <a:avLst/>
          </a:prstGeom>
        </p:spPr>
        <p:txBody>
          <a:bodyPr/>
          <a:lstStyle>
            <a:lvl1pPr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n-lt"/>
                <a:ea typeface="+mn-ea"/>
                <a:cs typeface="+mn-cs"/>
                <a:sym typeface="Calibri"/>
              </a:defRPr>
            </a:lvl1pPr>
            <a:lvl2pPr marL="731519" indent="-274319"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n-lt"/>
                <a:ea typeface="+mn-ea"/>
                <a:cs typeface="+mn-cs"/>
                <a:sym typeface="Calibri"/>
              </a:defRPr>
            </a:lvl2pPr>
            <a:lvl3pPr marL="1074419" indent="-274319"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n-lt"/>
                <a:ea typeface="+mn-ea"/>
                <a:cs typeface="+mn-cs"/>
                <a:sym typeface="Calibri"/>
              </a:defRPr>
            </a:lvl3pPr>
            <a:lvl4pPr marL="1447800" indent="-304800"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n-lt"/>
                <a:ea typeface="+mn-ea"/>
                <a:cs typeface="+mn-cs"/>
                <a:sym typeface="Calibri"/>
              </a:defRPr>
            </a:lvl4pPr>
            <a:lvl5pPr marL="1790700" indent="-304800"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n-lt"/>
                <a:ea typeface="+mn-ea"/>
                <a:cs typeface="+mn-cs"/>
                <a:sym typeface="Calibr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5" name="Slide Number"/>
          <p:cNvSpPr txBox="1"/>
          <p:nvPr>
            <p:ph type="sldNum" sz="quarter" idx="2"/>
          </p:nvPr>
        </p:nvSpPr>
        <p:spPr>
          <a:xfrm>
            <a:off x="304800" y="6273800"/>
            <a:ext cx="284367" cy="280795"/>
          </a:xfrm>
          <a:prstGeom prst="rect">
            <a:avLst/>
          </a:prstGeom>
        </p:spPr>
        <p:txBody>
          <a:bodyPr anchor="t"/>
          <a:lstStyle>
            <a:lvl1pPr algn="l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lete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lide Number"/>
          <p:cNvSpPr txBox="1"/>
          <p:nvPr>
            <p:ph type="sldNum" sz="quarter" idx="2"/>
          </p:nvPr>
        </p:nvSpPr>
        <p:spPr>
          <a:xfrm>
            <a:off x="6280144" y="6215382"/>
            <a:ext cx="273057" cy="28193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722312" y="4406901"/>
            <a:ext cx="7772401" cy="1362078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90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457200" y="1600200"/>
            <a:ext cx="4038600" cy="4525965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6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4645033" y="1535112"/>
            <a:ext cx="4041778" cy="639767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457206" y="273049"/>
            <a:ext cx="3008316" cy="1162051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idx="1"/>
          </p:nvPr>
        </p:nvSpPr>
        <p:spPr>
          <a:xfrm>
            <a:off x="3575050" y="273056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half" idx="21"/>
          </p:nvPr>
        </p:nvSpPr>
        <p:spPr>
          <a:xfrm>
            <a:off x="457206" y="1435104"/>
            <a:ext cx="3008317" cy="469106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1792288" y="4800601"/>
            <a:ext cx="5486403" cy="566742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1792288" y="612775"/>
            <a:ext cx="5486403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1792288" y="5367342"/>
            <a:ext cx="5486403" cy="80486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192979"/>
            <a:ext cx="8229600" cy="49643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413745" y="6397946"/>
            <a:ext cx="273057" cy="28193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</p:sldLayoutIdLst>
  <p:transition xmlns:p14="http://schemas.microsoft.com/office/powerpoint/2010/main" spd="med" advClick="1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nxight.com/" TargetMode="Externa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translate.bing.com" TargetMode="Externa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xample.com" TargetMode="Externa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Title 1"/>
          <p:cNvSpPr txBox="1"/>
          <p:nvPr>
            <p:ph type="ctrTitle"/>
          </p:nvPr>
        </p:nvSpPr>
        <p:spPr>
          <a:xfrm>
            <a:off x="685800" y="2130430"/>
            <a:ext cx="7772400" cy="1470028"/>
          </a:xfrm>
          <a:prstGeom prst="rect">
            <a:avLst/>
          </a:prstGeom>
        </p:spPr>
        <p:txBody>
          <a:bodyPr/>
          <a:lstStyle/>
          <a:p>
            <a:pPr>
              <a:defRPr sz="3900"/>
            </a:pPr>
            <a:r>
              <a:t>Information Extraction</a:t>
            </a:r>
            <a:br/>
            <a:r>
              <a:rPr sz="2100"/>
              <a:t>Lecture 2 – IE Scenario, Text Selection/Processing, </a:t>
            </a:r>
            <a:br>
              <a:rPr sz="2100"/>
            </a:br>
            <a:r>
              <a:rPr sz="2100"/>
              <a:t>Extraction of Closed &amp; Regular Sets</a:t>
            </a:r>
          </a:p>
        </p:txBody>
      </p:sp>
      <p:sp>
        <p:nvSpPr>
          <p:cNvPr id="202" name="Subtitle 2"/>
          <p:cNvSpPr txBox="1"/>
          <p:nvPr>
            <p:ph type="subTitle" sz="half" idx="1"/>
          </p:nvPr>
        </p:nvSpPr>
        <p:spPr>
          <a:xfrm>
            <a:off x="372731" y="3886205"/>
            <a:ext cx="8448580" cy="222974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t>CIS, LMU München</a:t>
            </a:r>
          </a:p>
          <a:p>
            <a:pPr>
              <a:lnSpc>
                <a:spcPct val="90000"/>
              </a:lnSpc>
            </a:pPr>
            <a:r>
              <a:t>Winter Semester 2023-2024</a:t>
            </a:r>
          </a:p>
          <a:p>
            <a:pPr>
              <a:lnSpc>
                <a:spcPct val="90000"/>
              </a:lnSpc>
            </a:pPr>
            <a:r>
              <a:t> </a:t>
            </a:r>
            <a:br/>
            <a:r>
              <a:t>Prof. Dr. Alexander Fraser, CIS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Rectangle 32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>
            <a:lvl1pPr>
              <a:defRPr sz="3900"/>
            </a:lvl1pPr>
          </a:lstStyle>
          <a:p>
            <a:pPr/>
            <a:r>
              <a:t>The Information Retrieval Cycle</a:t>
            </a:r>
          </a:p>
        </p:txBody>
      </p:sp>
      <p:grpSp>
        <p:nvGrpSpPr>
          <p:cNvPr id="250" name="Rectangle 3"/>
          <p:cNvGrpSpPr/>
          <p:nvPr/>
        </p:nvGrpSpPr>
        <p:grpSpPr>
          <a:xfrm>
            <a:off x="1447807" y="1244122"/>
            <a:ext cx="1279529" cy="650237"/>
            <a:chOff x="0" y="0"/>
            <a:chExt cx="1279528" cy="650235"/>
          </a:xfrm>
        </p:grpSpPr>
        <p:sp>
          <p:nvSpPr>
            <p:cNvPr id="248" name="Rectangle"/>
            <p:cNvSpPr/>
            <p:nvPr/>
          </p:nvSpPr>
          <p:spPr>
            <a:xfrm>
              <a:off x="-1" y="51276"/>
              <a:ext cx="1279529" cy="547692"/>
            </a:xfrm>
            <a:prstGeom prst="rect">
              <a:avLst/>
            </a:prstGeom>
            <a:solidFill>
              <a:srgbClr val="66FF66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249" name="Source…"/>
            <p:cNvSpPr txBox="1"/>
            <p:nvPr/>
          </p:nvSpPr>
          <p:spPr>
            <a:xfrm>
              <a:off x="79202" y="-1"/>
              <a:ext cx="1121116" cy="6502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ctr">
              <a:spAutoFit/>
            </a:bodyPr>
            <a:lstStyle/>
            <a:p>
              <a:pPr algn="ctr"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t>Source</a:t>
              </a:r>
            </a:p>
            <a:p>
              <a:pPr algn="ctr"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t>Selection</a:t>
              </a:r>
            </a:p>
          </p:txBody>
        </p:sp>
      </p:grpSp>
      <p:grpSp>
        <p:nvGrpSpPr>
          <p:cNvPr id="253" name="Rectangle 5"/>
          <p:cNvGrpSpPr/>
          <p:nvPr/>
        </p:nvGrpSpPr>
        <p:grpSpPr>
          <a:xfrm>
            <a:off x="3810007" y="2971800"/>
            <a:ext cx="1279530" cy="547692"/>
            <a:chOff x="0" y="0"/>
            <a:chExt cx="1279528" cy="547690"/>
          </a:xfrm>
        </p:grpSpPr>
        <p:sp>
          <p:nvSpPr>
            <p:cNvPr id="251" name="Rectangle"/>
            <p:cNvSpPr/>
            <p:nvPr/>
          </p:nvSpPr>
          <p:spPr>
            <a:xfrm>
              <a:off x="-1" y="0"/>
              <a:ext cx="1279529" cy="547692"/>
            </a:xfrm>
            <a:prstGeom prst="rect">
              <a:avLst/>
            </a:prstGeom>
            <a:solidFill>
              <a:srgbClr val="FF99CC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252" name="Search"/>
            <p:cNvSpPr txBox="1"/>
            <p:nvPr/>
          </p:nvSpPr>
          <p:spPr>
            <a:xfrm>
              <a:off x="201148" y="88423"/>
              <a:ext cx="877224" cy="3708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ctr">
              <a:spAutoFit/>
            </a:bodyPr>
            <a:lstStyle>
              <a:lvl1pPr algn="ctr"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pPr/>
              <a:r>
                <a:t>Search</a:t>
              </a:r>
            </a:p>
          </p:txBody>
        </p:sp>
      </p:grpSp>
      <p:grpSp>
        <p:nvGrpSpPr>
          <p:cNvPr id="256" name="Group 36"/>
          <p:cNvGrpSpPr/>
          <p:nvPr/>
        </p:nvGrpSpPr>
        <p:grpSpPr>
          <a:xfrm>
            <a:off x="3870327" y="2330453"/>
            <a:ext cx="1114748" cy="641356"/>
            <a:chOff x="-1" y="-1"/>
            <a:chExt cx="1114747" cy="641354"/>
          </a:xfrm>
        </p:grpSpPr>
        <p:sp>
          <p:nvSpPr>
            <p:cNvPr id="254" name="AutoShape 6"/>
            <p:cNvSpPr/>
            <p:nvPr/>
          </p:nvSpPr>
          <p:spPr>
            <a:xfrm>
              <a:off x="-2" y="77787"/>
              <a:ext cx="579444" cy="563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0"/>
                    <a:pt x="21600" y="10800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255" name="Text Box 7"/>
            <p:cNvSpPr txBox="1"/>
            <p:nvPr/>
          </p:nvSpPr>
          <p:spPr>
            <a:xfrm>
              <a:off x="336232" y="-2"/>
              <a:ext cx="778515" cy="3708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pPr/>
              <a:r>
                <a:t>Query</a:t>
              </a:r>
            </a:p>
          </p:txBody>
        </p:sp>
      </p:grpSp>
      <p:grpSp>
        <p:nvGrpSpPr>
          <p:cNvPr id="259" name="Rectangle 9"/>
          <p:cNvGrpSpPr/>
          <p:nvPr/>
        </p:nvGrpSpPr>
        <p:grpSpPr>
          <a:xfrm>
            <a:off x="5029207" y="3810000"/>
            <a:ext cx="1279530" cy="547692"/>
            <a:chOff x="0" y="0"/>
            <a:chExt cx="1279528" cy="547690"/>
          </a:xfrm>
        </p:grpSpPr>
        <p:sp>
          <p:nvSpPr>
            <p:cNvPr id="257" name="Rectangle"/>
            <p:cNvSpPr/>
            <p:nvPr/>
          </p:nvSpPr>
          <p:spPr>
            <a:xfrm>
              <a:off x="-1" y="0"/>
              <a:ext cx="1279529" cy="547692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258" name="Selection"/>
            <p:cNvSpPr txBox="1"/>
            <p:nvPr/>
          </p:nvSpPr>
          <p:spPr>
            <a:xfrm>
              <a:off x="79202" y="88423"/>
              <a:ext cx="1121116" cy="3708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ctr">
              <a:spAutoFit/>
            </a:bodyPr>
            <a:lstStyle>
              <a:lvl1pPr algn="ctr"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pPr/>
              <a:r>
                <a:t>Selection</a:t>
              </a:r>
            </a:p>
          </p:txBody>
        </p:sp>
      </p:grpSp>
      <p:grpSp>
        <p:nvGrpSpPr>
          <p:cNvPr id="262" name="Group 37"/>
          <p:cNvGrpSpPr/>
          <p:nvPr/>
        </p:nvGrpSpPr>
        <p:grpSpPr>
          <a:xfrm>
            <a:off x="5089522" y="3168653"/>
            <a:ext cx="1781821" cy="641356"/>
            <a:chOff x="0" y="-1"/>
            <a:chExt cx="1781819" cy="641354"/>
          </a:xfrm>
        </p:grpSpPr>
        <p:sp>
          <p:nvSpPr>
            <p:cNvPr id="260" name="AutoShape 10"/>
            <p:cNvSpPr/>
            <p:nvPr/>
          </p:nvSpPr>
          <p:spPr>
            <a:xfrm>
              <a:off x="-1" y="77787"/>
              <a:ext cx="579441" cy="563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0"/>
                    <a:pt x="21600" y="10800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261" name="Text Box 11"/>
            <p:cNvSpPr txBox="1"/>
            <p:nvPr/>
          </p:nvSpPr>
          <p:spPr>
            <a:xfrm>
              <a:off x="442595" y="-2"/>
              <a:ext cx="1339224" cy="3708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pPr/>
              <a:r>
                <a:t>Ranked List</a:t>
              </a:r>
            </a:p>
          </p:txBody>
        </p:sp>
      </p:grpSp>
      <p:grpSp>
        <p:nvGrpSpPr>
          <p:cNvPr id="265" name="Rectangle 13"/>
          <p:cNvGrpSpPr/>
          <p:nvPr/>
        </p:nvGrpSpPr>
        <p:grpSpPr>
          <a:xfrm>
            <a:off x="6090761" y="4648200"/>
            <a:ext cx="1460668" cy="547692"/>
            <a:chOff x="0" y="0"/>
            <a:chExt cx="1460667" cy="547690"/>
          </a:xfrm>
        </p:grpSpPr>
        <p:sp>
          <p:nvSpPr>
            <p:cNvPr id="263" name="Rectangle"/>
            <p:cNvSpPr/>
            <p:nvPr/>
          </p:nvSpPr>
          <p:spPr>
            <a:xfrm>
              <a:off x="23501" y="0"/>
              <a:ext cx="1413675" cy="547692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264" name="Examination"/>
            <p:cNvSpPr txBox="1"/>
            <p:nvPr/>
          </p:nvSpPr>
          <p:spPr>
            <a:xfrm>
              <a:off x="-1" y="88423"/>
              <a:ext cx="1460669" cy="3708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ctr">
              <a:spAutoFit/>
            </a:bodyPr>
            <a:lstStyle>
              <a:lvl1pPr algn="ctr"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pPr/>
              <a:r>
                <a:t>Examination</a:t>
              </a:r>
            </a:p>
          </p:txBody>
        </p:sp>
      </p:grpSp>
      <p:grpSp>
        <p:nvGrpSpPr>
          <p:cNvPr id="268" name="Group 38"/>
          <p:cNvGrpSpPr/>
          <p:nvPr/>
        </p:nvGrpSpPr>
        <p:grpSpPr>
          <a:xfrm>
            <a:off x="6308725" y="3962397"/>
            <a:ext cx="1790254" cy="685806"/>
            <a:chOff x="-1" y="0"/>
            <a:chExt cx="1790253" cy="685805"/>
          </a:xfrm>
        </p:grpSpPr>
        <p:sp>
          <p:nvSpPr>
            <p:cNvPr id="266" name="AutoShape 14"/>
            <p:cNvSpPr/>
            <p:nvPr/>
          </p:nvSpPr>
          <p:spPr>
            <a:xfrm>
              <a:off x="-1" y="122237"/>
              <a:ext cx="512766" cy="563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0"/>
                    <a:pt x="21600" y="10800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267" name="Text Box 15"/>
            <p:cNvSpPr txBox="1"/>
            <p:nvPr/>
          </p:nvSpPr>
          <p:spPr>
            <a:xfrm>
              <a:off x="410845" y="-1"/>
              <a:ext cx="1379408" cy="3708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pPr/>
              <a:r>
                <a:t>Documents</a:t>
              </a:r>
            </a:p>
          </p:txBody>
        </p:sp>
      </p:grpSp>
      <p:grpSp>
        <p:nvGrpSpPr>
          <p:cNvPr id="271" name="Rectangle 17"/>
          <p:cNvGrpSpPr/>
          <p:nvPr/>
        </p:nvGrpSpPr>
        <p:grpSpPr>
          <a:xfrm>
            <a:off x="7451730" y="5454651"/>
            <a:ext cx="1279531" cy="547694"/>
            <a:chOff x="-1" y="0"/>
            <a:chExt cx="1279530" cy="547692"/>
          </a:xfrm>
        </p:grpSpPr>
        <p:sp>
          <p:nvSpPr>
            <p:cNvPr id="269" name="Rectangle"/>
            <p:cNvSpPr/>
            <p:nvPr/>
          </p:nvSpPr>
          <p:spPr>
            <a:xfrm>
              <a:off x="-2" y="0"/>
              <a:ext cx="1279532" cy="547693"/>
            </a:xfrm>
            <a:prstGeom prst="rect">
              <a:avLst/>
            </a:prstGeom>
            <a:solidFill>
              <a:srgbClr val="66FF66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270" name="Delivery"/>
            <p:cNvSpPr txBox="1"/>
            <p:nvPr/>
          </p:nvSpPr>
          <p:spPr>
            <a:xfrm>
              <a:off x="149300" y="88423"/>
              <a:ext cx="980920" cy="3708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ctr">
              <a:spAutoFit/>
            </a:bodyPr>
            <a:lstStyle>
              <a:lvl1pPr algn="ctr"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pPr/>
              <a:r>
                <a:t>Delivery</a:t>
              </a:r>
            </a:p>
          </p:txBody>
        </p:sp>
      </p:grpSp>
      <p:grpSp>
        <p:nvGrpSpPr>
          <p:cNvPr id="274" name="Group 39"/>
          <p:cNvGrpSpPr/>
          <p:nvPr/>
        </p:nvGrpSpPr>
        <p:grpSpPr>
          <a:xfrm>
            <a:off x="7527926" y="4718051"/>
            <a:ext cx="1617216" cy="736604"/>
            <a:chOff x="0" y="0"/>
            <a:chExt cx="1617215" cy="736602"/>
          </a:xfrm>
        </p:grpSpPr>
        <p:sp>
          <p:nvSpPr>
            <p:cNvPr id="272" name="AutoShape 18"/>
            <p:cNvSpPr/>
            <p:nvPr/>
          </p:nvSpPr>
          <p:spPr>
            <a:xfrm>
              <a:off x="-1" y="204787"/>
              <a:ext cx="563566" cy="531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0"/>
                    <a:pt x="21600" y="10800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273" name="Text Box 19"/>
            <p:cNvSpPr txBox="1"/>
            <p:nvPr/>
          </p:nvSpPr>
          <p:spPr>
            <a:xfrm>
              <a:off x="237807" y="0"/>
              <a:ext cx="1379408" cy="3708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pPr/>
              <a:r>
                <a:t>Documents</a:t>
              </a:r>
            </a:p>
          </p:txBody>
        </p:sp>
      </p:grpSp>
      <p:grpSp>
        <p:nvGrpSpPr>
          <p:cNvPr id="277" name="Rectangle 21"/>
          <p:cNvGrpSpPr/>
          <p:nvPr/>
        </p:nvGrpSpPr>
        <p:grpSpPr>
          <a:xfrm>
            <a:off x="2476049" y="2082323"/>
            <a:ext cx="1407424" cy="650237"/>
            <a:chOff x="0" y="0"/>
            <a:chExt cx="1407423" cy="650235"/>
          </a:xfrm>
        </p:grpSpPr>
        <p:sp>
          <p:nvSpPr>
            <p:cNvPr id="275" name="Rectangle"/>
            <p:cNvSpPr/>
            <p:nvPr/>
          </p:nvSpPr>
          <p:spPr>
            <a:xfrm>
              <a:off x="13151" y="51276"/>
              <a:ext cx="1381129" cy="547691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276" name="Query…"/>
            <p:cNvSpPr txBox="1"/>
            <p:nvPr/>
          </p:nvSpPr>
          <p:spPr>
            <a:xfrm>
              <a:off x="0" y="0"/>
              <a:ext cx="1407424" cy="6502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ctr">
              <a:spAutoFit/>
            </a:bodyPr>
            <a:lstStyle/>
            <a:p>
              <a:pPr algn="ctr"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t>Query</a:t>
              </a:r>
            </a:p>
            <a:p>
              <a:pPr algn="ctr"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t>Formulation</a:t>
              </a:r>
            </a:p>
          </p:txBody>
        </p:sp>
      </p:grpSp>
      <p:grpSp>
        <p:nvGrpSpPr>
          <p:cNvPr id="280" name="Group 35"/>
          <p:cNvGrpSpPr/>
          <p:nvPr/>
        </p:nvGrpSpPr>
        <p:grpSpPr>
          <a:xfrm>
            <a:off x="2727325" y="1492252"/>
            <a:ext cx="1459209" cy="641356"/>
            <a:chOff x="0" y="0"/>
            <a:chExt cx="1459208" cy="641355"/>
          </a:xfrm>
        </p:grpSpPr>
        <p:sp>
          <p:nvSpPr>
            <p:cNvPr id="278" name="AutoShape 22"/>
            <p:cNvSpPr/>
            <p:nvPr/>
          </p:nvSpPr>
          <p:spPr>
            <a:xfrm>
              <a:off x="0" y="77787"/>
              <a:ext cx="452440" cy="563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0"/>
                    <a:pt x="21600" y="10800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279" name="Text Box 23"/>
            <p:cNvSpPr txBox="1"/>
            <p:nvPr/>
          </p:nvSpPr>
          <p:spPr>
            <a:xfrm>
              <a:off x="326707" y="0"/>
              <a:ext cx="1132502" cy="3708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pPr/>
              <a:r>
                <a:t>Resource</a:t>
              </a:r>
            </a:p>
          </p:txBody>
        </p:sp>
      </p:grpSp>
      <p:grpSp>
        <p:nvGrpSpPr>
          <p:cNvPr id="284" name="Group 40"/>
          <p:cNvGrpSpPr/>
          <p:nvPr/>
        </p:nvGrpSpPr>
        <p:grpSpPr>
          <a:xfrm>
            <a:off x="2534924" y="2681293"/>
            <a:ext cx="3578550" cy="2290126"/>
            <a:chOff x="-1" y="0"/>
            <a:chExt cx="3578548" cy="2290124"/>
          </a:xfrm>
        </p:grpSpPr>
        <p:sp>
          <p:nvSpPr>
            <p:cNvPr id="281" name="Text Box 25"/>
            <p:cNvSpPr txBox="1"/>
            <p:nvPr/>
          </p:nvSpPr>
          <p:spPr>
            <a:xfrm>
              <a:off x="-2" y="1550988"/>
              <a:ext cx="1888301" cy="739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>
                <a:defRPr i="1" sz="1400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t>query reformulation,</a:t>
              </a:r>
            </a:p>
            <a:p>
              <a:pPr>
                <a:defRPr i="1" sz="1400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t>vocabulary learning,</a:t>
              </a:r>
            </a:p>
            <a:p>
              <a:pPr>
                <a:defRPr i="1" sz="1400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t>relevance feedback</a:t>
              </a:r>
            </a:p>
          </p:txBody>
        </p:sp>
        <p:sp>
          <p:nvSpPr>
            <p:cNvPr id="282" name="AutoShape 26"/>
            <p:cNvSpPr/>
            <p:nvPr/>
          </p:nvSpPr>
          <p:spPr>
            <a:xfrm rot="10800000">
              <a:off x="644843" y="0"/>
              <a:ext cx="2933705" cy="2241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0"/>
                    <a:pt x="21600" y="10800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283" name="AutoShape 27"/>
            <p:cNvSpPr/>
            <p:nvPr/>
          </p:nvSpPr>
          <p:spPr>
            <a:xfrm rot="10800000">
              <a:off x="644843" y="-1"/>
              <a:ext cx="1849442" cy="1403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0"/>
                    <a:pt x="21600" y="10800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</p:grpSp>
      <p:grpSp>
        <p:nvGrpSpPr>
          <p:cNvPr id="288" name="Group 41"/>
          <p:cNvGrpSpPr/>
          <p:nvPr/>
        </p:nvGrpSpPr>
        <p:grpSpPr>
          <a:xfrm>
            <a:off x="2087568" y="1843087"/>
            <a:ext cx="4733930" cy="3950651"/>
            <a:chOff x="0" y="-1"/>
            <a:chExt cx="4733928" cy="3950649"/>
          </a:xfrm>
        </p:grpSpPr>
        <p:sp>
          <p:nvSpPr>
            <p:cNvPr id="285" name="Text Box 29"/>
            <p:cNvSpPr txBox="1"/>
            <p:nvPr/>
          </p:nvSpPr>
          <p:spPr>
            <a:xfrm>
              <a:off x="123507" y="3643312"/>
              <a:ext cx="2010413" cy="3073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i="1" sz="1400"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pPr/>
              <a:r>
                <a:t>source reselection</a:t>
              </a:r>
            </a:p>
          </p:txBody>
        </p:sp>
        <p:sp>
          <p:nvSpPr>
            <p:cNvPr id="286" name="AutoShape 33"/>
            <p:cNvSpPr/>
            <p:nvPr/>
          </p:nvSpPr>
          <p:spPr>
            <a:xfrm flipH="1" rot="5400000">
              <a:off x="576265" y="-576267"/>
              <a:ext cx="3581399" cy="4733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79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21600" y="21600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287" name="AutoShape 34"/>
            <p:cNvSpPr/>
            <p:nvPr/>
          </p:nvSpPr>
          <p:spPr>
            <a:xfrm flipH="1" rot="5400000">
              <a:off x="57135" y="-57137"/>
              <a:ext cx="3467134" cy="3581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934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21600" y="21600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</p:grpSp>
      <p:sp>
        <p:nvSpPr>
          <p:cNvPr id="289" name="TextBox 43"/>
          <p:cNvSpPr txBox="1"/>
          <p:nvPr/>
        </p:nvSpPr>
        <p:spPr>
          <a:xfrm>
            <a:off x="7615256" y="6617061"/>
            <a:ext cx="110570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J. Lin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5" grpId="8"/>
      <p:bldP build="whole" bldLvl="1" animBg="1" rev="0" advAuto="0" spid="271" grpId="10"/>
      <p:bldP build="whole" bldLvl="1" animBg="1" rev="0" advAuto="0" spid="262" grpId="5"/>
      <p:bldP build="whole" bldLvl="1" animBg="1" rev="0" advAuto="0" spid="268" grpId="7"/>
      <p:bldP build="whole" bldLvl="1" animBg="1" rev="0" advAuto="0" spid="259" grpId="6"/>
      <p:bldP build="whole" bldLvl="1" animBg="1" rev="0" advAuto="0" spid="284" grpId="11"/>
      <p:bldP build="whole" bldLvl="1" animBg="1" rev="0" advAuto="0" spid="274" grpId="9"/>
      <p:bldP build="whole" bldLvl="1" animBg="1" rev="0" advAuto="0" spid="288" grpId="12"/>
      <p:bldP build="whole" bldLvl="1" animBg="1" rev="0" advAuto="0" spid="280" grpId="1"/>
      <p:bldP build="whole" bldLvl="1" animBg="1" rev="0" advAuto="0" spid="277" grpId="2"/>
      <p:bldP build="whole" bldLvl="1" animBg="1" rev="0" advAuto="0" spid="253" grpId="4"/>
      <p:bldP build="whole" bldLvl="1" animBg="1" rev="0" advAuto="0" spid="256" grpId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Rectangle 2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IR Test Collections</a:t>
            </a:r>
          </a:p>
        </p:txBody>
      </p:sp>
      <p:sp>
        <p:nvSpPr>
          <p:cNvPr id="292" name="Rectangle 3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t>Three components of a test collection: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800"/>
            </a:pPr>
            <a:r>
              <a:t>Collection of documents (corpus)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800"/>
            </a:pPr>
            <a:r>
              <a:t>Set of information needs (topics)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800"/>
            </a:pPr>
            <a:r>
              <a:t>Sets of documents that satisfy the information needs (relevance judgments)</a:t>
            </a:r>
          </a:p>
          <a:p>
            <a:pPr>
              <a:lnSpc>
                <a:spcPct val="90000"/>
              </a:lnSpc>
            </a:pPr>
            <a:r>
              <a:t>Metrics for assessing “performance”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800"/>
            </a:pPr>
            <a:r>
              <a:t>Precision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800"/>
            </a:pPr>
            <a:r>
              <a:t>Recall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800"/>
            </a:pPr>
            <a:r>
              <a:t>Other measures derived therefrom (e.g., F1)</a:t>
            </a:r>
          </a:p>
        </p:txBody>
      </p:sp>
      <p:sp>
        <p:nvSpPr>
          <p:cNvPr id="293" name="TextBox 3"/>
          <p:cNvSpPr txBox="1"/>
          <p:nvPr/>
        </p:nvSpPr>
        <p:spPr>
          <a:xfrm>
            <a:off x="7615256" y="6617061"/>
            <a:ext cx="110570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J. Lin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Rectangle 2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Where do they come from?</a:t>
            </a:r>
          </a:p>
        </p:txBody>
      </p:sp>
      <p:sp>
        <p:nvSpPr>
          <p:cNvPr id="296" name="Rectangle 3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TREC = Text REtrieval Conferences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Series of annual evaluations, started in 1992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Organized into “tracks”</a:t>
            </a:r>
          </a:p>
          <a:p>
            <a:pPr/>
            <a:r>
              <a:t>Test collections are formed by “pooling”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Gather results from all participants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Corpus/topics/judgments can be reused</a:t>
            </a:r>
          </a:p>
        </p:txBody>
      </p:sp>
      <p:sp>
        <p:nvSpPr>
          <p:cNvPr id="297" name="TextBox 3"/>
          <p:cNvSpPr txBox="1"/>
          <p:nvPr/>
        </p:nvSpPr>
        <p:spPr>
          <a:xfrm>
            <a:off x="7615256" y="6617061"/>
            <a:ext cx="110570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J. Lin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Rectangle 2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Information Retrieval (IR)</a:t>
            </a:r>
          </a:p>
        </p:txBody>
      </p:sp>
      <p:sp>
        <p:nvSpPr>
          <p:cNvPr id="300" name="Rectangle 3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defRPr sz="2700"/>
            </a:pPr>
            <a:r>
              <a:t>IMPORTANT ASSUMPTION: can substitute “document” for “information”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700"/>
            </a:pPr>
            <a:r>
              <a:t>IR systems</a:t>
            </a:r>
          </a:p>
          <a:p>
            <a:pPr lvl="1" marL="742950" indent="-285750">
              <a:lnSpc>
                <a:spcPct val="90000"/>
              </a:lnSpc>
              <a:spcBef>
                <a:spcPts val="500"/>
              </a:spcBef>
              <a:defRPr sz="2300"/>
            </a:pPr>
            <a:r>
              <a:t>Use statistical methods</a:t>
            </a:r>
          </a:p>
          <a:p>
            <a:pPr lvl="1" marL="742950" indent="-285750">
              <a:lnSpc>
                <a:spcPct val="90000"/>
              </a:lnSpc>
              <a:spcBef>
                <a:spcPts val="500"/>
              </a:spcBef>
              <a:defRPr sz="2300"/>
            </a:pPr>
            <a:r>
              <a:t>Rely on frequency of words in query, document, collection</a:t>
            </a:r>
          </a:p>
          <a:p>
            <a:pPr lvl="1" marL="742950" indent="-285750">
              <a:lnSpc>
                <a:spcPct val="90000"/>
              </a:lnSpc>
              <a:spcBef>
                <a:spcPts val="500"/>
              </a:spcBef>
              <a:defRPr sz="2300"/>
            </a:pPr>
            <a:r>
              <a:t>Retrieve complete documents</a:t>
            </a:r>
          </a:p>
          <a:p>
            <a:pPr lvl="1" marL="742950" indent="-285750">
              <a:lnSpc>
                <a:spcPct val="90000"/>
              </a:lnSpc>
              <a:spcBef>
                <a:spcPts val="500"/>
              </a:spcBef>
              <a:defRPr sz="2300"/>
            </a:pPr>
            <a:r>
              <a:t>Return ranked lists of “hits” based on relevance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700"/>
            </a:pPr>
            <a:r>
              <a:t>Limitations</a:t>
            </a:r>
          </a:p>
          <a:p>
            <a:pPr lvl="1" marL="742950" indent="-285750">
              <a:lnSpc>
                <a:spcPct val="90000"/>
              </a:lnSpc>
              <a:spcBef>
                <a:spcPts val="500"/>
              </a:spcBef>
              <a:defRPr sz="2300"/>
            </a:pPr>
            <a:r>
              <a:t>Answers information need indirectly</a:t>
            </a:r>
          </a:p>
          <a:p>
            <a:pPr lvl="1" marL="742950" indent="-285750">
              <a:lnSpc>
                <a:spcPct val="90000"/>
              </a:lnSpc>
              <a:spcBef>
                <a:spcPts val="500"/>
              </a:spcBef>
              <a:defRPr sz="2300"/>
            </a:pPr>
            <a:r>
              <a:t>Does not attempt to understand the “meaning” of user’s query or documents in the collection</a:t>
            </a:r>
          </a:p>
        </p:txBody>
      </p:sp>
      <p:sp>
        <p:nvSpPr>
          <p:cNvPr id="301" name="TextBox 3"/>
          <p:cNvSpPr txBox="1"/>
          <p:nvPr/>
        </p:nvSpPr>
        <p:spPr>
          <a:xfrm>
            <a:off x="7228885" y="6604182"/>
            <a:ext cx="16725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modified from J. Lin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00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Web Retrieval</a:t>
            </a:r>
          </a:p>
        </p:txBody>
      </p:sp>
      <p:sp>
        <p:nvSpPr>
          <p:cNvPr id="304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Traditional IR came out of the library sciences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Web search engines aren't only used like this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Broder (2002) defined a taxonomy of web search engine requests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100"/>
            </a:pPr>
            <a:r>
              <a:t>Informational (traditional IR)</a:t>
            </a:r>
          </a:p>
          <a:p>
            <a:pPr lvl="2" marL="1143000" indent="-228600">
              <a:lnSpc>
                <a:spcPct val="80000"/>
              </a:lnSpc>
              <a:spcBef>
                <a:spcPts val="400"/>
              </a:spcBef>
              <a:defRPr sz="1800"/>
            </a:pPr>
            <a:r>
              <a:t>When was Martin Luther King, Jr. assassinated?</a:t>
            </a:r>
          </a:p>
          <a:p>
            <a:pPr lvl="2" marL="1143000" indent="-228600">
              <a:lnSpc>
                <a:spcPct val="80000"/>
              </a:lnSpc>
              <a:spcBef>
                <a:spcPts val="400"/>
              </a:spcBef>
              <a:defRPr sz="1800"/>
            </a:pPr>
            <a:r>
              <a:t>Tourist attractions in Munich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100"/>
            </a:pPr>
            <a:r>
              <a:t>Navigational (usually, want a website)</a:t>
            </a:r>
          </a:p>
          <a:p>
            <a:pPr lvl="2" marL="1143000" indent="-228600">
              <a:lnSpc>
                <a:spcPct val="80000"/>
              </a:lnSpc>
              <a:spcBef>
                <a:spcPts val="400"/>
              </a:spcBef>
              <a:defRPr sz="1800"/>
            </a:pPr>
            <a:r>
              <a:t>Deutsche Bahn</a:t>
            </a:r>
          </a:p>
          <a:p>
            <a:pPr lvl="2" marL="1143000" indent="-228600">
              <a:lnSpc>
                <a:spcPct val="80000"/>
              </a:lnSpc>
              <a:spcBef>
                <a:spcPts val="400"/>
              </a:spcBef>
              <a:defRPr sz="1800"/>
            </a:pPr>
            <a:r>
              <a:t>CIS, Uni Muenchen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100"/>
            </a:pPr>
            <a:r>
              <a:t>Transactional (want to do something)</a:t>
            </a:r>
          </a:p>
          <a:p>
            <a:pPr lvl="2" marL="1143000" indent="-228600">
              <a:lnSpc>
                <a:spcPct val="80000"/>
              </a:lnSpc>
              <a:spcBef>
                <a:spcPts val="400"/>
              </a:spcBef>
              <a:defRPr sz="1800"/>
            </a:pPr>
            <a:r>
              <a:t>Buy Lady Gaga Pokerface mp3</a:t>
            </a:r>
          </a:p>
          <a:p>
            <a:pPr lvl="2" marL="1143000" indent="-228600">
              <a:lnSpc>
                <a:spcPct val="80000"/>
              </a:lnSpc>
              <a:spcBef>
                <a:spcPts val="400"/>
              </a:spcBef>
              <a:defRPr sz="1800"/>
            </a:pPr>
            <a:r>
              <a:t>Download Lady Gaga Pokerface (not that I am saying you would do this, for reasons of legality, or taste for that matter)</a:t>
            </a:r>
          </a:p>
          <a:p>
            <a:pPr lvl="2" marL="1143000" indent="-228600">
              <a:lnSpc>
                <a:spcPct val="80000"/>
              </a:lnSpc>
              <a:spcBef>
                <a:spcPts val="400"/>
              </a:spcBef>
              <a:defRPr sz="1800"/>
            </a:pPr>
            <a:r>
              <a:t>Order new Harry Potter book</a:t>
            </a:r>
          </a:p>
        </p:txBody>
      </p:sp>
      <p:sp>
        <p:nvSpPr>
          <p:cNvPr id="305" name="Slide Number Placeholder 3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Web Retrieval</a:t>
            </a:r>
          </a:p>
        </p:txBody>
      </p:sp>
      <p:sp>
        <p:nvSpPr>
          <p:cNvPr id="308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Jansen et al (2007) studied 1.5 M queries</a:t>
            </a:r>
          </a:p>
          <a:p>
            <a:pPr lvl="1" marL="742950" indent="-285750">
              <a:spcBef>
                <a:spcPts val="600"/>
              </a:spcBef>
              <a:defRPr sz="2800"/>
            </a:pPr>
          </a:p>
          <a:p>
            <a:pPr lvl="1" marL="742950" indent="-285750">
              <a:spcBef>
                <a:spcPts val="600"/>
              </a:spcBef>
              <a:defRPr sz="2800"/>
            </a:pPr>
          </a:p>
          <a:p>
            <a:pPr lvl="1" marL="742950" indent="-285750">
              <a:spcBef>
                <a:spcPts val="600"/>
              </a:spcBef>
              <a:defRPr sz="2800"/>
            </a:pPr>
          </a:p>
          <a:p>
            <a:pPr lvl="1" marL="742950" indent="-285750">
              <a:spcBef>
                <a:spcPts val="600"/>
              </a:spcBef>
              <a:defRPr sz="2800"/>
            </a:pPr>
          </a:p>
          <a:p>
            <a:pPr lvl="1" marL="742950" indent="-285750">
              <a:spcBef>
                <a:spcPts val="600"/>
              </a:spcBef>
              <a:defRPr sz="2800"/>
            </a:pPr>
            <a:r>
              <a:t>Note that this probably doesn't capture the original intent well</a:t>
            </a:r>
          </a:p>
          <a:p>
            <a:pPr lvl="2" marL="1143000" indent="-228600">
              <a:spcBef>
                <a:spcPts val="500"/>
              </a:spcBef>
              <a:defRPr sz="2400"/>
            </a:pPr>
            <a:r>
              <a:t>Informational may often require extensive reformulation of queries</a:t>
            </a:r>
          </a:p>
        </p:txBody>
      </p:sp>
      <p:sp>
        <p:nvSpPr>
          <p:cNvPr id="309" name="Slide Number Placeholder 3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graphicFrame>
        <p:nvGraphicFramePr>
          <p:cNvPr id="310" name="Table 5"/>
          <p:cNvGraphicFramePr/>
          <p:nvPr/>
        </p:nvGraphicFramePr>
        <p:xfrm>
          <a:off x="1408090" y="2491732"/>
          <a:ext cx="6096002" cy="1813563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0"/>
                <a:gridCol w="3048000"/>
              </a:tblGrid>
              <a:tr h="670560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900">
                          <a:solidFill>
                            <a:srgbClr val="FFFFFF"/>
                          </a:solidFill>
                          <a:sym typeface="Helvetica"/>
                        </a:rPr>
                        <a:t>Type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900">
                          <a:solidFill>
                            <a:srgbClr val="FFFFFF"/>
                          </a:solidFill>
                          <a:sym typeface="Helvetica"/>
                        </a:rPr>
                        <a:t>Percentage of All Queries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810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900">
                          <a:sym typeface="Helvetica"/>
                        </a:rPr>
                        <a:t>Informational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900">
                          <a:sym typeface="Helvetica"/>
                        </a:rPr>
                        <a:t>81%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810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900">
                          <a:sym typeface="Helvetica"/>
                        </a:rPr>
                        <a:t>Navigational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900">
                          <a:sym typeface="Helvetica"/>
                        </a:rPr>
                        <a:t>10%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810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900">
                          <a:sym typeface="Helvetica"/>
                        </a:rPr>
                        <a:t>Transactional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900">
                          <a:sym typeface="Helvetica"/>
                        </a:rPr>
                        <a:t>  9%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Information Extraction (IE)</a:t>
            </a:r>
          </a:p>
        </p:txBody>
      </p:sp>
      <p:sp>
        <p:nvSpPr>
          <p:cNvPr id="313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t>Information Extraction is very different from Information Retrieval</a:t>
            </a:r>
          </a:p>
          <a:p>
            <a:pPr lvl="1" marL="742950" indent="-285750">
              <a:lnSpc>
                <a:spcPct val="80000"/>
              </a:lnSpc>
              <a:spcBef>
                <a:spcPts val="600"/>
              </a:spcBef>
              <a:defRPr sz="2500"/>
            </a:pPr>
            <a:r>
              <a:t>Convert documents to zero or more database entries</a:t>
            </a:r>
          </a:p>
          <a:p>
            <a:pPr lvl="1" marL="742950" indent="-285750">
              <a:lnSpc>
                <a:spcPct val="80000"/>
              </a:lnSpc>
              <a:spcBef>
                <a:spcPts val="600"/>
              </a:spcBef>
              <a:defRPr sz="2500"/>
            </a:pPr>
            <a:r>
              <a:t>Usually process entire corpus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t>Once you have the database</a:t>
            </a:r>
          </a:p>
          <a:p>
            <a:pPr lvl="1" marL="742950" indent="-285750">
              <a:lnSpc>
                <a:spcPct val="80000"/>
              </a:lnSpc>
              <a:spcBef>
                <a:spcPts val="600"/>
              </a:spcBef>
              <a:defRPr sz="2500"/>
            </a:pPr>
            <a:r>
              <a:t>Analyst can do further manual analysis</a:t>
            </a:r>
          </a:p>
          <a:p>
            <a:pPr lvl="1" marL="742950" indent="-285750">
              <a:lnSpc>
                <a:spcPct val="80000"/>
              </a:lnSpc>
              <a:spcBef>
                <a:spcPts val="600"/>
              </a:spcBef>
              <a:defRPr sz="2500"/>
            </a:pPr>
            <a:r>
              <a:t>Automatic analysis ("data mining")</a:t>
            </a:r>
          </a:p>
          <a:p>
            <a:pPr lvl="1" marL="742950" indent="-285750">
              <a:lnSpc>
                <a:spcPct val="80000"/>
              </a:lnSpc>
              <a:spcBef>
                <a:spcPts val="600"/>
              </a:spcBef>
              <a:defRPr sz="2500"/>
            </a:pPr>
            <a:r>
              <a:t>Can also be presented to end-user in a specialized browsing or search interface</a:t>
            </a:r>
          </a:p>
          <a:p>
            <a:pPr lvl="2" marL="1143000" indent="-228600">
              <a:lnSpc>
                <a:spcPct val="80000"/>
              </a:lnSpc>
              <a:spcBef>
                <a:spcPts val="500"/>
              </a:spcBef>
              <a:defRPr sz="2200"/>
            </a:pPr>
            <a:r>
              <a:t>For instance, concert listings crawled from music club websites (Tourfilter, Songkick, etc)</a:t>
            </a:r>
          </a:p>
        </p:txBody>
      </p:sp>
      <p:sp>
        <p:nvSpPr>
          <p:cNvPr id="314" name="Slide Number Placeholder 3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Rectangle 2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Information Extraction (IE)</a:t>
            </a:r>
          </a:p>
        </p:txBody>
      </p:sp>
      <p:sp>
        <p:nvSpPr>
          <p:cNvPr id="317" name="Rectangle 3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 marL="332613" indent="-332613" defTabSz="443483">
              <a:lnSpc>
                <a:spcPct val="72000"/>
              </a:lnSpc>
              <a:spcBef>
                <a:spcPts val="600"/>
              </a:spcBef>
              <a:defRPr sz="2600"/>
            </a:pPr>
            <a:r>
              <a:t>IE systems</a:t>
            </a:r>
          </a:p>
          <a:p>
            <a:pPr lvl="1" marL="720661" indent="-277177" defTabSz="443483">
              <a:lnSpc>
                <a:spcPct val="72000"/>
              </a:lnSpc>
              <a:spcBef>
                <a:spcPts val="500"/>
              </a:spcBef>
              <a:defRPr sz="2200"/>
            </a:pPr>
            <a:r>
              <a:t>Identify documents of a specific type</a:t>
            </a:r>
          </a:p>
          <a:p>
            <a:pPr lvl="1" marL="720661" indent="-277177" defTabSz="443483">
              <a:lnSpc>
                <a:spcPct val="72000"/>
              </a:lnSpc>
              <a:spcBef>
                <a:spcPts val="500"/>
              </a:spcBef>
              <a:defRPr sz="2200"/>
            </a:pPr>
            <a:r>
              <a:t>Extract information according to pre-defined templates</a:t>
            </a:r>
          </a:p>
          <a:p>
            <a:pPr lvl="1" marL="720661" indent="-277177" defTabSz="443483">
              <a:lnSpc>
                <a:spcPct val="72000"/>
              </a:lnSpc>
              <a:spcBef>
                <a:spcPts val="500"/>
              </a:spcBef>
              <a:defRPr sz="2200"/>
            </a:pPr>
            <a:r>
              <a:t>Place the information into frame-like database records</a:t>
            </a:r>
          </a:p>
          <a:p>
            <a:pPr lvl="1" marL="720661" indent="-277177" defTabSz="443483">
              <a:lnSpc>
                <a:spcPct val="72000"/>
              </a:lnSpc>
              <a:spcBef>
                <a:spcPts val="500"/>
              </a:spcBef>
              <a:defRPr sz="2200"/>
            </a:pPr>
          </a:p>
          <a:p>
            <a:pPr lvl="1" marL="720661" indent="-277177" defTabSz="443483">
              <a:lnSpc>
                <a:spcPct val="72000"/>
              </a:lnSpc>
              <a:spcBef>
                <a:spcPts val="500"/>
              </a:spcBef>
              <a:defRPr sz="2200"/>
            </a:pPr>
          </a:p>
          <a:p>
            <a:pPr lvl="1" marL="720661" indent="-277177" defTabSz="443483">
              <a:lnSpc>
                <a:spcPct val="72000"/>
              </a:lnSpc>
              <a:spcBef>
                <a:spcPts val="500"/>
              </a:spcBef>
              <a:defRPr sz="2200"/>
            </a:pPr>
          </a:p>
          <a:p>
            <a:pPr marL="332613" indent="-332613" defTabSz="443483">
              <a:lnSpc>
                <a:spcPct val="72000"/>
              </a:lnSpc>
              <a:spcBef>
                <a:spcPts val="600"/>
              </a:spcBef>
              <a:defRPr sz="2600"/>
            </a:pPr>
            <a:r>
              <a:t>Templates = sort of like pre-defined questions</a:t>
            </a:r>
          </a:p>
          <a:p>
            <a:pPr marL="332613" indent="-332613" defTabSz="443483">
              <a:lnSpc>
                <a:spcPct val="72000"/>
              </a:lnSpc>
              <a:spcBef>
                <a:spcPts val="600"/>
              </a:spcBef>
              <a:defRPr sz="2600"/>
            </a:pPr>
            <a:r>
              <a:t>Extracted information = answers</a:t>
            </a:r>
          </a:p>
          <a:p>
            <a:pPr marL="332613" indent="-332613" defTabSz="443483">
              <a:lnSpc>
                <a:spcPct val="72000"/>
              </a:lnSpc>
              <a:spcBef>
                <a:spcPts val="600"/>
              </a:spcBef>
              <a:defRPr sz="2600"/>
            </a:pPr>
            <a:r>
              <a:t>Limitations</a:t>
            </a:r>
          </a:p>
          <a:p>
            <a:pPr lvl="1" marL="720661" indent="-277177" defTabSz="443483">
              <a:lnSpc>
                <a:spcPct val="72000"/>
              </a:lnSpc>
              <a:spcBef>
                <a:spcPts val="500"/>
              </a:spcBef>
              <a:defRPr sz="2200"/>
            </a:pPr>
            <a:r>
              <a:t>Templates are domain dependent and not easily portable</a:t>
            </a:r>
          </a:p>
          <a:p>
            <a:pPr lvl="1" marL="720661" indent="-277177" defTabSz="443483">
              <a:lnSpc>
                <a:spcPct val="72000"/>
              </a:lnSpc>
              <a:spcBef>
                <a:spcPts val="500"/>
              </a:spcBef>
              <a:defRPr sz="2200"/>
            </a:pPr>
            <a:r>
              <a:t>One size does not fit all!</a:t>
            </a:r>
          </a:p>
        </p:txBody>
      </p:sp>
      <p:sp>
        <p:nvSpPr>
          <p:cNvPr id="318" name="Text Box 4"/>
          <p:cNvSpPr txBox="1"/>
          <p:nvPr/>
        </p:nvSpPr>
        <p:spPr>
          <a:xfrm>
            <a:off x="2636520" y="2819400"/>
            <a:ext cx="2009174" cy="37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Weather disaster:</a:t>
            </a:r>
          </a:p>
        </p:txBody>
      </p:sp>
      <p:sp>
        <p:nvSpPr>
          <p:cNvPr id="319" name="Text Box 5"/>
          <p:cNvSpPr txBox="1"/>
          <p:nvPr/>
        </p:nvSpPr>
        <p:spPr>
          <a:xfrm>
            <a:off x="4906645" y="2832100"/>
            <a:ext cx="1075798" cy="929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Type</a:t>
            </a:r>
          </a:p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Date</a:t>
            </a:r>
          </a:p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Location</a:t>
            </a:r>
          </a:p>
        </p:txBody>
      </p:sp>
      <p:sp>
        <p:nvSpPr>
          <p:cNvPr id="320" name="Text Box 6"/>
          <p:cNvSpPr txBox="1"/>
          <p:nvPr/>
        </p:nvSpPr>
        <p:spPr>
          <a:xfrm>
            <a:off x="6105211" y="2832100"/>
            <a:ext cx="1103369" cy="929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Damage</a:t>
            </a:r>
          </a:p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Deaths</a:t>
            </a:r>
          </a:p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...</a:t>
            </a:r>
          </a:p>
        </p:txBody>
      </p:sp>
      <p:sp>
        <p:nvSpPr>
          <p:cNvPr id="321" name="Rectangle 7"/>
          <p:cNvSpPr/>
          <p:nvPr/>
        </p:nvSpPr>
        <p:spPr>
          <a:xfrm>
            <a:off x="2590805" y="2819399"/>
            <a:ext cx="4672888" cy="966993"/>
          </a:xfrm>
          <a:prstGeom prst="rect">
            <a:avLst/>
          </a:prstGeom>
          <a:ln>
            <a:solidFill>
              <a:srgbClr val="000000"/>
            </a:solidFill>
            <a:miter/>
          </a:ln>
        </p:spPr>
        <p:txBody>
          <a:bodyPr lIns="45718" tIns="45718" rIns="45718" bIns="45718" anchor="ctr"/>
          <a:lstStyle/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322" name="TextBox 7"/>
          <p:cNvSpPr txBox="1"/>
          <p:nvPr/>
        </p:nvSpPr>
        <p:spPr>
          <a:xfrm>
            <a:off x="7280401" y="6617061"/>
            <a:ext cx="16725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modified from J. Lin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17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Rectangle 2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Question answering</a:t>
            </a:r>
          </a:p>
        </p:txBody>
      </p:sp>
      <p:sp>
        <p:nvSpPr>
          <p:cNvPr id="325" name="Rectangle 3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2800"/>
            </a:pPr>
            <a:r>
              <a:t>Question answering can be loosely viewed as "just-in-time" Information Extraction</a:t>
            </a:r>
          </a:p>
          <a:p>
            <a:pPr lvl="1" marL="742950" indent="-285750">
              <a:spcBef>
                <a:spcPts val="600"/>
              </a:spcBef>
              <a:defRPr sz="2400"/>
            </a:pPr>
          </a:p>
          <a:p>
            <a:pPr lvl="1" marL="742950" indent="-285750">
              <a:spcBef>
                <a:spcPts val="500"/>
              </a:spcBef>
              <a:defRPr sz="2400"/>
            </a:pPr>
            <a:r>
              <a:t>Some question types are easy to think of as IE templates, but some are not</a:t>
            </a:r>
          </a:p>
        </p:txBody>
      </p:sp>
      <p:sp>
        <p:nvSpPr>
          <p:cNvPr id="326" name="Text Box 4"/>
          <p:cNvSpPr txBox="1"/>
          <p:nvPr/>
        </p:nvSpPr>
        <p:spPr>
          <a:xfrm>
            <a:off x="3785865" y="3609976"/>
            <a:ext cx="4651795" cy="1209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4" tIns="45714" rIns="45714" bIns="45714">
            <a:spAutoFit/>
          </a:bodyPr>
          <a:lstStyle/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Who discovered Oxygen?</a:t>
            </a:r>
          </a:p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When did Hawaii become a state?</a:t>
            </a:r>
          </a:p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Where is Ayer’s Rock located?</a:t>
            </a:r>
          </a:p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What team won the World Series in 1992?</a:t>
            </a:r>
          </a:p>
        </p:txBody>
      </p:sp>
      <p:sp>
        <p:nvSpPr>
          <p:cNvPr id="327" name="Text Box 6"/>
          <p:cNvSpPr txBox="1"/>
          <p:nvPr/>
        </p:nvSpPr>
        <p:spPr>
          <a:xfrm>
            <a:off x="3785870" y="4826005"/>
            <a:ext cx="5288482" cy="650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4" tIns="45714" rIns="45714" bIns="45714">
            <a:spAutoFit/>
          </a:bodyPr>
          <a:lstStyle/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What countries export oil?</a:t>
            </a:r>
          </a:p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Name U.S. cities that have a “Shubert” theater.</a:t>
            </a:r>
          </a:p>
        </p:txBody>
      </p:sp>
      <p:sp>
        <p:nvSpPr>
          <p:cNvPr id="328" name="Text Box 7"/>
          <p:cNvSpPr txBox="1"/>
          <p:nvPr/>
        </p:nvSpPr>
        <p:spPr>
          <a:xfrm>
            <a:off x="3785864" y="5562605"/>
            <a:ext cx="2743745" cy="650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4" tIns="45714" rIns="45714" bIns="45714">
            <a:spAutoFit/>
          </a:bodyPr>
          <a:lstStyle/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Who is Aaron Copland?</a:t>
            </a:r>
          </a:p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What is a quasar?</a:t>
            </a:r>
          </a:p>
        </p:txBody>
      </p:sp>
      <p:sp>
        <p:nvSpPr>
          <p:cNvPr id="329" name="Text Box 8"/>
          <p:cNvSpPr txBox="1"/>
          <p:nvPr/>
        </p:nvSpPr>
        <p:spPr>
          <a:xfrm>
            <a:off x="2367110" y="3962400"/>
            <a:ext cx="1173914" cy="37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“Factoid”</a:t>
            </a:r>
          </a:p>
        </p:txBody>
      </p:sp>
      <p:sp>
        <p:nvSpPr>
          <p:cNvPr id="330" name="Text Box 9"/>
          <p:cNvSpPr txBox="1"/>
          <p:nvPr/>
        </p:nvSpPr>
        <p:spPr>
          <a:xfrm>
            <a:off x="2766110" y="4965700"/>
            <a:ext cx="647062" cy="37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“List”</a:t>
            </a:r>
          </a:p>
        </p:txBody>
      </p:sp>
      <p:sp>
        <p:nvSpPr>
          <p:cNvPr id="331" name="Text Box 11"/>
          <p:cNvSpPr txBox="1"/>
          <p:nvPr/>
        </p:nvSpPr>
        <p:spPr>
          <a:xfrm>
            <a:off x="2022422" y="5683248"/>
            <a:ext cx="1363223" cy="37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“Definition”</a:t>
            </a:r>
          </a:p>
        </p:txBody>
      </p:sp>
      <p:sp>
        <p:nvSpPr>
          <p:cNvPr id="332" name="TextBox 11"/>
          <p:cNvSpPr txBox="1"/>
          <p:nvPr/>
        </p:nvSpPr>
        <p:spPr>
          <a:xfrm>
            <a:off x="7615256" y="6617061"/>
            <a:ext cx="110570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J. Lin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Rectangle 2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An Example</a:t>
            </a:r>
          </a:p>
        </p:txBody>
      </p:sp>
      <p:sp>
        <p:nvSpPr>
          <p:cNvPr id="335" name="Text Box 3"/>
          <p:cNvSpPr txBox="1"/>
          <p:nvPr/>
        </p:nvSpPr>
        <p:spPr>
          <a:xfrm>
            <a:off x="772731" y="1582996"/>
            <a:ext cx="7699420" cy="1497962"/>
          </a:xfrm>
          <a:prstGeom prst="rect">
            <a:avLst/>
          </a:prstGeom>
          <a:ln>
            <a:solidFill>
              <a:srgbClr val="000066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>
                <a:solidFill>
                  <a:srgbClr val="00006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But many foreign investors remain sceptical, and western governments are withholding aid because of the Slorc's dismal human rights record and the continued detention of </a:t>
            </a:r>
            <a:r>
              <a:rPr u="sng"/>
              <a:t>Ms Aung San Suu Kyi</a:t>
            </a:r>
            <a:r>
              <a:t>, the opposition leader who </a:t>
            </a:r>
            <a:r>
              <a:rPr>
                <a:solidFill>
                  <a:srgbClr val="FF0000"/>
                </a:solidFill>
              </a:rPr>
              <a:t>won</a:t>
            </a:r>
            <a:r>
              <a:t> the </a:t>
            </a:r>
            <a:r>
              <a:rPr>
                <a:solidFill>
                  <a:srgbClr val="FF0000"/>
                </a:solidFill>
              </a:rPr>
              <a:t>Nobel Peace Prize</a:t>
            </a:r>
            <a:r>
              <a:t> in </a:t>
            </a:r>
            <a:r>
              <a:rPr>
                <a:solidFill>
                  <a:srgbClr val="FF0000"/>
                </a:solidFill>
              </a:rPr>
              <a:t>1991</a:t>
            </a:r>
            <a:r>
              <a:t>.</a:t>
            </a:r>
          </a:p>
        </p:txBody>
      </p:sp>
      <p:sp>
        <p:nvSpPr>
          <p:cNvPr id="336" name="Text Box 4"/>
          <p:cNvSpPr txBox="1"/>
          <p:nvPr/>
        </p:nvSpPr>
        <p:spPr>
          <a:xfrm>
            <a:off x="772731" y="3115234"/>
            <a:ext cx="7685469" cy="1497962"/>
          </a:xfrm>
          <a:prstGeom prst="rect">
            <a:avLst/>
          </a:prstGeom>
          <a:ln>
            <a:solidFill>
              <a:srgbClr val="000066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>
                <a:solidFill>
                  <a:srgbClr val="00006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The military junta took power in 1988 as pro-democracy demonstrations were sweeping the country. It held elections in 1990, but has ignored their result. It has kept the </a:t>
            </a:r>
            <a:r>
              <a:rPr>
                <a:solidFill>
                  <a:srgbClr val="FF0000"/>
                </a:solidFill>
              </a:rPr>
              <a:t>1991 Nobel peace prize winner</a:t>
            </a:r>
            <a:r>
              <a:t>, </a:t>
            </a:r>
            <a:r>
              <a:rPr u="sng"/>
              <a:t>Aung San Suu Kyi</a:t>
            </a:r>
            <a:r>
              <a:t> - leader of the opposition party which won a landslide victory in the poll - under house arrest since July 1989.</a:t>
            </a:r>
          </a:p>
        </p:txBody>
      </p:sp>
      <p:sp>
        <p:nvSpPr>
          <p:cNvPr id="337" name="Text Box 5"/>
          <p:cNvSpPr txBox="1"/>
          <p:nvPr/>
        </p:nvSpPr>
        <p:spPr>
          <a:xfrm>
            <a:off x="772731" y="4936525"/>
            <a:ext cx="7685469" cy="1777362"/>
          </a:xfrm>
          <a:prstGeom prst="rect">
            <a:avLst/>
          </a:prstGeom>
          <a:ln>
            <a:solidFill>
              <a:srgbClr val="000066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>
                <a:solidFill>
                  <a:srgbClr val="00006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The regime, which is also engaged in a battle with insurgents near its eastern border with Thailand, ignored a 1990 election victory by an opposition party and is detaining its leader, </a:t>
            </a:r>
            <a:r>
              <a:rPr u="sng"/>
              <a:t>Ms Aung San Suu Kyi</a:t>
            </a:r>
            <a:r>
              <a:t>, who was awarded the </a:t>
            </a:r>
            <a:r>
              <a:rPr>
                <a:solidFill>
                  <a:srgbClr val="FF0000"/>
                </a:solidFill>
              </a:rPr>
              <a:t>1991 Nobel Peace Prize</a:t>
            </a:r>
            <a:r>
              <a:t>. According to the British Red Cross, 5,000 or more refugees, mainly the elderly and women and children, are crossing into Bangladesh each day.</a:t>
            </a:r>
          </a:p>
        </p:txBody>
      </p:sp>
      <p:sp>
        <p:nvSpPr>
          <p:cNvPr id="338" name="Text Box 6"/>
          <p:cNvSpPr txBox="1"/>
          <p:nvPr/>
        </p:nvSpPr>
        <p:spPr>
          <a:xfrm>
            <a:off x="1644339" y="1038377"/>
            <a:ext cx="5130931" cy="396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000" u="sng">
                <a:solidFill>
                  <a:srgbClr val="00006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Who</a:t>
            </a:r>
            <a:r>
              <a:rPr u="none"/>
              <a:t> won the Nobel Peace Prize in 1991?</a:t>
            </a:r>
          </a:p>
        </p:txBody>
      </p:sp>
      <p:sp>
        <p:nvSpPr>
          <p:cNvPr id="339" name="TextBox 7"/>
          <p:cNvSpPr txBox="1"/>
          <p:nvPr/>
        </p:nvSpPr>
        <p:spPr>
          <a:xfrm>
            <a:off x="7615256" y="6617061"/>
            <a:ext cx="110570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J. Lin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Administravia I</a:t>
            </a:r>
          </a:p>
        </p:txBody>
      </p:sp>
      <p:sp>
        <p:nvSpPr>
          <p:cNvPr id="205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 marL="332613" indent="-332613" defTabSz="443483">
              <a:defRPr b="1" sz="3100"/>
            </a:pPr>
            <a:r>
              <a:t>Please check LSF</a:t>
            </a:r>
            <a:r>
              <a:rPr b="0"/>
              <a:t> to make sure you are registered </a:t>
            </a:r>
          </a:p>
          <a:p>
            <a:pPr lvl="1" marL="720661" indent="-277177" defTabSz="443483">
              <a:spcBef>
                <a:spcPts val="600"/>
              </a:spcBef>
              <a:defRPr sz="2700"/>
            </a:pPr>
            <a:r>
              <a:t>Note that CIS students need to be registered for BOTH the Vorlesung and the Seminar (two registrations!)</a:t>
            </a:r>
          </a:p>
          <a:p>
            <a:pPr marL="332613" indent="-332613" defTabSz="443483">
              <a:defRPr sz="3100"/>
            </a:pPr>
            <a:r>
              <a:t>Later in the semester you will  have to register yourself in LSF for the Klausur (and to get a grade in the Seminar)</a:t>
            </a:r>
          </a:p>
          <a:p>
            <a:pPr lvl="1" marL="720661" indent="-277177" defTabSz="443483">
              <a:spcBef>
                <a:spcPts val="600"/>
              </a:spcBef>
              <a:defRPr sz="2700"/>
            </a:pPr>
            <a:r>
              <a:t>Two "Klausur" registrations if you need both grades (most CISlers)</a:t>
            </a:r>
          </a:p>
        </p:txBody>
      </p:sp>
      <p:sp>
        <p:nvSpPr>
          <p:cNvPr id="206" name="Slide Number Placeholder 3"/>
          <p:cNvSpPr txBox="1"/>
          <p:nvPr>
            <p:ph type="sldNum" sz="quarter" idx="4294967295"/>
          </p:nvPr>
        </p:nvSpPr>
        <p:spPr>
          <a:xfrm>
            <a:off x="8498199" y="6397943"/>
            <a:ext cx="18859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Rectangle 2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Central Idea of Factoid QA</a:t>
            </a:r>
          </a:p>
        </p:txBody>
      </p:sp>
      <p:sp>
        <p:nvSpPr>
          <p:cNvPr id="342" name="Rectangle 3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Determine the semantic type of the expected answer</a:t>
            </a:r>
          </a:p>
          <a:p>
            <a:pPr/>
          </a:p>
          <a:p>
            <a:pPr/>
            <a:r>
              <a:t>Retrieve documents that have keywords from the question</a:t>
            </a:r>
          </a:p>
          <a:p>
            <a:pPr/>
          </a:p>
          <a:p>
            <a:pPr/>
            <a:r>
              <a:t>Look for named-entities of the proper type near keywords</a:t>
            </a:r>
          </a:p>
        </p:txBody>
      </p:sp>
      <p:sp>
        <p:nvSpPr>
          <p:cNvPr id="343" name="Text Box 4"/>
          <p:cNvSpPr txBox="1"/>
          <p:nvPr/>
        </p:nvSpPr>
        <p:spPr>
          <a:xfrm>
            <a:off x="2061845" y="2293965"/>
            <a:ext cx="5913568" cy="650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“Who won the Nobel Peace Prize in 1991?” is looking</a:t>
            </a:r>
          </a:p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for a PERSON</a:t>
            </a:r>
          </a:p>
        </p:txBody>
      </p:sp>
      <p:sp>
        <p:nvSpPr>
          <p:cNvPr id="344" name="Text Box 5"/>
          <p:cNvSpPr txBox="1"/>
          <p:nvPr/>
        </p:nvSpPr>
        <p:spPr>
          <a:xfrm>
            <a:off x="2061842" y="3868635"/>
            <a:ext cx="6537964" cy="650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Retrieve documents that have the keywords “won”, “Nobel Peace Prize”, and “1991”</a:t>
            </a:r>
          </a:p>
        </p:txBody>
      </p:sp>
      <p:sp>
        <p:nvSpPr>
          <p:cNvPr id="345" name="Text Box 6"/>
          <p:cNvSpPr txBox="1"/>
          <p:nvPr/>
        </p:nvSpPr>
        <p:spPr>
          <a:xfrm>
            <a:off x="2087602" y="5689925"/>
            <a:ext cx="6537960" cy="650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Look for a PERSON near the keywords “won”, “Nobel Peace Prize”, and “1991”</a:t>
            </a:r>
          </a:p>
        </p:txBody>
      </p:sp>
      <p:sp>
        <p:nvSpPr>
          <p:cNvPr id="346" name="TextBox 6"/>
          <p:cNvSpPr txBox="1"/>
          <p:nvPr/>
        </p:nvSpPr>
        <p:spPr>
          <a:xfrm>
            <a:off x="7615256" y="6617061"/>
            <a:ext cx="110570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J. Lin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Structured Summarization</a:t>
            </a:r>
          </a:p>
        </p:txBody>
      </p:sp>
      <p:sp>
        <p:nvSpPr>
          <p:cNvPr id="349" name="Content Placeholder 2"/>
          <p:cNvSpPr txBox="1"/>
          <p:nvPr>
            <p:ph type="body" sz="half" idx="1"/>
          </p:nvPr>
        </p:nvSpPr>
        <p:spPr>
          <a:xfrm>
            <a:off x="457200" y="884957"/>
            <a:ext cx="8229600" cy="1840978"/>
          </a:xfrm>
          <a:prstGeom prst="rect">
            <a:avLst/>
          </a:prstGeom>
        </p:spPr>
        <p:txBody>
          <a:bodyPr/>
          <a:lstStyle/>
          <a:p>
            <a:pPr marL="329184" indent="-329184" defTabSz="438911">
              <a:spcBef>
                <a:spcPts val="400"/>
              </a:spcBef>
              <a:defRPr sz="1900"/>
            </a:pPr>
            <a:r>
              <a:t>Typical automatic summarization task is to take as input an article, and return a short text summary</a:t>
            </a:r>
          </a:p>
          <a:p>
            <a:pPr lvl="1" marL="713230" indent="-274319" defTabSz="438911">
              <a:spcBef>
                <a:spcPts val="300"/>
              </a:spcBef>
              <a:defRPr sz="1500"/>
            </a:pPr>
            <a:r>
              <a:t>Good systems often just choose sentences (reformulating sentences is difficult)</a:t>
            </a:r>
            <a:endParaRPr sz="2600"/>
          </a:p>
          <a:p>
            <a:pPr marL="329184" indent="-329184" defTabSz="438911">
              <a:spcBef>
                <a:spcPts val="400"/>
              </a:spcBef>
              <a:defRPr sz="1900"/>
            </a:pPr>
            <a:r>
              <a:t>A structured summarization task might be to take a company website, say,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www.inxight.com</a:t>
            </a:r>
            <a:r>
              <a:t>, and return something like this:</a:t>
            </a:r>
          </a:p>
        </p:txBody>
      </p:sp>
      <p:sp>
        <p:nvSpPr>
          <p:cNvPr id="350" name="TextBox 4"/>
          <p:cNvSpPr txBox="1"/>
          <p:nvPr/>
        </p:nvSpPr>
        <p:spPr>
          <a:xfrm>
            <a:off x="982172" y="2738814"/>
            <a:ext cx="7396740" cy="3888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0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Company Name: Inxight</a:t>
            </a:r>
          </a:p>
          <a:p>
            <a:pPr>
              <a:defRPr sz="20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Founded:  	    1997 </a:t>
            </a:r>
          </a:p>
          <a:p>
            <a:pPr>
              <a:defRPr sz="20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History:  		    Spun out from Xerox PARC Business </a:t>
            </a:r>
          </a:p>
          <a:p>
            <a:pPr>
              <a:defRPr sz="20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Focus:                 Information Discovery from Unstructured Data Sources </a:t>
            </a:r>
          </a:p>
          <a:p>
            <a:pPr>
              <a:defRPr sz="20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Industry Focus:   Enterprise, Government, Publishing, Pharma/Life Sciences, </a:t>
            </a:r>
          </a:p>
          <a:p>
            <a:pPr>
              <a:defRPr sz="20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			    Financial Services, OEM </a:t>
            </a:r>
          </a:p>
          <a:p>
            <a:pPr>
              <a:defRPr sz="20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Solutions:            Based on 20+ years of research at Xerox PARC</a:t>
            </a:r>
          </a:p>
          <a:p>
            <a:pPr>
              <a:defRPr sz="20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Customers:         300 global 2000 customers </a:t>
            </a:r>
          </a:p>
          <a:p>
            <a:pPr>
              <a:defRPr sz="20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Patents:  		    70 in information visualization, natural language processing,</a:t>
            </a:r>
          </a:p>
          <a:p>
            <a:pPr>
              <a:defRPr sz="20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			    information retrieval </a:t>
            </a:r>
          </a:p>
          <a:p>
            <a:pPr>
              <a:defRPr sz="20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Headquarters:     Sunnyvale, CA </a:t>
            </a:r>
          </a:p>
          <a:p>
            <a:pPr>
              <a:defRPr sz="20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Offices:  		    Sunnyvale, Minneapolis, New York, Washington DC, London, </a:t>
            </a:r>
          </a:p>
          <a:p>
            <a:pPr>
              <a:defRPr sz="20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			    Munich, Boston, Boulder, Antwerp</a:t>
            </a:r>
          </a:p>
        </p:txBody>
      </p:sp>
      <p:sp>
        <p:nvSpPr>
          <p:cNvPr id="351" name="TextBox 5"/>
          <p:cNvSpPr txBox="1"/>
          <p:nvPr/>
        </p:nvSpPr>
        <p:spPr>
          <a:xfrm>
            <a:off x="6945541" y="6629941"/>
            <a:ext cx="1936335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Originally from Hersey/Inxight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50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Non-traditional IE</a:t>
            </a:r>
          </a:p>
        </p:txBody>
      </p:sp>
      <p:sp>
        <p:nvSpPr>
          <p:cNvPr id="354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We discussed two other interesting IE scenarios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Question answering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Structured summarization</a:t>
            </a:r>
          </a:p>
          <a:p>
            <a:pPr/>
            <a:r>
              <a:t>There are many more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For instance, think about how information from IE can be used to improve Google queries and results </a:t>
            </a:r>
          </a:p>
          <a:p>
            <a:pPr lvl="2" marL="1143000" indent="-228600">
              <a:spcBef>
                <a:spcPts val="500"/>
              </a:spcBef>
              <a:defRPr sz="2400"/>
            </a:pPr>
            <a:r>
              <a:t>As discussed in Sarawagi</a:t>
            </a:r>
          </a:p>
        </p:txBody>
      </p:sp>
      <p:sp>
        <p:nvSpPr>
          <p:cNvPr id="355" name="Slide Number Placeholder 3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Outline</a:t>
            </a:r>
          </a:p>
        </p:txBody>
      </p:sp>
      <p:sp>
        <p:nvSpPr>
          <p:cNvPr id="358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BFBFBF"/>
                </a:solidFill>
              </a:defRPr>
            </a:pPr>
            <a:r>
              <a:t>IE Scenario</a:t>
            </a:r>
          </a:p>
          <a:p>
            <a:pPr/>
            <a:r>
              <a:t>Source selection</a:t>
            </a:r>
          </a:p>
          <a:p>
            <a:pPr/>
            <a:r>
              <a:t>Tokenization and normalization</a:t>
            </a:r>
          </a:p>
          <a:p>
            <a:pPr/>
            <a:r>
              <a:t>Extraction of entities in closed and regular sets 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e.g., dates, country names</a:t>
            </a:r>
          </a:p>
        </p:txBody>
      </p:sp>
      <p:sp>
        <p:nvSpPr>
          <p:cNvPr id="359" name="Slide Number Placeholder 3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Finding the Sources</a:t>
            </a:r>
          </a:p>
        </p:txBody>
      </p:sp>
      <p:graphicFrame>
        <p:nvGraphicFramePr>
          <p:cNvPr id="362" name="Table 9"/>
          <p:cNvGraphicFramePr/>
          <p:nvPr/>
        </p:nvGraphicFramePr>
        <p:xfrm>
          <a:off x="6123342" y="1287583"/>
          <a:ext cx="1561023" cy="762003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436880"/>
                <a:gridCol w="562070"/>
                <a:gridCol w="562070"/>
              </a:tblGrid>
              <a:tr h="381000">
                <a:tc>
                  <a:txBody>
                    <a:bodyPr/>
                    <a:lstStyle/>
                    <a:p>
                      <a:pPr algn="l">
                        <a:defRPr sz="19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9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900">
                          <a:sym typeface="Helvetic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3810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900">
                          <a:sym typeface="Helvetica"/>
                        </a:rPr>
                        <a:t>...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900">
                          <a:sym typeface="Helvetica"/>
                        </a:rPr>
                        <a:t>...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900">
                          <a:sym typeface="Helvetica"/>
                        </a:rPr>
                        <a:t>...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  <p:sp>
        <p:nvSpPr>
          <p:cNvPr id="363" name="Down Arrow 10"/>
          <p:cNvSpPr/>
          <p:nvPr/>
        </p:nvSpPr>
        <p:spPr>
          <a:xfrm rot="16200000">
            <a:off x="4534179" y="684771"/>
            <a:ext cx="648832" cy="20401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8165"/>
                </a:moveTo>
                <a:lnTo>
                  <a:pt x="5400" y="18165"/>
                </a:lnTo>
                <a:lnTo>
                  <a:pt x="5400" y="0"/>
                </a:lnTo>
                <a:lnTo>
                  <a:pt x="16200" y="0"/>
                </a:lnTo>
                <a:lnTo>
                  <a:pt x="16200" y="18165"/>
                </a:lnTo>
                <a:lnTo>
                  <a:pt x="21600" y="18165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4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364" name="TextBox 11"/>
          <p:cNvSpPr txBox="1"/>
          <p:nvPr/>
        </p:nvSpPr>
        <p:spPr>
          <a:xfrm>
            <a:off x="4004316" y="757644"/>
            <a:ext cx="1780388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 sz="240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Information</a:t>
            </a:r>
          </a:p>
          <a:p>
            <a:pPr>
              <a:defRPr b="1" sz="240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Extraction</a:t>
            </a:r>
          </a:p>
        </p:txBody>
      </p:sp>
      <p:sp>
        <p:nvSpPr>
          <p:cNvPr id="365" name="TextBox 12"/>
          <p:cNvSpPr txBox="1"/>
          <p:nvPr/>
        </p:nvSpPr>
        <p:spPr>
          <a:xfrm>
            <a:off x="3193230" y="1287584"/>
            <a:ext cx="388646" cy="713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 sz="40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?</a:t>
            </a:r>
          </a:p>
        </p:txBody>
      </p:sp>
      <p:grpSp>
        <p:nvGrpSpPr>
          <p:cNvPr id="369" name="Folded Corner 13"/>
          <p:cNvGrpSpPr/>
          <p:nvPr/>
        </p:nvGrpSpPr>
        <p:grpSpPr>
          <a:xfrm>
            <a:off x="2555547" y="1187115"/>
            <a:ext cx="591976" cy="842158"/>
            <a:chOff x="-1" y="-1"/>
            <a:chExt cx="591975" cy="842157"/>
          </a:xfrm>
        </p:grpSpPr>
        <p:sp>
          <p:nvSpPr>
            <p:cNvPr id="366" name="Shape"/>
            <p:cNvSpPr/>
            <p:nvPr/>
          </p:nvSpPr>
          <p:spPr>
            <a:xfrm>
              <a:off x="-2" y="-2"/>
              <a:ext cx="591977" cy="842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6237"/>
                  </a:lnTo>
                  <a:lnTo>
                    <a:pt x="1397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4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367" name="Triangle"/>
            <p:cNvSpPr/>
            <p:nvPr/>
          </p:nvSpPr>
          <p:spPr>
            <a:xfrm>
              <a:off x="382869" y="633052"/>
              <a:ext cx="209106" cy="209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4320" y="432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4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-2" y="-2"/>
              <a:ext cx="591977" cy="842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970" y="21600"/>
                  </a:moveTo>
                  <a:lnTo>
                    <a:pt x="15496" y="17309"/>
                  </a:lnTo>
                  <a:lnTo>
                    <a:pt x="21600" y="16237"/>
                  </a:lnTo>
                  <a:lnTo>
                    <a:pt x="13970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16237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4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</p:grpSp>
      <p:sp>
        <p:nvSpPr>
          <p:cNvPr id="370" name="TextBox 14"/>
          <p:cNvSpPr txBox="1"/>
          <p:nvPr/>
        </p:nvSpPr>
        <p:spPr>
          <a:xfrm>
            <a:off x="45717" y="3026904"/>
            <a:ext cx="9052566" cy="1196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The document collection can be given a priori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(</a:t>
            </a:r>
            <a:r>
              <a:rPr b="1"/>
              <a:t>Closed</a:t>
            </a:r>
            <a:r>
              <a:t> Information Extraction)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 e.g., a specific document, all files on my computer, ...</a:t>
            </a:r>
          </a:p>
        </p:txBody>
      </p:sp>
      <p:sp>
        <p:nvSpPr>
          <p:cNvPr id="371" name="TextBox 15"/>
          <p:cNvSpPr txBox="1"/>
          <p:nvPr/>
        </p:nvSpPr>
        <p:spPr>
          <a:xfrm>
            <a:off x="45721" y="4323931"/>
            <a:ext cx="8754848" cy="1196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We can aim to extract information from the entire Web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(</a:t>
            </a:r>
            <a:r>
              <a:rPr b="1"/>
              <a:t>Open</a:t>
            </a:r>
            <a:r>
              <a:t> Information Extraction)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 For this, we need to crawl the Web</a:t>
            </a:r>
          </a:p>
        </p:txBody>
      </p:sp>
      <p:sp>
        <p:nvSpPr>
          <p:cNvPr id="372" name="TextBox 16"/>
          <p:cNvSpPr txBox="1"/>
          <p:nvPr/>
        </p:nvSpPr>
        <p:spPr>
          <a:xfrm>
            <a:off x="45727" y="5691618"/>
            <a:ext cx="9052561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The system can find by itself the source documents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 e.g., by using an Internet search engine such as Google</a:t>
            </a:r>
          </a:p>
        </p:txBody>
      </p:sp>
      <p:sp>
        <p:nvSpPr>
          <p:cNvPr id="373" name="TextBox 17"/>
          <p:cNvSpPr txBox="1"/>
          <p:nvPr/>
        </p:nvSpPr>
        <p:spPr>
          <a:xfrm>
            <a:off x="45940" y="2317313"/>
            <a:ext cx="8325551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How can we find the documents to extract information from?</a:t>
            </a:r>
          </a:p>
        </p:txBody>
      </p:sp>
      <p:sp>
        <p:nvSpPr>
          <p:cNvPr id="374" name="Slide Number Placeholder 18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75" name="TextBox 19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1" grpId="2"/>
      <p:bldP build="whole" bldLvl="1" animBg="1" rev="0" advAuto="0" spid="372" grpId="3"/>
      <p:bldP build="whole" bldLvl="1" animBg="1" rev="0" advAuto="0" spid="370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Scripts</a:t>
            </a:r>
          </a:p>
        </p:txBody>
      </p:sp>
      <p:sp>
        <p:nvSpPr>
          <p:cNvPr id="378" name="TextBox 8"/>
          <p:cNvSpPr txBox="1"/>
          <p:nvPr/>
        </p:nvSpPr>
        <p:spPr>
          <a:xfrm>
            <a:off x="45717" y="1561113"/>
            <a:ext cx="4661317" cy="43233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Elvis Presley was a rock star.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/>
            </a:pPr>
            <a:r>
              <a:t>猫王是摇滚明星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 algn="r" rtl="1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אלביס היה כוכב רוק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 algn="r" rtl="1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وكان ألفيس بريسلي نجم الروك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/>
            </a:pPr>
            <a:r>
              <a:t>록 스타 엘비스 프레슬리</a:t>
            </a:r>
            <a:r>
              <a:rPr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Elvis Presley ถูกดาวร็อก</a:t>
            </a:r>
          </a:p>
        </p:txBody>
      </p:sp>
      <p:sp>
        <p:nvSpPr>
          <p:cNvPr id="379" name="TextBox 9"/>
          <p:cNvSpPr txBox="1"/>
          <p:nvPr/>
        </p:nvSpPr>
        <p:spPr>
          <a:xfrm>
            <a:off x="502919" y="6475260"/>
            <a:ext cx="1131392" cy="243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5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Source: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http://translate.bing.com</a:t>
            </a:r>
          </a:p>
          <a:p>
            <a:pPr>
              <a:defRPr sz="5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Probably not correct</a:t>
            </a:r>
          </a:p>
        </p:txBody>
      </p:sp>
      <p:sp>
        <p:nvSpPr>
          <p:cNvPr id="380" name="TextBox 10"/>
          <p:cNvSpPr txBox="1"/>
          <p:nvPr/>
        </p:nvSpPr>
        <p:spPr>
          <a:xfrm>
            <a:off x="5006297" y="1561114"/>
            <a:ext cx="4091985" cy="414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(Latin script)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(Chinese script, “simplified”)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(Hebrew)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(Arabic)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(Korean script)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(Thai script)</a:t>
            </a:r>
          </a:p>
        </p:txBody>
      </p:sp>
      <p:sp>
        <p:nvSpPr>
          <p:cNvPr id="381" name="Slide Number Placeholder 5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82" name="TextBox 6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80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Char Encoding: ASCII</a:t>
            </a:r>
          </a:p>
        </p:txBody>
      </p:sp>
      <p:sp>
        <p:nvSpPr>
          <p:cNvPr id="385" name="TextBox 8"/>
          <p:cNvSpPr txBox="1"/>
          <p:nvPr/>
        </p:nvSpPr>
        <p:spPr>
          <a:xfrm>
            <a:off x="219775" y="936503"/>
            <a:ext cx="3340460" cy="1196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100,000 different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characters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from 90 scripts</a:t>
            </a:r>
          </a:p>
        </p:txBody>
      </p:sp>
      <p:sp>
        <p:nvSpPr>
          <p:cNvPr id="386" name="TextBox 10"/>
          <p:cNvSpPr txBox="1"/>
          <p:nvPr/>
        </p:nvSpPr>
        <p:spPr>
          <a:xfrm>
            <a:off x="5064290" y="1010994"/>
            <a:ext cx="4033995" cy="1196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One byte with 8 bits 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per character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(can store numbers 0-255)</a:t>
            </a:r>
          </a:p>
        </p:txBody>
      </p:sp>
      <p:sp>
        <p:nvSpPr>
          <p:cNvPr id="387" name="Down Arrow 5"/>
          <p:cNvSpPr/>
          <p:nvPr/>
        </p:nvSpPr>
        <p:spPr>
          <a:xfrm rot="16200000">
            <a:off x="3611731" y="702082"/>
            <a:ext cx="648832" cy="18129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7735"/>
                </a:moveTo>
                <a:lnTo>
                  <a:pt x="5400" y="17735"/>
                </a:lnTo>
                <a:lnTo>
                  <a:pt x="5400" y="0"/>
                </a:lnTo>
                <a:lnTo>
                  <a:pt x="16200" y="0"/>
                </a:lnTo>
                <a:lnTo>
                  <a:pt x="16200" y="17735"/>
                </a:lnTo>
                <a:lnTo>
                  <a:pt x="21600" y="17735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388" name="TextBox 6"/>
          <p:cNvSpPr txBox="1"/>
          <p:nvPr/>
        </p:nvSpPr>
        <p:spPr>
          <a:xfrm>
            <a:off x="3702189" y="923597"/>
            <a:ext cx="331744" cy="586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 sz="32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?</a:t>
            </a:r>
          </a:p>
        </p:txBody>
      </p:sp>
      <p:sp>
        <p:nvSpPr>
          <p:cNvPr id="389" name="TextBox 7"/>
          <p:cNvSpPr txBox="1"/>
          <p:nvPr/>
        </p:nvSpPr>
        <p:spPr>
          <a:xfrm>
            <a:off x="45718" y="2456127"/>
            <a:ext cx="9052561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How can we encode so many characters in 8 bits?</a:t>
            </a:r>
          </a:p>
        </p:txBody>
      </p:sp>
      <p:sp>
        <p:nvSpPr>
          <p:cNvPr id="390" name="Slide Number Placeholder 12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91" name="Rectangle 15"/>
          <p:cNvSpPr txBox="1"/>
          <p:nvPr/>
        </p:nvSpPr>
        <p:spPr>
          <a:xfrm>
            <a:off x="439121" y="3613667"/>
            <a:ext cx="8595360" cy="2301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26 letters + 26 lowercase letters + punctuation ≈ 100 chars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Encode them as follows:</a:t>
            </a:r>
          </a:p>
          <a:p>
            <a:pPr>
              <a:defRPr sz="2400">
                <a:solidFill>
                  <a:srgbClr val="0000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  A=65, </a:t>
            </a:r>
          </a:p>
          <a:p>
            <a:pPr>
              <a:defRPr sz="2400">
                <a:solidFill>
                  <a:srgbClr val="0000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  B=66,</a:t>
            </a:r>
          </a:p>
          <a:p>
            <a:pPr>
              <a:defRPr sz="2400">
                <a:solidFill>
                  <a:srgbClr val="0000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  C=67,</a:t>
            </a:r>
          </a:p>
          <a:p>
            <a:pPr>
              <a:defRPr sz="2400">
                <a:solidFill>
                  <a:srgbClr val="0000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  …                                                          </a:t>
            </a:r>
          </a:p>
        </p:txBody>
      </p:sp>
      <p:sp>
        <p:nvSpPr>
          <p:cNvPr id="392" name="Rectangle 16"/>
          <p:cNvSpPr txBox="1"/>
          <p:nvPr/>
        </p:nvSpPr>
        <p:spPr>
          <a:xfrm>
            <a:off x="439119" y="5894689"/>
            <a:ext cx="5445579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Disadvantage: Works only for English</a:t>
            </a:r>
          </a:p>
        </p:txBody>
      </p:sp>
      <p:sp>
        <p:nvSpPr>
          <p:cNvPr id="393" name="Rectangle 17"/>
          <p:cNvSpPr txBox="1"/>
          <p:nvPr/>
        </p:nvSpPr>
        <p:spPr>
          <a:xfrm>
            <a:off x="98867" y="3009874"/>
            <a:ext cx="8329546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Ignore all non-English characters (</a:t>
            </a:r>
            <a:r>
              <a:rPr b="1"/>
              <a:t>ASCII standard</a:t>
            </a:r>
            <a:r>
              <a:t>)</a:t>
            </a:r>
          </a:p>
        </p:txBody>
      </p:sp>
      <p:sp>
        <p:nvSpPr>
          <p:cNvPr id="394" name="TextBox 11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89" grpId="1"/>
      <p:bldP build="whole" bldLvl="1" animBg="1" rev="0" advAuto="0" spid="392" grpId="4"/>
      <p:bldP build="whole" bldLvl="1" animBg="1" rev="0" advAuto="0" spid="391" grpId="3"/>
      <p:bldP build="whole" bldLvl="1" animBg="1" rev="0" advAuto="0" spid="393" grpId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Char Encoding: Code Pages</a:t>
            </a:r>
          </a:p>
        </p:txBody>
      </p:sp>
      <p:sp>
        <p:nvSpPr>
          <p:cNvPr id="397" name="TextBox 7"/>
          <p:cNvSpPr txBox="1"/>
          <p:nvPr/>
        </p:nvSpPr>
        <p:spPr>
          <a:xfrm>
            <a:off x="45718" y="1301965"/>
            <a:ext cx="9052561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For each script, develop a different mapping 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(a </a:t>
            </a:r>
            <a:r>
              <a:rPr b="1"/>
              <a:t>code-page</a:t>
            </a:r>
            <a:r>
              <a:t>)</a:t>
            </a:r>
          </a:p>
        </p:txBody>
      </p:sp>
      <p:sp>
        <p:nvSpPr>
          <p:cNvPr id="398" name="Slide Number Placeholder 12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99" name="TextBox 11"/>
          <p:cNvSpPr txBox="1"/>
          <p:nvPr/>
        </p:nvSpPr>
        <p:spPr>
          <a:xfrm>
            <a:off x="45717" y="2871617"/>
            <a:ext cx="8595364" cy="1564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Hebrew code page:  </a:t>
            </a:r>
            <a:r>
              <a:rPr>
                <a:solidFill>
                  <a:srgbClr val="0000FF"/>
                </a:solidFill>
              </a:rPr>
              <a:t>...., 226=א,...</a:t>
            </a:r>
            <a:endParaRPr>
              <a:solidFill>
                <a:srgbClr val="0000FF"/>
              </a:solidFill>
            </a:endParaR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Western code page:  </a:t>
            </a:r>
            <a:r>
              <a:rPr>
                <a:solidFill>
                  <a:srgbClr val="0000FF"/>
                </a:solidFill>
              </a:rPr>
              <a:t>...., 226=à,...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Greek code page:     </a:t>
            </a:r>
            <a:r>
              <a:rPr>
                <a:solidFill>
                  <a:srgbClr val="0000FF"/>
                </a:solidFill>
              </a:rPr>
              <a:t>...., 226=</a:t>
            </a:r>
            <a:r>
              <a:rPr>
                <a:solidFill>
                  <a:srgbClr val="0000FF"/>
                </a:solidFill>
                <a:latin typeface="Lucida Grande"/>
                <a:ea typeface="Lucida Grande"/>
                <a:cs typeface="Lucida Grande"/>
                <a:sym typeface="Lucida Grande"/>
              </a:rPr>
              <a:t>α</a:t>
            </a:r>
            <a:r>
              <a:rPr>
                <a:solidFill>
                  <a:srgbClr val="0000FF"/>
                </a:solidFill>
              </a:rPr>
              <a:t>, ...                                 </a:t>
            </a:r>
            <a:endParaRPr>
              <a:solidFill>
                <a:srgbClr val="0000FF"/>
              </a:solidFill>
            </a:endParaR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(most code pages map characters 0-127 like ASCII)</a:t>
            </a:r>
          </a:p>
        </p:txBody>
      </p:sp>
      <p:sp>
        <p:nvSpPr>
          <p:cNvPr id="400" name="Rectangle 17"/>
          <p:cNvSpPr txBox="1"/>
          <p:nvPr/>
        </p:nvSpPr>
        <p:spPr>
          <a:xfrm>
            <a:off x="356510" y="5156027"/>
            <a:ext cx="6089409" cy="1196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Disadvantages: </a:t>
            </a:r>
          </a:p>
          <a:p>
            <a:pPr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We need to know the right code page</a:t>
            </a:r>
          </a:p>
          <a:p>
            <a:pPr>
              <a:buSzPct val="100000"/>
              <a:buFont typeface="Arial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</a:t>
            </a:r>
            <a:r>
              <a:rPr sz="2400"/>
              <a:t>We cannot mix scripts</a:t>
            </a:r>
          </a:p>
        </p:txBody>
      </p:sp>
      <p:sp>
        <p:nvSpPr>
          <p:cNvPr id="401" name="TextBox 8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99" grpId="1"/>
      <p:bldP build="whole" bldLvl="1" animBg="1" rev="0" advAuto="0" spid="400" grpId="2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Char Encoding: HTML</a:t>
            </a:r>
          </a:p>
        </p:txBody>
      </p:sp>
      <p:sp>
        <p:nvSpPr>
          <p:cNvPr id="404" name="TextBox 7"/>
          <p:cNvSpPr txBox="1"/>
          <p:nvPr/>
        </p:nvSpPr>
        <p:spPr>
          <a:xfrm>
            <a:off x="45718" y="1625129"/>
            <a:ext cx="9052561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Invent special sequences for special characters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(e.g., </a:t>
            </a:r>
            <a:r>
              <a:rPr b="1"/>
              <a:t>HTML entities</a:t>
            </a:r>
            <a:r>
              <a:t>)</a:t>
            </a:r>
          </a:p>
        </p:txBody>
      </p:sp>
      <p:sp>
        <p:nvSpPr>
          <p:cNvPr id="405" name="Slide Number Placeholder 12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06" name="TextBox 11"/>
          <p:cNvSpPr txBox="1"/>
          <p:nvPr/>
        </p:nvSpPr>
        <p:spPr>
          <a:xfrm>
            <a:off x="45717" y="3194787"/>
            <a:ext cx="8595364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0000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        &amp;egrave;  =  è, ...</a:t>
            </a:r>
          </a:p>
        </p:txBody>
      </p:sp>
      <p:sp>
        <p:nvSpPr>
          <p:cNvPr id="407" name="Rectangle 17"/>
          <p:cNvSpPr txBox="1"/>
          <p:nvPr/>
        </p:nvSpPr>
        <p:spPr>
          <a:xfrm>
            <a:off x="439120" y="4272405"/>
            <a:ext cx="8081324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Disadvantage: Very clumsy for non-English documents</a:t>
            </a:r>
          </a:p>
        </p:txBody>
      </p:sp>
      <p:sp>
        <p:nvSpPr>
          <p:cNvPr id="408" name="TextBox 8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06" grpId="1"/>
      <p:bldP build="whole" bldLvl="1" animBg="1" rev="0" advAuto="0" spid="407" grpId="2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Char Encoding: Unicode</a:t>
            </a:r>
          </a:p>
        </p:txBody>
      </p:sp>
      <p:sp>
        <p:nvSpPr>
          <p:cNvPr id="411" name="TextBox 7"/>
          <p:cNvSpPr txBox="1"/>
          <p:nvPr/>
        </p:nvSpPr>
        <p:spPr>
          <a:xfrm>
            <a:off x="10625" y="1254648"/>
            <a:ext cx="9052561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Use 4 bytes per character   (</a:t>
            </a:r>
            <a:r>
              <a:rPr b="1"/>
              <a:t>Unicode</a:t>
            </a:r>
            <a:r>
              <a:t>)</a:t>
            </a:r>
          </a:p>
        </p:txBody>
      </p:sp>
      <p:sp>
        <p:nvSpPr>
          <p:cNvPr id="412" name="Slide Number Placeholder 12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13" name="Rectangle 17"/>
          <p:cNvSpPr txBox="1"/>
          <p:nvPr/>
        </p:nvSpPr>
        <p:spPr>
          <a:xfrm>
            <a:off x="439121" y="4497578"/>
            <a:ext cx="7891569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Disadvantage: Takes 4 times as much space as ASCII</a:t>
            </a:r>
          </a:p>
        </p:txBody>
      </p:sp>
      <p:sp>
        <p:nvSpPr>
          <p:cNvPr id="414" name="TextBox 12"/>
          <p:cNvSpPr txBox="1"/>
          <p:nvPr/>
        </p:nvSpPr>
        <p:spPr>
          <a:xfrm>
            <a:off x="230418" y="2604983"/>
            <a:ext cx="8641382" cy="484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solidFill>
                  <a:srgbClr val="0000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...65=A, 66=B, ..., 1001=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α</a:t>
            </a:r>
            <a:r>
              <a:t>, ..., 2001=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리</a:t>
            </a:r>
          </a:p>
        </p:txBody>
      </p:sp>
      <p:sp>
        <p:nvSpPr>
          <p:cNvPr id="415" name="TextBox 6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14" grpId="1"/>
      <p:bldP build="whole" bldLvl="1" animBg="1" rev="0" advAuto="0" spid="413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Reading for next time</a:t>
            </a:r>
          </a:p>
        </p:txBody>
      </p:sp>
      <p:sp>
        <p:nvSpPr>
          <p:cNvPr id="209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Please read Sarawagi Chapter 2 for next time (rule-based NER)</a:t>
            </a:r>
          </a:p>
        </p:txBody>
      </p:sp>
      <p:sp>
        <p:nvSpPr>
          <p:cNvPr id="210" name="Slide Number Placeholder 3"/>
          <p:cNvSpPr txBox="1"/>
          <p:nvPr>
            <p:ph type="sldNum" sz="quarter" idx="4294967295"/>
          </p:nvPr>
        </p:nvSpPr>
        <p:spPr>
          <a:xfrm>
            <a:off x="8498199" y="6397943"/>
            <a:ext cx="18859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Char Encoding: UTF-8</a:t>
            </a:r>
          </a:p>
        </p:txBody>
      </p:sp>
      <p:sp>
        <p:nvSpPr>
          <p:cNvPr id="418" name="TextBox 7"/>
          <p:cNvSpPr txBox="1"/>
          <p:nvPr/>
        </p:nvSpPr>
        <p:spPr>
          <a:xfrm>
            <a:off x="45728" y="923597"/>
            <a:ext cx="9052561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Compress 4 bytes Unicode into 1-4 bytes (</a:t>
            </a:r>
            <a:r>
              <a:rPr b="1"/>
              <a:t>UTF-8</a:t>
            </a:r>
            <a:r>
              <a:t>)</a:t>
            </a:r>
          </a:p>
        </p:txBody>
      </p:sp>
      <p:sp>
        <p:nvSpPr>
          <p:cNvPr id="419" name="Slide Number Placeholder 12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20" name="TextBox 18"/>
          <p:cNvSpPr txBox="1"/>
          <p:nvPr/>
        </p:nvSpPr>
        <p:spPr>
          <a:xfrm>
            <a:off x="45726" y="1669314"/>
            <a:ext cx="8707443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Characters    </a:t>
            </a:r>
            <a:r>
              <a:rPr>
                <a:solidFill>
                  <a:srgbClr val="FF0000"/>
                </a:solidFill>
              </a:rPr>
              <a:t>0 to 0x7F   </a:t>
            </a:r>
            <a:r>
              <a:t>in Unicode: 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Latin alphabet, punctuation and numbers</a:t>
            </a:r>
          </a:p>
        </p:txBody>
      </p:sp>
      <p:sp>
        <p:nvSpPr>
          <p:cNvPr id="421" name="Rectangle 16"/>
          <p:cNvSpPr txBox="1"/>
          <p:nvPr/>
        </p:nvSpPr>
        <p:spPr>
          <a:xfrm>
            <a:off x="183949" y="2828264"/>
            <a:ext cx="8914339" cy="1196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Encode them as follows: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  0</a:t>
            </a:r>
            <a:r>
              <a:rPr>
                <a:solidFill>
                  <a:srgbClr val="FF0000"/>
                </a:solidFill>
              </a:rPr>
              <a:t>xxxxxxx</a:t>
            </a:r>
            <a:r>
              <a:t>		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(i.e., put them into a byte, fill up the 7 least significant bits)</a:t>
            </a:r>
          </a:p>
        </p:txBody>
      </p:sp>
      <p:sp>
        <p:nvSpPr>
          <p:cNvPr id="422" name="Rectangle 18"/>
          <p:cNvSpPr txBox="1"/>
          <p:nvPr/>
        </p:nvSpPr>
        <p:spPr>
          <a:xfrm>
            <a:off x="45718" y="5525358"/>
            <a:ext cx="8914342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Advantage: An UTF-8 byte that represents such a character is equal to the ASCI byte that represents this character.</a:t>
            </a:r>
          </a:p>
        </p:txBody>
      </p:sp>
      <p:sp>
        <p:nvSpPr>
          <p:cNvPr id="423" name="ZoneTexte 19"/>
          <p:cNvSpPr txBox="1"/>
          <p:nvPr/>
        </p:nvSpPr>
        <p:spPr>
          <a:xfrm>
            <a:off x="673048" y="4283785"/>
            <a:ext cx="7564002" cy="1196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A = 0x41 = 1000001</a:t>
            </a:r>
          </a:p>
          <a:p>
            <a:pPr>
              <a:defRPr sz="240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			 </a:t>
            </a:r>
            <a:r>
              <a:rPr>
                <a:solidFill>
                  <a:srgbClr val="000000"/>
                </a:solidFill>
              </a:rPr>
              <a:t>0</a:t>
            </a:r>
            <a:r>
              <a:rPr>
                <a:solidFill>
                  <a:srgbClr val="FF0000"/>
                </a:solidFill>
              </a:rPr>
              <a:t>1000001</a:t>
            </a:r>
          </a:p>
        </p:txBody>
      </p:sp>
      <p:sp>
        <p:nvSpPr>
          <p:cNvPr id="424" name="Flèche vers le bas 8"/>
          <p:cNvSpPr/>
          <p:nvPr/>
        </p:nvSpPr>
        <p:spPr>
          <a:xfrm>
            <a:off x="2477392" y="4699591"/>
            <a:ext cx="744283" cy="3402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425" name="TextBox 9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2" grpId="4"/>
      <p:bldP build="whole" bldLvl="1" animBg="1" rev="0" advAuto="0" spid="424" grpId="3"/>
      <p:bldP build="whole" bldLvl="1" animBg="1" rev="0" advAuto="0" spid="423" grpId="2"/>
      <p:bldP build="whole" bldLvl="1" animBg="1" rev="0" advAuto="0" spid="421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Char Encoding: UTF-8</a:t>
            </a:r>
          </a:p>
        </p:txBody>
      </p:sp>
      <p:sp>
        <p:nvSpPr>
          <p:cNvPr id="428" name="Slide Number Placeholder 12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29" name="TextBox 19"/>
          <p:cNvSpPr txBox="1"/>
          <p:nvPr/>
        </p:nvSpPr>
        <p:spPr>
          <a:xfrm>
            <a:off x="45719" y="1180192"/>
            <a:ext cx="8706896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Characters    </a:t>
            </a:r>
            <a:r>
              <a:rPr>
                <a:solidFill>
                  <a:srgbClr val="FF0000"/>
                </a:solidFill>
              </a:rPr>
              <a:t>0x80-0x7FF  </a:t>
            </a:r>
            <a:r>
              <a:t>in Unicode (11 bits): 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Greek, Arabic, Hebrew, etc.</a:t>
            </a:r>
          </a:p>
        </p:txBody>
      </p:sp>
      <p:sp>
        <p:nvSpPr>
          <p:cNvPr id="430" name="Rectangle 8"/>
          <p:cNvSpPr txBox="1"/>
          <p:nvPr/>
        </p:nvSpPr>
        <p:spPr>
          <a:xfrm>
            <a:off x="502920" y="2179653"/>
            <a:ext cx="3417306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Encode as follows: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110</a:t>
            </a:r>
            <a:r>
              <a:rPr>
                <a:solidFill>
                  <a:srgbClr val="FF0000"/>
                </a:solidFill>
              </a:rPr>
              <a:t>xxxxx  </a:t>
            </a:r>
            <a:r>
              <a:t>10</a:t>
            </a:r>
            <a:r>
              <a:rPr>
                <a:solidFill>
                  <a:srgbClr val="FF0000"/>
                </a:solidFill>
              </a:rPr>
              <a:t>xxxxxx</a:t>
            </a:r>
            <a:r>
              <a:t>	</a:t>
            </a:r>
          </a:p>
        </p:txBody>
      </p:sp>
      <p:sp>
        <p:nvSpPr>
          <p:cNvPr id="431" name="Accolade fermante 10"/>
          <p:cNvSpPr/>
          <p:nvPr/>
        </p:nvSpPr>
        <p:spPr>
          <a:xfrm rot="5400000">
            <a:off x="1158530" y="2478601"/>
            <a:ext cx="255187" cy="13192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5965" y="0"/>
                  <a:pt x="10800" y="156"/>
                  <a:pt x="10800" y="348"/>
                </a:cubicBezTo>
                <a:lnTo>
                  <a:pt x="10800" y="10452"/>
                </a:lnTo>
                <a:cubicBezTo>
                  <a:pt x="10800" y="10644"/>
                  <a:pt x="15635" y="10800"/>
                  <a:pt x="21600" y="10800"/>
                </a:cubicBezTo>
                <a:cubicBezTo>
                  <a:pt x="15635" y="10800"/>
                  <a:pt x="10800" y="10956"/>
                  <a:pt x="10800" y="11148"/>
                </a:cubicBezTo>
                <a:lnTo>
                  <a:pt x="10800" y="21252"/>
                </a:lnTo>
                <a:cubicBezTo>
                  <a:pt x="10800" y="21444"/>
                  <a:pt x="5965" y="21600"/>
                  <a:pt x="0" y="21600"/>
                </a:cubicBezTo>
              </a:path>
            </a:pathLst>
          </a:custGeom>
          <a:ln w="38100">
            <a:solidFill>
              <a:srgbClr val="FF0000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432" name="Accolade fermante 13"/>
          <p:cNvSpPr/>
          <p:nvPr/>
        </p:nvSpPr>
        <p:spPr>
          <a:xfrm rot="5400000">
            <a:off x="2630196" y="2503409"/>
            <a:ext cx="255187" cy="13192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5965" y="0"/>
                  <a:pt x="10800" y="156"/>
                  <a:pt x="10800" y="348"/>
                </a:cubicBezTo>
                <a:lnTo>
                  <a:pt x="10800" y="10452"/>
                </a:lnTo>
                <a:cubicBezTo>
                  <a:pt x="10800" y="10644"/>
                  <a:pt x="15635" y="10800"/>
                  <a:pt x="21600" y="10800"/>
                </a:cubicBezTo>
                <a:cubicBezTo>
                  <a:pt x="15635" y="10800"/>
                  <a:pt x="10800" y="10956"/>
                  <a:pt x="10800" y="11148"/>
                </a:cubicBezTo>
                <a:lnTo>
                  <a:pt x="10800" y="21252"/>
                </a:lnTo>
                <a:cubicBezTo>
                  <a:pt x="10800" y="21444"/>
                  <a:pt x="5965" y="21600"/>
                  <a:pt x="0" y="21600"/>
                </a:cubicBezTo>
              </a:path>
            </a:pathLst>
          </a:custGeom>
          <a:ln w="38100">
            <a:solidFill>
              <a:srgbClr val="FF0000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433" name="ZoneTexte 16"/>
          <p:cNvSpPr txBox="1"/>
          <p:nvPr/>
        </p:nvSpPr>
        <p:spPr>
          <a:xfrm>
            <a:off x="949492" y="3338593"/>
            <a:ext cx="1067510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byte</a:t>
            </a:r>
          </a:p>
        </p:txBody>
      </p:sp>
      <p:sp>
        <p:nvSpPr>
          <p:cNvPr id="434" name="ZoneTexte 17"/>
          <p:cNvSpPr txBox="1"/>
          <p:nvPr/>
        </p:nvSpPr>
        <p:spPr>
          <a:xfrm>
            <a:off x="2399069" y="3338593"/>
            <a:ext cx="1067510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byte</a:t>
            </a:r>
          </a:p>
        </p:txBody>
      </p:sp>
      <p:sp>
        <p:nvSpPr>
          <p:cNvPr id="435" name="ZoneTexte 18"/>
          <p:cNvSpPr txBox="1"/>
          <p:nvPr/>
        </p:nvSpPr>
        <p:spPr>
          <a:xfrm>
            <a:off x="4467509" y="2179653"/>
            <a:ext cx="3790280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ç = 0xE7 = 00011100111 </a:t>
            </a:r>
          </a:p>
        </p:txBody>
      </p:sp>
      <p:sp>
        <p:nvSpPr>
          <p:cNvPr id="436" name="Rectangle 19"/>
          <p:cNvSpPr txBox="1"/>
          <p:nvPr/>
        </p:nvSpPr>
        <p:spPr>
          <a:xfrm>
            <a:off x="5223776" y="3107762"/>
            <a:ext cx="3417306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110</a:t>
            </a:r>
            <a:r>
              <a:rPr>
                <a:solidFill>
                  <a:srgbClr val="FF0000"/>
                </a:solidFill>
              </a:rPr>
              <a:t>00011  </a:t>
            </a:r>
            <a:r>
              <a:t>10</a:t>
            </a:r>
            <a:r>
              <a:rPr>
                <a:solidFill>
                  <a:srgbClr val="FF0000"/>
                </a:solidFill>
              </a:rPr>
              <a:t>100111</a:t>
            </a:r>
            <a:r>
              <a:t>	</a:t>
            </a:r>
          </a:p>
        </p:txBody>
      </p:sp>
      <p:sp>
        <p:nvSpPr>
          <p:cNvPr id="437" name="Flèche vers le bas 20"/>
          <p:cNvSpPr/>
          <p:nvPr/>
        </p:nvSpPr>
        <p:spPr>
          <a:xfrm>
            <a:off x="6553206" y="2641313"/>
            <a:ext cx="326068" cy="3693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2065"/>
                </a:moveTo>
                <a:lnTo>
                  <a:pt x="5400" y="12065"/>
                </a:lnTo>
                <a:lnTo>
                  <a:pt x="5400" y="0"/>
                </a:lnTo>
                <a:lnTo>
                  <a:pt x="16200" y="0"/>
                </a:lnTo>
                <a:lnTo>
                  <a:pt x="16200" y="12065"/>
                </a:lnTo>
                <a:lnTo>
                  <a:pt x="21600" y="12065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438" name="ZoneTexte 21"/>
          <p:cNvSpPr txBox="1"/>
          <p:nvPr/>
        </p:nvSpPr>
        <p:spPr>
          <a:xfrm>
            <a:off x="673039" y="4450569"/>
            <a:ext cx="8425251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f                   a               ç                                     a     d     e    </a:t>
            </a:r>
          </a:p>
        </p:txBody>
      </p:sp>
      <p:sp>
        <p:nvSpPr>
          <p:cNvPr id="439" name="Rectangle 22"/>
          <p:cNvSpPr txBox="1"/>
          <p:nvPr/>
        </p:nvSpPr>
        <p:spPr>
          <a:xfrm>
            <a:off x="74539" y="5650131"/>
            <a:ext cx="1455496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  <a:r>
              <a:rPr>
                <a:solidFill>
                  <a:srgbClr val="FF0000"/>
                </a:solidFill>
              </a:rPr>
              <a:t>1100110</a:t>
            </a:r>
          </a:p>
        </p:txBody>
      </p:sp>
      <p:sp>
        <p:nvSpPr>
          <p:cNvPr id="440" name="Rectangle 23"/>
          <p:cNvSpPr txBox="1"/>
          <p:nvPr/>
        </p:nvSpPr>
        <p:spPr>
          <a:xfrm>
            <a:off x="333270" y="5053548"/>
            <a:ext cx="757195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0x66</a:t>
            </a:r>
          </a:p>
        </p:txBody>
      </p:sp>
      <p:sp>
        <p:nvSpPr>
          <p:cNvPr id="441" name="Rectangle 24"/>
          <p:cNvSpPr txBox="1"/>
          <p:nvPr/>
        </p:nvSpPr>
        <p:spPr>
          <a:xfrm>
            <a:off x="2058816" y="5071505"/>
            <a:ext cx="757195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0x61</a:t>
            </a:r>
          </a:p>
        </p:txBody>
      </p:sp>
      <p:sp>
        <p:nvSpPr>
          <p:cNvPr id="442" name="Rectangle 25"/>
          <p:cNvSpPr txBox="1"/>
          <p:nvPr/>
        </p:nvSpPr>
        <p:spPr>
          <a:xfrm>
            <a:off x="1782353" y="5650131"/>
            <a:ext cx="145549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  <a:r>
              <a:rPr>
                <a:solidFill>
                  <a:srgbClr val="FF0000"/>
                </a:solidFill>
              </a:rPr>
              <a:t>1100001</a:t>
            </a:r>
          </a:p>
        </p:txBody>
      </p:sp>
      <p:sp>
        <p:nvSpPr>
          <p:cNvPr id="443" name="Rectangle 27"/>
          <p:cNvSpPr txBox="1"/>
          <p:nvPr/>
        </p:nvSpPr>
        <p:spPr>
          <a:xfrm>
            <a:off x="3618250" y="5071505"/>
            <a:ext cx="751688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0xE7</a:t>
            </a:r>
          </a:p>
        </p:txBody>
      </p:sp>
      <p:sp>
        <p:nvSpPr>
          <p:cNvPr id="444" name="Rectangle 28"/>
          <p:cNvSpPr txBox="1"/>
          <p:nvPr/>
        </p:nvSpPr>
        <p:spPr>
          <a:xfrm>
            <a:off x="3496495" y="5650131"/>
            <a:ext cx="3417306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110</a:t>
            </a:r>
            <a:r>
              <a:rPr>
                <a:solidFill>
                  <a:srgbClr val="FF0000"/>
                </a:solidFill>
              </a:rPr>
              <a:t>00011  </a:t>
            </a:r>
            <a:r>
              <a:t>10</a:t>
            </a:r>
            <a:r>
              <a:rPr>
                <a:solidFill>
                  <a:srgbClr val="FF0000"/>
                </a:solidFill>
              </a:rPr>
              <a:t>100111</a:t>
            </a:r>
            <a:r>
              <a:t>	</a:t>
            </a:r>
          </a:p>
        </p:txBody>
      </p:sp>
      <p:sp>
        <p:nvSpPr>
          <p:cNvPr id="445" name="Rectangle 29"/>
          <p:cNvSpPr txBox="1"/>
          <p:nvPr/>
        </p:nvSpPr>
        <p:spPr>
          <a:xfrm>
            <a:off x="6924985" y="5056868"/>
            <a:ext cx="1827630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0x61       ….</a:t>
            </a:r>
          </a:p>
        </p:txBody>
      </p:sp>
      <p:sp>
        <p:nvSpPr>
          <p:cNvPr id="446" name="Rectangle 30"/>
          <p:cNvSpPr txBox="1"/>
          <p:nvPr/>
        </p:nvSpPr>
        <p:spPr>
          <a:xfrm>
            <a:off x="6648525" y="5635497"/>
            <a:ext cx="145549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  <a:r>
              <a:rPr>
                <a:solidFill>
                  <a:srgbClr val="FF0000"/>
                </a:solidFill>
              </a:rPr>
              <a:t>1100001</a:t>
            </a:r>
          </a:p>
        </p:txBody>
      </p:sp>
      <p:sp>
        <p:nvSpPr>
          <p:cNvPr id="447" name="TextBox 26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32" grpId="3"/>
      <p:bldP build="whole" bldLvl="1" animBg="1" rev="0" advAuto="0" spid="437" grpId="8"/>
      <p:bldP build="whole" bldLvl="1" animBg="1" rev="0" advAuto="0" spid="435" grpId="6"/>
      <p:bldP build="whole" bldLvl="1" animBg="1" rev="0" advAuto="0" spid="433" grpId="4"/>
      <p:bldP build="whole" bldLvl="1" animBg="1" rev="0" advAuto="0" spid="438" grpId="9"/>
      <p:bldP build="whole" bldLvl="1" animBg="1" rev="0" advAuto="0" spid="441" grpId="12"/>
      <p:bldP build="whole" bldLvl="1" animBg="1" rev="0" advAuto="0" spid="443" grpId="14"/>
      <p:bldP build="whole" bldLvl="1" animBg="1" rev="0" advAuto="0" spid="445" grpId="16"/>
      <p:bldP build="whole" bldLvl="1" animBg="1" rev="0" advAuto="0" spid="436" grpId="7"/>
      <p:bldP build="whole" bldLvl="1" animBg="1" rev="0" advAuto="0" spid="440" grpId="10"/>
      <p:bldP build="whole" bldLvl="1" animBg="1" rev="0" advAuto="0" spid="431" grpId="2"/>
      <p:bldP build="whole" bldLvl="1" animBg="1" rev="0" advAuto="0" spid="439" grpId="11"/>
      <p:bldP build="whole" bldLvl="1" animBg="1" rev="0" advAuto="0" spid="434" grpId="5"/>
      <p:bldP build="whole" bldLvl="1" animBg="1" rev="0" advAuto="0" spid="442" grpId="13"/>
      <p:bldP build="whole" bldLvl="1" animBg="1" rev="0" advAuto="0" spid="444" grpId="15"/>
      <p:bldP build="whole" bldLvl="1" animBg="1" rev="0" advAuto="0" spid="446" grpId="17"/>
      <p:bldP build="whole" bldLvl="1" animBg="1" rev="0" advAuto="0" spid="430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Char Encoding: UTF-8</a:t>
            </a:r>
          </a:p>
        </p:txBody>
      </p:sp>
      <p:sp>
        <p:nvSpPr>
          <p:cNvPr id="450" name="Slide Number Placeholder 12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51" name="TextBox 19"/>
          <p:cNvSpPr txBox="1"/>
          <p:nvPr/>
        </p:nvSpPr>
        <p:spPr>
          <a:xfrm>
            <a:off x="45719" y="1488548"/>
            <a:ext cx="8706896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Characters     </a:t>
            </a:r>
            <a:r>
              <a:rPr>
                <a:solidFill>
                  <a:srgbClr val="FF0000"/>
                </a:solidFill>
              </a:rPr>
              <a:t>0x800-0xFFFF</a:t>
            </a:r>
            <a:r>
              <a:t>  in Unicode (16 bits):  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mainly Chinese</a:t>
            </a:r>
          </a:p>
        </p:txBody>
      </p:sp>
      <p:sp>
        <p:nvSpPr>
          <p:cNvPr id="452" name="Rectangle 8"/>
          <p:cNvSpPr txBox="1"/>
          <p:nvPr/>
        </p:nvSpPr>
        <p:spPr>
          <a:xfrm>
            <a:off x="502917" y="2892063"/>
            <a:ext cx="5407878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Encode as follows: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1110</a:t>
            </a:r>
            <a:r>
              <a:rPr>
                <a:solidFill>
                  <a:srgbClr val="FF0000"/>
                </a:solidFill>
              </a:rPr>
              <a:t>xxxx  </a:t>
            </a:r>
            <a:r>
              <a:t>10</a:t>
            </a:r>
            <a:r>
              <a:rPr>
                <a:solidFill>
                  <a:srgbClr val="FF0000"/>
                </a:solidFill>
              </a:rPr>
              <a:t>xxxxxx    </a:t>
            </a:r>
            <a:r>
              <a:t>10</a:t>
            </a:r>
            <a:r>
              <a:rPr>
                <a:solidFill>
                  <a:srgbClr val="FF0000"/>
                </a:solidFill>
              </a:rPr>
              <a:t>xxxxxx </a:t>
            </a:r>
            <a:r>
              <a:t>	</a:t>
            </a:r>
          </a:p>
        </p:txBody>
      </p:sp>
      <p:sp>
        <p:nvSpPr>
          <p:cNvPr id="453" name="Accolade fermante 10"/>
          <p:cNvSpPr/>
          <p:nvPr/>
        </p:nvSpPr>
        <p:spPr>
          <a:xfrm rot="5400000">
            <a:off x="1158530" y="3191012"/>
            <a:ext cx="255187" cy="13192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5965" y="0"/>
                  <a:pt x="10800" y="156"/>
                  <a:pt x="10800" y="348"/>
                </a:cubicBezTo>
                <a:lnTo>
                  <a:pt x="10800" y="10452"/>
                </a:lnTo>
                <a:cubicBezTo>
                  <a:pt x="10800" y="10644"/>
                  <a:pt x="15635" y="10800"/>
                  <a:pt x="21600" y="10800"/>
                </a:cubicBezTo>
                <a:cubicBezTo>
                  <a:pt x="15635" y="10800"/>
                  <a:pt x="10800" y="10956"/>
                  <a:pt x="10800" y="11148"/>
                </a:cubicBezTo>
                <a:lnTo>
                  <a:pt x="10800" y="21252"/>
                </a:lnTo>
                <a:cubicBezTo>
                  <a:pt x="10800" y="21444"/>
                  <a:pt x="5965" y="21600"/>
                  <a:pt x="0" y="21600"/>
                </a:cubicBezTo>
              </a:path>
            </a:pathLst>
          </a:custGeom>
          <a:ln w="38100">
            <a:solidFill>
              <a:srgbClr val="FF0000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454" name="Accolade fermante 13"/>
          <p:cNvSpPr/>
          <p:nvPr/>
        </p:nvSpPr>
        <p:spPr>
          <a:xfrm rot="5400000">
            <a:off x="2630196" y="3215823"/>
            <a:ext cx="255187" cy="13192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5965" y="0"/>
                  <a:pt x="10800" y="156"/>
                  <a:pt x="10800" y="348"/>
                </a:cubicBezTo>
                <a:lnTo>
                  <a:pt x="10800" y="10452"/>
                </a:lnTo>
                <a:cubicBezTo>
                  <a:pt x="10800" y="10644"/>
                  <a:pt x="15635" y="10800"/>
                  <a:pt x="21600" y="10800"/>
                </a:cubicBezTo>
                <a:cubicBezTo>
                  <a:pt x="15635" y="10800"/>
                  <a:pt x="10800" y="10956"/>
                  <a:pt x="10800" y="11148"/>
                </a:cubicBezTo>
                <a:lnTo>
                  <a:pt x="10800" y="21252"/>
                </a:lnTo>
                <a:cubicBezTo>
                  <a:pt x="10800" y="21444"/>
                  <a:pt x="5965" y="21600"/>
                  <a:pt x="0" y="21600"/>
                </a:cubicBezTo>
              </a:path>
            </a:pathLst>
          </a:custGeom>
          <a:ln w="38100">
            <a:solidFill>
              <a:srgbClr val="FF0000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455" name="ZoneTexte 16"/>
          <p:cNvSpPr txBox="1"/>
          <p:nvPr/>
        </p:nvSpPr>
        <p:spPr>
          <a:xfrm>
            <a:off x="949492" y="4051005"/>
            <a:ext cx="1067510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byte</a:t>
            </a:r>
          </a:p>
        </p:txBody>
      </p:sp>
      <p:sp>
        <p:nvSpPr>
          <p:cNvPr id="456" name="ZoneTexte 17"/>
          <p:cNvSpPr txBox="1"/>
          <p:nvPr/>
        </p:nvSpPr>
        <p:spPr>
          <a:xfrm>
            <a:off x="2399069" y="4051005"/>
            <a:ext cx="1067510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byte</a:t>
            </a:r>
          </a:p>
        </p:txBody>
      </p:sp>
      <p:sp>
        <p:nvSpPr>
          <p:cNvPr id="457" name="Accolade fermante 26"/>
          <p:cNvSpPr/>
          <p:nvPr/>
        </p:nvSpPr>
        <p:spPr>
          <a:xfrm rot="5400000">
            <a:off x="4037291" y="3229991"/>
            <a:ext cx="255187" cy="13192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5965" y="0"/>
                  <a:pt x="10800" y="156"/>
                  <a:pt x="10800" y="348"/>
                </a:cubicBezTo>
                <a:lnTo>
                  <a:pt x="10800" y="10452"/>
                </a:lnTo>
                <a:cubicBezTo>
                  <a:pt x="10800" y="10644"/>
                  <a:pt x="15635" y="10800"/>
                  <a:pt x="21600" y="10800"/>
                </a:cubicBezTo>
                <a:cubicBezTo>
                  <a:pt x="15635" y="10800"/>
                  <a:pt x="10800" y="10956"/>
                  <a:pt x="10800" y="11148"/>
                </a:cubicBezTo>
                <a:lnTo>
                  <a:pt x="10800" y="21252"/>
                </a:lnTo>
                <a:cubicBezTo>
                  <a:pt x="10800" y="21444"/>
                  <a:pt x="5965" y="21600"/>
                  <a:pt x="0" y="21600"/>
                </a:cubicBezTo>
              </a:path>
            </a:pathLst>
          </a:custGeom>
          <a:ln w="38100">
            <a:solidFill>
              <a:srgbClr val="FF0000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458" name="ZoneTexte 32"/>
          <p:cNvSpPr txBox="1"/>
          <p:nvPr/>
        </p:nvSpPr>
        <p:spPr>
          <a:xfrm>
            <a:off x="3806163" y="4065177"/>
            <a:ext cx="1067510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byte</a:t>
            </a:r>
          </a:p>
        </p:txBody>
      </p:sp>
      <p:sp>
        <p:nvSpPr>
          <p:cNvPr id="459" name="TextBox 11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55" grpId="4"/>
      <p:bldP build="whole" bldLvl="1" animBg="1" rev="0" advAuto="0" spid="453" grpId="2"/>
      <p:bldP build="whole" bldLvl="1" animBg="1" rev="0" advAuto="0" spid="456" grpId="5"/>
      <p:bldP build="whole" bldLvl="1" animBg="1" rev="0" advAuto="0" spid="454" grpId="3"/>
      <p:bldP build="whole" bldLvl="1" animBg="1" rev="0" advAuto="0" spid="457" grpId="6"/>
      <p:bldP build="whole" bldLvl="1" animBg="1" rev="0" advAuto="0" spid="452" grpId="1"/>
      <p:bldP build="whole" bldLvl="1" animBg="1" rev="0" advAuto="0" spid="458" grpId="7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Char Encoding: UTF-8</a:t>
            </a:r>
          </a:p>
        </p:txBody>
      </p:sp>
      <p:sp>
        <p:nvSpPr>
          <p:cNvPr id="462" name="Slide Number Placeholder 12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63" name="TextBox 19"/>
          <p:cNvSpPr txBox="1"/>
          <p:nvPr/>
        </p:nvSpPr>
        <p:spPr>
          <a:xfrm>
            <a:off x="45719" y="754873"/>
            <a:ext cx="8706896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Decoding (mapping a sequence of bytes to characters):</a:t>
            </a:r>
          </a:p>
        </p:txBody>
      </p:sp>
      <p:sp>
        <p:nvSpPr>
          <p:cNvPr id="464" name="Rectangle 8"/>
          <p:cNvSpPr txBox="1"/>
          <p:nvPr/>
        </p:nvSpPr>
        <p:spPr>
          <a:xfrm>
            <a:off x="332797" y="1216536"/>
            <a:ext cx="5407876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If the byte starts with   0</a:t>
            </a:r>
            <a:r>
              <a:rPr>
                <a:solidFill>
                  <a:srgbClr val="FF0000"/>
                </a:solidFill>
              </a:rPr>
              <a:t>xxxxxxx</a:t>
            </a:r>
            <a:r>
              <a:t>	</a:t>
            </a:r>
          </a:p>
        </p:txBody>
      </p:sp>
      <p:sp>
        <p:nvSpPr>
          <p:cNvPr id="465" name="ZoneTexte 16"/>
          <p:cNvSpPr txBox="1"/>
          <p:nvPr/>
        </p:nvSpPr>
        <p:spPr>
          <a:xfrm>
            <a:off x="1108978" y="1605467"/>
            <a:ext cx="6575174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=&gt; it’s a “normal” character 00-0x7F</a:t>
            </a:r>
          </a:p>
        </p:txBody>
      </p:sp>
      <p:sp>
        <p:nvSpPr>
          <p:cNvPr id="466" name="Rectangle 15"/>
          <p:cNvSpPr txBox="1"/>
          <p:nvPr/>
        </p:nvSpPr>
        <p:spPr>
          <a:xfrm>
            <a:off x="315068" y="2368438"/>
            <a:ext cx="5407878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If the byte starts with   110</a:t>
            </a:r>
            <a:r>
              <a:rPr>
                <a:solidFill>
                  <a:srgbClr val="FF0000"/>
                </a:solidFill>
              </a:rPr>
              <a:t>xxxxx</a:t>
            </a:r>
            <a:r>
              <a:t>	</a:t>
            </a:r>
          </a:p>
        </p:txBody>
      </p:sp>
      <p:sp>
        <p:nvSpPr>
          <p:cNvPr id="467" name="ZoneTexte 18"/>
          <p:cNvSpPr txBox="1"/>
          <p:nvPr/>
        </p:nvSpPr>
        <p:spPr>
          <a:xfrm>
            <a:off x="1091251" y="2746736"/>
            <a:ext cx="7661365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=&gt; it’s an “extended” character  0x80 - 0x77F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  one byte will follow</a:t>
            </a:r>
          </a:p>
        </p:txBody>
      </p:sp>
      <p:sp>
        <p:nvSpPr>
          <p:cNvPr id="468" name="Rectangle 19"/>
          <p:cNvSpPr txBox="1"/>
          <p:nvPr/>
        </p:nvSpPr>
        <p:spPr>
          <a:xfrm>
            <a:off x="276075" y="3764900"/>
            <a:ext cx="5407876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If the byte starts with   1110</a:t>
            </a:r>
            <a:r>
              <a:rPr>
                <a:solidFill>
                  <a:srgbClr val="FF0000"/>
                </a:solidFill>
              </a:rPr>
              <a:t>xxxx</a:t>
            </a:r>
            <a:r>
              <a:t>	</a:t>
            </a:r>
          </a:p>
        </p:txBody>
      </p:sp>
      <p:sp>
        <p:nvSpPr>
          <p:cNvPr id="469" name="ZoneTexte 20"/>
          <p:cNvSpPr txBox="1"/>
          <p:nvPr/>
        </p:nvSpPr>
        <p:spPr>
          <a:xfrm>
            <a:off x="1052256" y="4132564"/>
            <a:ext cx="7661365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=&gt; it’s a “Chinese” character, two bytes follow</a:t>
            </a:r>
          </a:p>
        </p:txBody>
      </p:sp>
      <p:sp>
        <p:nvSpPr>
          <p:cNvPr id="470" name="Rectangle 21"/>
          <p:cNvSpPr txBox="1"/>
          <p:nvPr/>
        </p:nvSpPr>
        <p:spPr>
          <a:xfrm>
            <a:off x="276075" y="4817524"/>
            <a:ext cx="5407876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If the byte starts with   10</a:t>
            </a:r>
            <a:r>
              <a:rPr>
                <a:solidFill>
                  <a:srgbClr val="FF0000"/>
                </a:solidFill>
              </a:rPr>
              <a:t>xxxxxx</a:t>
            </a:r>
            <a:r>
              <a:t>	</a:t>
            </a:r>
          </a:p>
        </p:txBody>
      </p:sp>
      <p:sp>
        <p:nvSpPr>
          <p:cNvPr id="471" name="ZoneTexte 22"/>
          <p:cNvSpPr txBox="1"/>
          <p:nvPr/>
        </p:nvSpPr>
        <p:spPr>
          <a:xfrm>
            <a:off x="1091251" y="5172857"/>
            <a:ext cx="7661365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=&gt; it’s a follower byte, not valid!</a:t>
            </a:r>
          </a:p>
        </p:txBody>
      </p:sp>
      <p:sp>
        <p:nvSpPr>
          <p:cNvPr id="472" name="ZoneTexte 13"/>
          <p:cNvSpPr txBox="1"/>
          <p:nvPr/>
        </p:nvSpPr>
        <p:spPr>
          <a:xfrm>
            <a:off x="152056" y="6259814"/>
            <a:ext cx="8425251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f                   a                  ç                                   a             …</a:t>
            </a:r>
          </a:p>
        </p:txBody>
      </p:sp>
      <p:sp>
        <p:nvSpPr>
          <p:cNvPr id="473" name="Rectangle 17"/>
          <p:cNvSpPr txBox="1"/>
          <p:nvPr/>
        </p:nvSpPr>
        <p:spPr>
          <a:xfrm>
            <a:off x="74539" y="5880055"/>
            <a:ext cx="1455496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  <a:r>
              <a:rPr>
                <a:solidFill>
                  <a:srgbClr val="FF0000"/>
                </a:solidFill>
              </a:rPr>
              <a:t>1100110</a:t>
            </a:r>
          </a:p>
        </p:txBody>
      </p:sp>
      <p:sp>
        <p:nvSpPr>
          <p:cNvPr id="474" name="Rectangle 23"/>
          <p:cNvSpPr txBox="1"/>
          <p:nvPr/>
        </p:nvSpPr>
        <p:spPr>
          <a:xfrm>
            <a:off x="1782353" y="5880055"/>
            <a:ext cx="145549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  <a:r>
              <a:rPr>
                <a:solidFill>
                  <a:srgbClr val="FF0000"/>
                </a:solidFill>
              </a:rPr>
              <a:t>1100001</a:t>
            </a:r>
          </a:p>
        </p:txBody>
      </p:sp>
      <p:sp>
        <p:nvSpPr>
          <p:cNvPr id="475" name="Rectangle 24"/>
          <p:cNvSpPr txBox="1"/>
          <p:nvPr/>
        </p:nvSpPr>
        <p:spPr>
          <a:xfrm>
            <a:off x="3496495" y="5880055"/>
            <a:ext cx="3417306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110</a:t>
            </a:r>
            <a:r>
              <a:rPr>
                <a:solidFill>
                  <a:srgbClr val="FF0000"/>
                </a:solidFill>
              </a:rPr>
              <a:t>00011  </a:t>
            </a:r>
            <a:r>
              <a:t>10</a:t>
            </a:r>
            <a:r>
              <a:rPr>
                <a:solidFill>
                  <a:srgbClr val="FF0000"/>
                </a:solidFill>
              </a:rPr>
              <a:t>100111</a:t>
            </a:r>
            <a:r>
              <a:t>	</a:t>
            </a:r>
          </a:p>
        </p:txBody>
      </p:sp>
      <p:sp>
        <p:nvSpPr>
          <p:cNvPr id="476" name="Rectangle 25"/>
          <p:cNvSpPr txBox="1"/>
          <p:nvPr/>
        </p:nvSpPr>
        <p:spPr>
          <a:xfrm>
            <a:off x="6648525" y="5865421"/>
            <a:ext cx="145549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</a:t>
            </a:r>
            <a:r>
              <a:rPr>
                <a:solidFill>
                  <a:srgbClr val="FF0000"/>
                </a:solidFill>
              </a:rPr>
              <a:t>1100001</a:t>
            </a:r>
          </a:p>
        </p:txBody>
      </p:sp>
      <p:sp>
        <p:nvSpPr>
          <p:cNvPr id="477" name="TextBox 26"/>
          <p:cNvSpPr txBox="1"/>
          <p:nvPr/>
        </p:nvSpPr>
        <p:spPr>
          <a:xfrm>
            <a:off x="7051368" y="6617061"/>
            <a:ext cx="1960005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modified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70" grpId="7"/>
      <p:bldP build="whole" bldLvl="1" animBg="1" rev="0" advAuto="0" spid="467" grpId="4"/>
      <p:bldP build="whole" bldLvl="1" animBg="1" rev="0" advAuto="0" spid="471" grpId="8"/>
      <p:bldP build="whole" bldLvl="1" animBg="1" rev="0" advAuto="0" spid="464" grpId="1"/>
      <p:bldP build="whole" bldLvl="1" animBg="1" rev="0" advAuto="0" spid="468" grpId="5"/>
      <p:bldP build="whole" bldLvl="1" animBg="1" rev="0" advAuto="0" spid="465" grpId="2"/>
      <p:bldP build="whole" bldLvl="1" animBg="1" rev="0" advAuto="0" spid="469" grpId="6"/>
      <p:bldP build="whole" bldLvl="1" animBg="1" rev="0" advAuto="0" spid="466" grpId="3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Char Encoding: UTF-8</a:t>
            </a:r>
          </a:p>
        </p:txBody>
      </p:sp>
      <p:sp>
        <p:nvSpPr>
          <p:cNvPr id="480" name="TextBox 7"/>
          <p:cNvSpPr txBox="1"/>
          <p:nvPr/>
        </p:nvSpPr>
        <p:spPr>
          <a:xfrm>
            <a:off x="45728" y="1072460"/>
            <a:ext cx="9052561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UTF-8</a:t>
            </a:r>
            <a:r>
              <a:rPr b="0"/>
              <a:t> is a way to encode all Unicode characters into a variable sequence of 1-4 bytes</a:t>
            </a:r>
          </a:p>
        </p:txBody>
      </p:sp>
      <p:sp>
        <p:nvSpPr>
          <p:cNvPr id="481" name="Slide Number Placeholder 12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82" name="TextBox 17"/>
          <p:cNvSpPr txBox="1"/>
          <p:nvPr/>
        </p:nvSpPr>
        <p:spPr>
          <a:xfrm>
            <a:off x="45719" y="5401345"/>
            <a:ext cx="7882639" cy="1196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In the following, we will assume that the document 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is a sequence of characters, without worrying about 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encoding</a:t>
            </a:r>
          </a:p>
        </p:txBody>
      </p:sp>
      <p:sp>
        <p:nvSpPr>
          <p:cNvPr id="483" name="TextBox 21"/>
          <p:cNvSpPr txBox="1"/>
          <p:nvPr/>
        </p:nvSpPr>
        <p:spPr>
          <a:xfrm>
            <a:off x="45718" y="2299372"/>
            <a:ext cx="8114662" cy="23042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Advantages:</a:t>
            </a:r>
          </a:p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common Western characters require only 1 byte (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☺</a:t>
            </a:r>
            <a:r>
              <a:t>)</a:t>
            </a:r>
          </a:p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backwards compatibility with ASCII</a:t>
            </a:r>
          </a:p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stream readability (follower bytes cannot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be confused with marker bytes)</a:t>
            </a:r>
          </a:p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sorting compliance</a:t>
            </a:r>
          </a:p>
        </p:txBody>
      </p:sp>
      <p:sp>
        <p:nvSpPr>
          <p:cNvPr id="484" name="TextBox 6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83" grpId="2"/>
      <p:bldP build="whole" bldLvl="1" animBg="1" rev="0" advAuto="0" spid="482" grpId="3"/>
      <p:bldP build="whole" bldLvl="1" animBg="1" rev="0" advAuto="0" spid="480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Language detection</a:t>
            </a:r>
          </a:p>
        </p:txBody>
      </p:sp>
      <p:sp>
        <p:nvSpPr>
          <p:cNvPr id="487" name="TextBox 9"/>
          <p:cNvSpPr txBox="1"/>
          <p:nvPr/>
        </p:nvSpPr>
        <p:spPr>
          <a:xfrm>
            <a:off x="205100" y="855896"/>
            <a:ext cx="7798700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How can we find out the language of a document?</a:t>
            </a:r>
          </a:p>
        </p:txBody>
      </p:sp>
      <p:grpSp>
        <p:nvGrpSpPr>
          <p:cNvPr id="493" name="Folded Corner 10"/>
          <p:cNvGrpSpPr/>
          <p:nvPr/>
        </p:nvGrpSpPr>
        <p:grpSpPr>
          <a:xfrm>
            <a:off x="1734732" y="1523974"/>
            <a:ext cx="4818472" cy="1131922"/>
            <a:chOff x="-1" y="-1"/>
            <a:chExt cx="4818471" cy="1131920"/>
          </a:xfrm>
        </p:grpSpPr>
        <p:grpSp>
          <p:nvGrpSpPr>
            <p:cNvPr id="491" name="Group"/>
            <p:cNvGrpSpPr/>
            <p:nvPr/>
          </p:nvGrpSpPr>
          <p:grpSpPr>
            <a:xfrm>
              <a:off x="-2" y="70905"/>
              <a:ext cx="4818472" cy="1061015"/>
              <a:chOff x="0" y="0"/>
              <a:chExt cx="4818471" cy="1061014"/>
            </a:xfrm>
          </p:grpSpPr>
          <p:sp>
            <p:nvSpPr>
              <p:cNvPr id="488" name="Shape"/>
              <p:cNvSpPr/>
              <p:nvPr/>
            </p:nvSpPr>
            <p:spPr>
              <a:xfrm>
                <a:off x="-1" y="-1"/>
                <a:ext cx="4818472" cy="106101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3970"/>
                    </a:lnTo>
                    <a:lnTo>
                      <a:pt x="1992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24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  <p:sp>
            <p:nvSpPr>
              <p:cNvPr id="489" name="Triangle"/>
              <p:cNvSpPr/>
              <p:nvPr/>
            </p:nvSpPr>
            <p:spPr>
              <a:xfrm>
                <a:off x="4443689" y="686229"/>
                <a:ext cx="374782" cy="37478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4320" y="432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24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  <p:sp>
            <p:nvSpPr>
              <p:cNvPr id="490" name="Line"/>
              <p:cNvSpPr/>
              <p:nvPr/>
            </p:nvSpPr>
            <p:spPr>
              <a:xfrm>
                <a:off x="-1" y="-1"/>
                <a:ext cx="4818472" cy="106101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9920" y="21600"/>
                    </a:moveTo>
                    <a:lnTo>
                      <a:pt x="20256" y="15496"/>
                    </a:lnTo>
                    <a:lnTo>
                      <a:pt x="21600" y="13970"/>
                    </a:lnTo>
                    <a:lnTo>
                      <a:pt x="19920" y="21600"/>
                    </a:lnTo>
                    <a:lnTo>
                      <a:pt x="0" y="21600"/>
                    </a:lnTo>
                    <a:lnTo>
                      <a:pt x="0" y="0"/>
                    </a:lnTo>
                    <a:lnTo>
                      <a:pt x="21600" y="0"/>
                    </a:lnTo>
                    <a:lnTo>
                      <a:pt x="21600" y="13970"/>
                    </a:ln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24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</p:grpSp>
        <p:sp>
          <p:nvSpPr>
            <p:cNvPr id="492" name="Elvis Presley ist einer der größten Rockstars aller Zeiten."/>
            <p:cNvSpPr txBox="1"/>
            <p:nvPr/>
          </p:nvSpPr>
          <p:spPr>
            <a:xfrm>
              <a:off x="50483" y="-2"/>
              <a:ext cx="4717503" cy="8280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>
                <a:defRPr sz="2400"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pPr/>
              <a:r>
                <a:t>Elvis Presley ist einer der größten Rockstars aller Zeiten.</a:t>
              </a:r>
            </a:p>
          </p:txBody>
        </p:sp>
      </p:grpSp>
      <p:sp>
        <p:nvSpPr>
          <p:cNvPr id="494" name="TextBox 11"/>
          <p:cNvSpPr txBox="1"/>
          <p:nvPr/>
        </p:nvSpPr>
        <p:spPr>
          <a:xfrm>
            <a:off x="57471" y="3246715"/>
            <a:ext cx="9003762" cy="1196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Watch for certain characters or scripts  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 (umlauts, Chinese characters etc.)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But: These are not always specific, Italian similar to Spanish</a:t>
            </a:r>
          </a:p>
        </p:txBody>
      </p:sp>
      <p:sp>
        <p:nvSpPr>
          <p:cNvPr id="495" name="TextBox 12"/>
          <p:cNvSpPr txBox="1"/>
          <p:nvPr/>
        </p:nvSpPr>
        <p:spPr>
          <a:xfrm>
            <a:off x="65477" y="4491406"/>
            <a:ext cx="8570821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Use the meta-information associated with a Web page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But: This is usually not very reliable</a:t>
            </a:r>
          </a:p>
        </p:txBody>
      </p:sp>
      <p:sp>
        <p:nvSpPr>
          <p:cNvPr id="496" name="TextBox 13"/>
          <p:cNvSpPr txBox="1"/>
          <p:nvPr/>
        </p:nvSpPr>
        <p:spPr>
          <a:xfrm>
            <a:off x="59679" y="5475797"/>
            <a:ext cx="8017924" cy="1196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Use a dictionary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But: It is costly to maintain and scan a dictionary for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thousands of languages </a:t>
            </a:r>
          </a:p>
        </p:txBody>
      </p:sp>
      <p:sp>
        <p:nvSpPr>
          <p:cNvPr id="497" name="Slide Number Placeholder 19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98" name="ZoneTexte 28"/>
          <p:cNvSpPr txBox="1"/>
          <p:nvPr/>
        </p:nvSpPr>
        <p:spPr>
          <a:xfrm>
            <a:off x="59677" y="2817609"/>
            <a:ext cx="3796740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Different techniques:</a:t>
            </a:r>
          </a:p>
        </p:txBody>
      </p:sp>
      <p:sp>
        <p:nvSpPr>
          <p:cNvPr id="499" name="TextBox 14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93" grpId="1"/>
      <p:bldP build="whole" bldLvl="1" animBg="1" rev="0" advAuto="0" spid="496" grpId="5"/>
      <p:bldP build="whole" bldLvl="1" animBg="1" rev="0" advAuto="0" spid="498" grpId="2"/>
      <p:bldP build="whole" bldLvl="1" animBg="1" rev="0" advAuto="0" spid="494" grpId="3"/>
      <p:bldP build="whole" bldLvl="1" animBg="1" rev="0" advAuto="0" spid="495" grpId="4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Language detection</a:t>
            </a:r>
          </a:p>
        </p:txBody>
      </p:sp>
      <p:sp>
        <p:nvSpPr>
          <p:cNvPr id="502" name="TextBox 14"/>
          <p:cNvSpPr txBox="1"/>
          <p:nvPr/>
        </p:nvSpPr>
        <p:spPr>
          <a:xfrm>
            <a:off x="59679" y="1385263"/>
            <a:ext cx="9038602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Count how often each character appears in the text.</a:t>
            </a:r>
          </a:p>
        </p:txBody>
      </p:sp>
      <p:sp>
        <p:nvSpPr>
          <p:cNvPr id="503" name="Straight Arrow Connector 17"/>
          <p:cNvSpPr/>
          <p:nvPr/>
        </p:nvSpPr>
        <p:spPr>
          <a:xfrm>
            <a:off x="370610" y="5222147"/>
            <a:ext cx="2236393" cy="1590"/>
          </a:xfrm>
          <a:prstGeom prst="line">
            <a:avLst/>
          </a:prstGeom>
          <a:ln w="38100">
            <a:solidFill>
              <a:srgbClr val="00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04" name="Straight Arrow Connector 18"/>
          <p:cNvSpPr/>
          <p:nvPr/>
        </p:nvSpPr>
        <p:spPr>
          <a:xfrm flipV="1">
            <a:off x="369811" y="4629489"/>
            <a:ext cx="1590" cy="591863"/>
          </a:xfrm>
          <a:prstGeom prst="line">
            <a:avLst/>
          </a:prstGeom>
          <a:ln w="38100">
            <a:solidFill>
              <a:srgbClr val="00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05" name="Rectangle 21"/>
          <p:cNvSpPr/>
          <p:nvPr/>
        </p:nvSpPr>
        <p:spPr>
          <a:xfrm>
            <a:off x="481043" y="5071871"/>
            <a:ext cx="193271" cy="138062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506" name="Rectangle 22"/>
          <p:cNvSpPr/>
          <p:nvPr/>
        </p:nvSpPr>
        <p:spPr>
          <a:xfrm>
            <a:off x="730078" y="5086213"/>
            <a:ext cx="193271" cy="138062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507" name="Rectangle 23"/>
          <p:cNvSpPr/>
          <p:nvPr/>
        </p:nvSpPr>
        <p:spPr>
          <a:xfrm>
            <a:off x="992374" y="5086213"/>
            <a:ext cx="193271" cy="138062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508" name="Rectangle 24"/>
          <p:cNvSpPr/>
          <p:nvPr/>
        </p:nvSpPr>
        <p:spPr>
          <a:xfrm>
            <a:off x="1282278" y="4851951"/>
            <a:ext cx="193271" cy="372327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509" name="Rectangle 25"/>
          <p:cNvSpPr/>
          <p:nvPr/>
        </p:nvSpPr>
        <p:spPr>
          <a:xfrm>
            <a:off x="1558924" y="4616222"/>
            <a:ext cx="193271" cy="594786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510" name="Rectangle 26"/>
          <p:cNvSpPr/>
          <p:nvPr/>
        </p:nvSpPr>
        <p:spPr>
          <a:xfrm>
            <a:off x="1835024" y="4630029"/>
            <a:ext cx="193271" cy="594783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511" name="Rectangle 27"/>
          <p:cNvSpPr/>
          <p:nvPr/>
        </p:nvSpPr>
        <p:spPr>
          <a:xfrm>
            <a:off x="2111124" y="4630029"/>
            <a:ext cx="193271" cy="594783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512" name="Slide Number Placeholder 19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13" name="ZoneTexte 29"/>
          <p:cNvSpPr txBox="1"/>
          <p:nvPr/>
        </p:nvSpPr>
        <p:spPr>
          <a:xfrm>
            <a:off x="59679" y="923597"/>
            <a:ext cx="8847216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Histogram technique</a:t>
            </a:r>
            <a:r>
              <a:rPr b="0"/>
              <a:t> for language detection:</a:t>
            </a:r>
          </a:p>
        </p:txBody>
      </p:sp>
      <p:sp>
        <p:nvSpPr>
          <p:cNvPr id="514" name="ZoneTexte 30"/>
          <p:cNvSpPr txBox="1"/>
          <p:nvPr/>
        </p:nvSpPr>
        <p:spPr>
          <a:xfrm>
            <a:off x="205100" y="2119346"/>
            <a:ext cx="2397114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Document:</a:t>
            </a:r>
          </a:p>
        </p:txBody>
      </p:sp>
      <p:sp>
        <p:nvSpPr>
          <p:cNvPr id="515" name="Straight Arrow Connector 17"/>
          <p:cNvSpPr/>
          <p:nvPr/>
        </p:nvSpPr>
        <p:spPr>
          <a:xfrm>
            <a:off x="3365982" y="5141095"/>
            <a:ext cx="2236393" cy="1590"/>
          </a:xfrm>
          <a:prstGeom prst="line">
            <a:avLst/>
          </a:prstGeom>
          <a:ln w="38100">
            <a:solidFill>
              <a:srgbClr val="00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16" name="Straight Arrow Connector 18"/>
          <p:cNvSpPr/>
          <p:nvPr/>
        </p:nvSpPr>
        <p:spPr>
          <a:xfrm flipV="1">
            <a:off x="3365186" y="4548437"/>
            <a:ext cx="1590" cy="591863"/>
          </a:xfrm>
          <a:prstGeom prst="line">
            <a:avLst/>
          </a:prstGeom>
          <a:ln w="38100">
            <a:solidFill>
              <a:srgbClr val="00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17" name="TextBox 20"/>
          <p:cNvSpPr txBox="1"/>
          <p:nvPr/>
        </p:nvSpPr>
        <p:spPr>
          <a:xfrm>
            <a:off x="3410911" y="5224812"/>
            <a:ext cx="2987048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 b c ä ö ü ß ...</a:t>
            </a:r>
          </a:p>
        </p:txBody>
      </p:sp>
      <p:sp>
        <p:nvSpPr>
          <p:cNvPr id="518" name="Rectangle 34"/>
          <p:cNvSpPr/>
          <p:nvPr/>
        </p:nvSpPr>
        <p:spPr>
          <a:xfrm>
            <a:off x="3476416" y="4990820"/>
            <a:ext cx="193271" cy="138062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519" name="Rectangle 35"/>
          <p:cNvSpPr/>
          <p:nvPr/>
        </p:nvSpPr>
        <p:spPr>
          <a:xfrm>
            <a:off x="3725452" y="5005161"/>
            <a:ext cx="193271" cy="138062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520" name="Rectangle 36"/>
          <p:cNvSpPr/>
          <p:nvPr/>
        </p:nvSpPr>
        <p:spPr>
          <a:xfrm>
            <a:off x="3998378" y="5005161"/>
            <a:ext cx="193271" cy="138062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521" name="Rectangle 37"/>
          <p:cNvSpPr/>
          <p:nvPr/>
        </p:nvSpPr>
        <p:spPr>
          <a:xfrm>
            <a:off x="4277652" y="4548442"/>
            <a:ext cx="193271" cy="594786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522" name="Rectangle 38"/>
          <p:cNvSpPr/>
          <p:nvPr/>
        </p:nvSpPr>
        <p:spPr>
          <a:xfrm>
            <a:off x="4554296" y="4535170"/>
            <a:ext cx="193271" cy="594786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523" name="Rectangle 39"/>
          <p:cNvSpPr/>
          <p:nvPr/>
        </p:nvSpPr>
        <p:spPr>
          <a:xfrm>
            <a:off x="4830397" y="4548975"/>
            <a:ext cx="193271" cy="594785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524" name="Rectangle 40"/>
          <p:cNvSpPr/>
          <p:nvPr/>
        </p:nvSpPr>
        <p:spPr>
          <a:xfrm>
            <a:off x="5106496" y="4548975"/>
            <a:ext cx="193271" cy="594785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525" name="ZoneTexte 41"/>
          <p:cNvSpPr txBox="1"/>
          <p:nvPr/>
        </p:nvSpPr>
        <p:spPr>
          <a:xfrm>
            <a:off x="3188274" y="2053874"/>
            <a:ext cx="3235998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German corpus:</a:t>
            </a:r>
          </a:p>
        </p:txBody>
      </p:sp>
      <p:sp>
        <p:nvSpPr>
          <p:cNvPr id="526" name="Straight Arrow Connector 17"/>
          <p:cNvSpPr/>
          <p:nvPr/>
        </p:nvSpPr>
        <p:spPr>
          <a:xfrm>
            <a:off x="6481014" y="5091562"/>
            <a:ext cx="2236393" cy="1590"/>
          </a:xfrm>
          <a:prstGeom prst="line">
            <a:avLst/>
          </a:prstGeom>
          <a:ln w="38100">
            <a:solidFill>
              <a:srgbClr val="00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27" name="Straight Arrow Connector 18"/>
          <p:cNvSpPr/>
          <p:nvPr/>
        </p:nvSpPr>
        <p:spPr>
          <a:xfrm flipV="1">
            <a:off x="6480218" y="4498907"/>
            <a:ext cx="1590" cy="591863"/>
          </a:xfrm>
          <a:prstGeom prst="line">
            <a:avLst/>
          </a:prstGeom>
          <a:ln w="38100">
            <a:solidFill>
              <a:srgbClr val="00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28" name="Rectangle 48"/>
          <p:cNvSpPr/>
          <p:nvPr/>
        </p:nvSpPr>
        <p:spPr>
          <a:xfrm>
            <a:off x="6591448" y="4527431"/>
            <a:ext cx="193271" cy="551923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529" name="Rectangle 49"/>
          <p:cNvSpPr/>
          <p:nvPr/>
        </p:nvSpPr>
        <p:spPr>
          <a:xfrm>
            <a:off x="6840483" y="4527431"/>
            <a:ext cx="193271" cy="566262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530" name="Rectangle 50"/>
          <p:cNvSpPr/>
          <p:nvPr/>
        </p:nvSpPr>
        <p:spPr>
          <a:xfrm>
            <a:off x="7102778" y="4527431"/>
            <a:ext cx="193271" cy="566262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531" name="Rectangle 51"/>
          <p:cNvSpPr/>
          <p:nvPr/>
        </p:nvSpPr>
        <p:spPr>
          <a:xfrm>
            <a:off x="7392682" y="4983624"/>
            <a:ext cx="193271" cy="110071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532" name="Rectangle 52"/>
          <p:cNvSpPr/>
          <p:nvPr/>
        </p:nvSpPr>
        <p:spPr>
          <a:xfrm>
            <a:off x="7669327" y="4983626"/>
            <a:ext cx="193271" cy="96802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533" name="Rectangle 53"/>
          <p:cNvSpPr/>
          <p:nvPr/>
        </p:nvSpPr>
        <p:spPr>
          <a:xfrm>
            <a:off x="7945428" y="4983622"/>
            <a:ext cx="193271" cy="110607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534" name="Rectangle 54"/>
          <p:cNvSpPr/>
          <p:nvPr/>
        </p:nvSpPr>
        <p:spPr>
          <a:xfrm>
            <a:off x="8221526" y="4983622"/>
            <a:ext cx="193271" cy="110607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535" name="ZoneTexte 55"/>
          <p:cNvSpPr txBox="1"/>
          <p:nvPr/>
        </p:nvSpPr>
        <p:spPr>
          <a:xfrm>
            <a:off x="6252998" y="2065702"/>
            <a:ext cx="2418680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French corpus:</a:t>
            </a:r>
          </a:p>
        </p:txBody>
      </p:sp>
      <p:sp>
        <p:nvSpPr>
          <p:cNvPr id="536" name="Connecteur droit 57"/>
          <p:cNvSpPr/>
          <p:nvPr/>
        </p:nvSpPr>
        <p:spPr>
          <a:xfrm>
            <a:off x="2942998" y="2119349"/>
            <a:ext cx="3" cy="3497143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37" name="TextBox 20"/>
          <p:cNvSpPr txBox="1"/>
          <p:nvPr/>
        </p:nvSpPr>
        <p:spPr>
          <a:xfrm>
            <a:off x="372725" y="5278685"/>
            <a:ext cx="2987046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 b c ä ö ü ß ...</a:t>
            </a:r>
          </a:p>
        </p:txBody>
      </p:sp>
      <p:sp>
        <p:nvSpPr>
          <p:cNvPr id="538" name="TextBox 20"/>
          <p:cNvSpPr txBox="1"/>
          <p:nvPr/>
        </p:nvSpPr>
        <p:spPr>
          <a:xfrm>
            <a:off x="6515703" y="5154826"/>
            <a:ext cx="2391194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 b c ä ö ü ß ...</a:t>
            </a:r>
          </a:p>
        </p:txBody>
      </p:sp>
      <p:pic>
        <p:nvPicPr>
          <p:cNvPr id="539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25050" y="2572921"/>
            <a:ext cx="1203434" cy="1457098"/>
          </a:xfrm>
          <a:prstGeom prst="rect">
            <a:avLst/>
          </a:prstGeom>
          <a:ln w="12700">
            <a:miter lim="400000"/>
          </a:ln>
        </p:spPr>
      </p:pic>
      <p:pic>
        <p:nvPicPr>
          <p:cNvPr id="540" name="Picture 4" descr="Pictur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822664" y="2609949"/>
            <a:ext cx="1039935" cy="145590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46" name="Folded Corner 10"/>
          <p:cNvGrpSpPr/>
          <p:nvPr/>
        </p:nvGrpSpPr>
        <p:grpSpPr>
          <a:xfrm>
            <a:off x="316063" y="2750906"/>
            <a:ext cx="2318967" cy="1140729"/>
            <a:chOff x="-1" y="0"/>
            <a:chExt cx="2318966" cy="1140728"/>
          </a:xfrm>
        </p:grpSpPr>
        <p:grpSp>
          <p:nvGrpSpPr>
            <p:cNvPr id="544" name="Group"/>
            <p:cNvGrpSpPr/>
            <p:nvPr/>
          </p:nvGrpSpPr>
          <p:grpSpPr>
            <a:xfrm>
              <a:off x="-2" y="66694"/>
              <a:ext cx="2318967" cy="1074034"/>
              <a:chOff x="-1" y="0"/>
              <a:chExt cx="2318966" cy="1074033"/>
            </a:xfrm>
          </p:grpSpPr>
          <p:sp>
            <p:nvSpPr>
              <p:cNvPr id="541" name="Shape"/>
              <p:cNvSpPr/>
              <p:nvPr/>
            </p:nvSpPr>
            <p:spPr>
              <a:xfrm>
                <a:off x="-2" y="-2"/>
                <a:ext cx="2318967" cy="10740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3970"/>
                    </a:lnTo>
                    <a:lnTo>
                      <a:pt x="18066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24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  <p:sp>
            <p:nvSpPr>
              <p:cNvPr id="542" name="Triangle"/>
              <p:cNvSpPr/>
              <p:nvPr/>
            </p:nvSpPr>
            <p:spPr>
              <a:xfrm>
                <a:off x="1939585" y="694649"/>
                <a:ext cx="379381" cy="37938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4320" y="432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24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  <p:sp>
            <p:nvSpPr>
              <p:cNvPr id="543" name="Line"/>
              <p:cNvSpPr/>
              <p:nvPr/>
            </p:nvSpPr>
            <p:spPr>
              <a:xfrm>
                <a:off x="-2" y="-2"/>
                <a:ext cx="2318967" cy="10740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8066" y="21600"/>
                    </a:moveTo>
                    <a:lnTo>
                      <a:pt x="18773" y="15496"/>
                    </a:lnTo>
                    <a:lnTo>
                      <a:pt x="21600" y="13970"/>
                    </a:lnTo>
                    <a:lnTo>
                      <a:pt x="18066" y="21600"/>
                    </a:lnTo>
                    <a:lnTo>
                      <a:pt x="0" y="21600"/>
                    </a:lnTo>
                    <a:lnTo>
                      <a:pt x="0" y="0"/>
                    </a:lnTo>
                    <a:lnTo>
                      <a:pt x="21600" y="0"/>
                    </a:lnTo>
                    <a:lnTo>
                      <a:pt x="21600" y="13970"/>
                    </a:ln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24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</p:grpSp>
        <p:sp>
          <p:nvSpPr>
            <p:cNvPr id="545" name="Elvis Presley ist …"/>
            <p:cNvSpPr txBox="1"/>
            <p:nvPr/>
          </p:nvSpPr>
          <p:spPr>
            <a:xfrm>
              <a:off x="50483" y="-2"/>
              <a:ext cx="2217998" cy="8280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>
                <a:defRPr sz="2400"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pPr/>
              <a:r>
                <a:t>Elvis Presley ist …</a:t>
              </a:r>
            </a:p>
          </p:txBody>
        </p:sp>
      </p:grpSp>
      <p:sp>
        <p:nvSpPr>
          <p:cNvPr id="547" name="Flèche vers le bas 47"/>
          <p:cNvSpPr/>
          <p:nvPr/>
        </p:nvSpPr>
        <p:spPr>
          <a:xfrm>
            <a:off x="1185641" y="4093807"/>
            <a:ext cx="373284" cy="4051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1648"/>
                </a:moveTo>
                <a:lnTo>
                  <a:pt x="5400" y="11648"/>
                </a:lnTo>
                <a:lnTo>
                  <a:pt x="5400" y="0"/>
                </a:lnTo>
                <a:lnTo>
                  <a:pt x="16200" y="0"/>
                </a:lnTo>
                <a:lnTo>
                  <a:pt x="16200" y="11648"/>
                </a:lnTo>
                <a:lnTo>
                  <a:pt x="21600" y="11648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548" name="Flèche vers le bas 56"/>
          <p:cNvSpPr/>
          <p:nvPr/>
        </p:nvSpPr>
        <p:spPr>
          <a:xfrm>
            <a:off x="4457115" y="4122332"/>
            <a:ext cx="373285" cy="4051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1648"/>
                </a:moveTo>
                <a:lnTo>
                  <a:pt x="5400" y="11648"/>
                </a:lnTo>
                <a:lnTo>
                  <a:pt x="5400" y="0"/>
                </a:lnTo>
                <a:lnTo>
                  <a:pt x="16200" y="0"/>
                </a:lnTo>
                <a:lnTo>
                  <a:pt x="16200" y="11648"/>
                </a:lnTo>
                <a:lnTo>
                  <a:pt x="21600" y="11648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549" name="Flèche vers le bas 60"/>
          <p:cNvSpPr/>
          <p:nvPr/>
        </p:nvSpPr>
        <p:spPr>
          <a:xfrm>
            <a:off x="7233935" y="4119431"/>
            <a:ext cx="373285" cy="4051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1648"/>
                </a:moveTo>
                <a:lnTo>
                  <a:pt x="5400" y="11648"/>
                </a:lnTo>
                <a:lnTo>
                  <a:pt x="5400" y="0"/>
                </a:lnTo>
                <a:lnTo>
                  <a:pt x="16200" y="0"/>
                </a:lnTo>
                <a:lnTo>
                  <a:pt x="16200" y="11648"/>
                </a:lnTo>
                <a:lnTo>
                  <a:pt x="21600" y="11648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550" name="ZoneTexte 62"/>
          <p:cNvSpPr txBox="1"/>
          <p:nvPr/>
        </p:nvSpPr>
        <p:spPr>
          <a:xfrm>
            <a:off x="361787" y="6356355"/>
            <a:ext cx="7558640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Then compare to the counts on standard corpora.</a:t>
            </a:r>
          </a:p>
        </p:txBody>
      </p:sp>
      <p:grpSp>
        <p:nvGrpSpPr>
          <p:cNvPr id="553" name="Flèche courbée vers le haut 63"/>
          <p:cNvGrpSpPr/>
          <p:nvPr/>
        </p:nvGrpSpPr>
        <p:grpSpPr>
          <a:xfrm>
            <a:off x="1475544" y="5740345"/>
            <a:ext cx="2939832" cy="458456"/>
            <a:chOff x="-1" y="0"/>
            <a:chExt cx="2939830" cy="458455"/>
          </a:xfrm>
        </p:grpSpPr>
        <p:sp>
          <p:nvSpPr>
            <p:cNvPr id="551" name="Shape"/>
            <p:cNvSpPr/>
            <p:nvPr/>
          </p:nvSpPr>
          <p:spPr>
            <a:xfrm>
              <a:off x="-1" y="-1"/>
              <a:ext cx="2939831" cy="458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9" fill="norm" stroke="1" extrusionOk="0">
                  <a:moveTo>
                    <a:pt x="20277" y="0"/>
                  </a:moveTo>
                  <a:lnTo>
                    <a:pt x="21600" y="5172"/>
                  </a:lnTo>
                  <a:lnTo>
                    <a:pt x="20930" y="5172"/>
                  </a:lnTo>
                  <a:cubicBezTo>
                    <a:pt x="19738" y="15055"/>
                    <a:pt x="15360" y="21600"/>
                    <a:pt x="10618" y="20586"/>
                  </a:cubicBezTo>
                  <a:cubicBezTo>
                    <a:pt x="14648" y="19725"/>
                    <a:pt x="17999" y="13571"/>
                    <a:pt x="19011" y="5172"/>
                  </a:cubicBezTo>
                  <a:lnTo>
                    <a:pt x="18341" y="5172"/>
                  </a:lnTo>
                  <a:close/>
                  <a:moveTo>
                    <a:pt x="9659" y="20689"/>
                  </a:moveTo>
                  <a:cubicBezTo>
                    <a:pt x="4324" y="20689"/>
                    <a:pt x="0" y="11426"/>
                    <a:pt x="0" y="0"/>
                  </a:cubicBezTo>
                  <a:lnTo>
                    <a:pt x="1919" y="0"/>
                  </a:lnTo>
                  <a:cubicBezTo>
                    <a:pt x="1919" y="11426"/>
                    <a:pt x="6243" y="20689"/>
                    <a:pt x="11578" y="20689"/>
                  </a:cubicBezTo>
                  <a:close/>
                </a:path>
              </a:pathLst>
            </a:custGeom>
            <a:solidFill>
              <a:srgbClr val="FF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552" name="Shape"/>
            <p:cNvSpPr/>
            <p:nvPr/>
          </p:nvSpPr>
          <p:spPr>
            <a:xfrm>
              <a:off x="-2" y="-1"/>
              <a:ext cx="1575752" cy="458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020" y="21600"/>
                  </a:moveTo>
                  <a:cubicBezTo>
                    <a:pt x="8068" y="21600"/>
                    <a:pt x="0" y="11929"/>
                    <a:pt x="0" y="0"/>
                  </a:cubicBezTo>
                  <a:lnTo>
                    <a:pt x="3580" y="0"/>
                  </a:lnTo>
                  <a:cubicBezTo>
                    <a:pt x="3580" y="11929"/>
                    <a:pt x="11648" y="21600"/>
                    <a:pt x="21600" y="21600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</p:grpSp>
      <p:grpSp>
        <p:nvGrpSpPr>
          <p:cNvPr id="556" name="Flèche courbée vers le haut 65"/>
          <p:cNvGrpSpPr/>
          <p:nvPr/>
        </p:nvGrpSpPr>
        <p:grpSpPr>
          <a:xfrm>
            <a:off x="1425917" y="5818312"/>
            <a:ext cx="5328447" cy="458474"/>
            <a:chOff x="0" y="0"/>
            <a:chExt cx="5328446" cy="458473"/>
          </a:xfrm>
        </p:grpSpPr>
        <p:sp>
          <p:nvSpPr>
            <p:cNvPr id="554" name="Shape"/>
            <p:cNvSpPr/>
            <p:nvPr/>
          </p:nvSpPr>
          <p:spPr>
            <a:xfrm>
              <a:off x="-1" y="-1"/>
              <a:ext cx="5328447" cy="458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2" fill="norm" stroke="1" extrusionOk="0">
                  <a:moveTo>
                    <a:pt x="20537" y="0"/>
                  </a:moveTo>
                  <a:lnTo>
                    <a:pt x="21600" y="5215"/>
                  </a:lnTo>
                  <a:lnTo>
                    <a:pt x="21007" y="5215"/>
                  </a:lnTo>
                  <a:cubicBezTo>
                    <a:pt x="19807" y="15028"/>
                    <a:pt x="15443" y="21600"/>
                    <a:pt x="10660" y="20796"/>
                  </a:cubicBezTo>
                  <a:cubicBezTo>
                    <a:pt x="14860" y="20089"/>
                    <a:pt x="18386" y="13833"/>
                    <a:pt x="19439" y="5215"/>
                  </a:cubicBezTo>
                  <a:lnTo>
                    <a:pt x="18846" y="5215"/>
                  </a:lnTo>
                  <a:close/>
                  <a:moveTo>
                    <a:pt x="9876" y="20862"/>
                  </a:moveTo>
                  <a:cubicBezTo>
                    <a:pt x="4422" y="20862"/>
                    <a:pt x="0" y="11521"/>
                    <a:pt x="0" y="0"/>
                  </a:cubicBezTo>
                  <a:lnTo>
                    <a:pt x="1568" y="0"/>
                  </a:lnTo>
                  <a:cubicBezTo>
                    <a:pt x="1568" y="11521"/>
                    <a:pt x="5990" y="20862"/>
                    <a:pt x="11444" y="20862"/>
                  </a:cubicBezTo>
                  <a:close/>
                </a:path>
              </a:pathLst>
            </a:custGeom>
            <a:solidFill>
              <a:srgbClr val="FF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555" name="Shape"/>
            <p:cNvSpPr/>
            <p:nvPr/>
          </p:nvSpPr>
          <p:spPr>
            <a:xfrm>
              <a:off x="0" y="-1"/>
              <a:ext cx="2823121" cy="458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641" y="21600"/>
                  </a:moveTo>
                  <a:cubicBezTo>
                    <a:pt x="8346" y="21600"/>
                    <a:pt x="0" y="11929"/>
                    <a:pt x="0" y="0"/>
                  </a:cubicBezTo>
                  <a:lnTo>
                    <a:pt x="2959" y="0"/>
                  </a:lnTo>
                  <a:cubicBezTo>
                    <a:pt x="2959" y="11929"/>
                    <a:pt x="11305" y="21600"/>
                    <a:pt x="21600" y="21600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</p:grpSp>
      <p:sp>
        <p:nvSpPr>
          <p:cNvPr id="557" name="ZoneTexte 66"/>
          <p:cNvSpPr txBox="1"/>
          <p:nvPr/>
        </p:nvSpPr>
        <p:spPr>
          <a:xfrm>
            <a:off x="6598925" y="5837273"/>
            <a:ext cx="2307978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i="1"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not very similar</a:t>
            </a:r>
          </a:p>
        </p:txBody>
      </p:sp>
      <p:sp>
        <p:nvSpPr>
          <p:cNvPr id="558" name="ZoneTexte 67"/>
          <p:cNvSpPr txBox="1"/>
          <p:nvPr/>
        </p:nvSpPr>
        <p:spPr>
          <a:xfrm>
            <a:off x="4398338" y="5616492"/>
            <a:ext cx="1466676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i="1"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similar</a:t>
            </a:r>
          </a:p>
        </p:txBody>
      </p:sp>
      <p:sp>
        <p:nvSpPr>
          <p:cNvPr id="559" name="TextBox 61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after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after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Class="entr" nodeType="after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after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Class="entr" nodeType="after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after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Class="entr" nodeType="after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ntr" nodeType="after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Class="entr" nodeType="after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after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afterEffect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Class="entr" nodeType="afterEffect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0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Class="entr" nodeType="afterEffect" presetSubtype="0" presetID="1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3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afterEffect" presetSubtype="0" presetID="1" grpId="2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ntr" nodeType="clickEffect" presetSubtype="0" presetID="1" grpId="2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Class="entr" nodeType="afterEffect" presetSubtype="0" presetID="1" grpId="2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3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Class="entr" nodeType="afterEffect" presetSubtype="0" presetID="1" grpId="3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6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Class="entr" nodeType="afterEffect" presetSubtype="0" presetID="1" grpId="3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9" fill="hold"/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Class="entr" nodeType="afterEffect" presetSubtype="0" presetID="1" grpId="3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Class="entr" nodeType="afterEffect" presetSubtype="0" presetID="1" grpId="3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5" fill="hold"/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Class="entr" nodeType="afterEffect" presetSubtype="0" presetID="1" grpId="3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8" fill="hold"/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Class="entr" nodeType="afterEffect" presetSubtype="0" presetID="1" grpId="3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1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Class="entr" nodeType="afterEffect" presetSubtype="0" presetID="1" grpId="3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4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Class="entr" nodeType="afterEffect" presetSubtype="0" presetID="1" grpId="3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7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Class="entr" nodeType="afterEffect" presetSubtype="0" presetID="1" grpId="3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Class="entr" nodeType="afterEffect" presetSubtype="0" presetID="1" grpId="3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3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Class="entr" nodeType="afterEffect" presetSubtype="0" presetID="1" grpId="4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6" fill="hold"/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Class="entr" nodeType="clickEffect" presetSubtype="0" presetID="1" grpId="4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0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Class="entr" nodeType="afterEffect" presetSubtype="0" presetID="1" grpId="4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3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Class="entr" nodeType="afterEffect" presetSubtype="0" presetID="1" grpId="4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6" fill="hold"/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Class="entr" nodeType="clickEffect" presetSubtype="0" presetID="1" grpId="4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0" fill="hold"/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Class="entr" nodeType="clickEffect" presetSubtype="0" presetID="1" grpId="4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4" fill="hold"/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06" grpId="6"/>
      <p:bldP build="whole" bldLvl="1" animBg="1" rev="0" advAuto="0" spid="558" grpId="44"/>
      <p:bldP build="whole" bldLvl="1" animBg="1" rev="0" advAuto="0" spid="537" grpId="13"/>
      <p:bldP build="whole" bldLvl="1" animBg="1" rev="0" advAuto="0" spid="557" grpId="45"/>
      <p:bldP build="whole" bldLvl="1" animBg="1" rev="0" advAuto="0" spid="521" grpId="20"/>
      <p:bldP build="whole" bldLvl="1" animBg="1" rev="0" advAuto="0" spid="547" grpId="12"/>
      <p:bldP build="whole" bldLvl="1" animBg="1" rev="0" advAuto="0" spid="528" grpId="30"/>
      <p:bldP build="whole" bldLvl="1" animBg="1" rev="0" advAuto="0" spid="507" grpId="7"/>
      <p:bldP build="whole" bldLvl="1" animBg="1" rev="0" advAuto="0" spid="535" grpId="37"/>
      <p:bldP build="whole" bldLvl="1" animBg="1" rev="0" advAuto="0" spid="539" grpId="24"/>
      <p:bldP build="whole" bldLvl="1" animBg="1" rev="0" advAuto="0" spid="522" grpId="21"/>
      <p:bldP build="whole" bldLvl="1" animBg="1" rev="0" advAuto="0" spid="515" grpId="14"/>
      <p:bldP build="whole" bldLvl="1" animBg="1" rev="0" advAuto="0" spid="529" grpId="31"/>
      <p:bldP build="whole" bldLvl="1" animBg="1" rev="0" advAuto="0" spid="549" grpId="40"/>
      <p:bldP build="whole" bldLvl="1" animBg="1" rev="0" advAuto="0" spid="523" grpId="22"/>
      <p:bldP build="whole" bldLvl="1" animBg="1" rev="0" advAuto="0" spid="550" grpId="41"/>
      <p:bldP build="whole" bldLvl="1" animBg="1" rev="0" advAuto="0" spid="530" grpId="32"/>
      <p:bldP build="whole" bldLvl="1" animBg="1" rev="0" advAuto="0" spid="516" grpId="16"/>
      <p:bldP build="whole" bldLvl="1" animBg="1" rev="0" advAuto="0" spid="508" grpId="8"/>
      <p:bldP build="whole" bldLvl="1" animBg="1" rev="0" advAuto="0" spid="538" grpId="38"/>
      <p:bldP build="whole" bldLvl="1" animBg="1" rev="0" advAuto="0" spid="524" grpId="23"/>
      <p:bldP build="whole" bldLvl="1" animBg="1" rev="0" advAuto="0" spid="531" grpId="33"/>
      <p:bldP build="whole" bldLvl="1" animBg="1" rev="0" advAuto="0" spid="509" grpId="9"/>
      <p:bldP build="whole" bldLvl="1" animBg="1" rev="0" advAuto="0" spid="548" grpId="25"/>
      <p:bldP build="whole" bldLvl="1" animBg="1" rev="0" advAuto="0" spid="503" grpId="3"/>
      <p:bldP build="whole" bldLvl="1" animBg="1" rev="0" advAuto="0" spid="518" grpId="17"/>
      <p:bldP build="whole" bldLvl="1" animBg="1" rev="0" advAuto="0" spid="510" grpId="10"/>
      <p:bldP build="whole" bldLvl="1" animBg="1" rev="0" advAuto="0" spid="525" grpId="26"/>
      <p:bldP build="whole" bldLvl="1" animBg="1" rev="0" advAuto="0" spid="504" grpId="4"/>
      <p:bldP build="whole" bldLvl="1" animBg="1" rev="0" advAuto="0" spid="517" grpId="27"/>
      <p:bldP build="whole" bldLvl="1" animBg="1" rev="0" advAuto="0" spid="532" grpId="34"/>
      <p:bldP build="whole" bldLvl="1" animBg="1" rev="0" advAuto="0" spid="540" grpId="39"/>
      <p:bldP build="whole" bldLvl="1" animBg="1" rev="0" advAuto="0" spid="519" grpId="18"/>
      <p:bldP build="whole" bldLvl="1" animBg="1" rev="0" advAuto="0" spid="511" grpId="11"/>
      <p:bldP build="whole" bldLvl="1" animBg="1" rev="0" advAuto="0" spid="526" grpId="28"/>
      <p:bldP build="whole" bldLvl="1" animBg="1" rev="0" advAuto="0" spid="505" grpId="5"/>
      <p:bldP build="whole" bldLvl="1" animBg="1" rev="0" advAuto="0" spid="546" grpId="2"/>
      <p:bldP build="whole" bldLvl="1" animBg="1" rev="0" advAuto="0" spid="533" grpId="35"/>
      <p:bldP build="whole" bldLvl="1" animBg="1" rev="0" advAuto="0" spid="553" grpId="42"/>
      <p:bldP build="whole" bldLvl="1" animBg="1" rev="0" advAuto="0" spid="556" grpId="43"/>
      <p:bldP build="whole" bldLvl="1" animBg="1" rev="0" advAuto="0" spid="536" grpId="15"/>
      <p:bldP build="whole" bldLvl="1" animBg="1" rev="0" advAuto="0" spid="514" grpId="1"/>
      <p:bldP build="whole" bldLvl="1" animBg="1" rev="0" advAuto="0" spid="520" grpId="19"/>
      <p:bldP build="whole" bldLvl="1" animBg="1" rev="0" advAuto="0" spid="534" grpId="36"/>
      <p:bldP build="whole" bldLvl="1" animBg="1" rev="0" advAuto="0" spid="527" grpId="29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Sources: Structured</a:t>
            </a:r>
          </a:p>
        </p:txBody>
      </p:sp>
      <p:sp>
        <p:nvSpPr>
          <p:cNvPr id="562" name="TextBox 16"/>
          <p:cNvSpPr txBox="1"/>
          <p:nvPr/>
        </p:nvSpPr>
        <p:spPr>
          <a:xfrm>
            <a:off x="45721" y="1186913"/>
            <a:ext cx="4081235" cy="3037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Name				Number</a:t>
            </a: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D. Johnson		30714 </a:t>
            </a: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J. Smith			20934</a:t>
            </a: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S. Shenker		20259</a:t>
            </a: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Y. Wang 			19471</a:t>
            </a: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J. Lee			18969</a:t>
            </a:r>
          </a:p>
          <a:p>
            <a:pPr marL="342900" indent="-342900"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A. Gupta 		18884 </a:t>
            </a:r>
          </a:p>
          <a:p>
            <a:pPr marL="342900" indent="-342900"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R. Rivest 		18038 </a:t>
            </a:r>
          </a:p>
        </p:txBody>
      </p:sp>
      <p:graphicFrame>
        <p:nvGraphicFramePr>
          <p:cNvPr id="563" name="Table 17"/>
          <p:cNvGraphicFramePr/>
          <p:nvPr/>
        </p:nvGraphicFramePr>
        <p:xfrm>
          <a:off x="5527456" y="1946179"/>
          <a:ext cx="3616544" cy="1828803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861369"/>
                <a:gridCol w="1755174"/>
              </a:tblGrid>
              <a:tr h="457200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400">
                          <a:solidFill>
                            <a:srgbClr val="FFFFFF"/>
                          </a:solidFill>
                          <a:sym typeface="Helvetica"/>
                        </a:rPr>
                        <a:t>Name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400">
                          <a:solidFill>
                            <a:srgbClr val="FFFFFF"/>
                          </a:solidFill>
                          <a:sym typeface="Helvetica"/>
                        </a:rPr>
                        <a:t>Citations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4572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>
                          <a:sym typeface="Helvetica"/>
                        </a:rPr>
                        <a:t>D. Johnson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>
                          <a:sym typeface="Helvetica"/>
                        </a:rPr>
                        <a:t>30714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4572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>
                          <a:sym typeface="Helvetica"/>
                        </a:rPr>
                        <a:t>J. Smith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>
                          <a:sym typeface="Helvetica"/>
                        </a:rPr>
                        <a:t>20937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4572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>
                          <a:sym typeface="Helvetica"/>
                        </a:rPr>
                        <a:t>...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>
                          <a:sym typeface="Helvetica"/>
                        </a:rPr>
                        <a:t>...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  <p:sp>
        <p:nvSpPr>
          <p:cNvPr id="564" name="Down Arrow 18"/>
          <p:cNvSpPr/>
          <p:nvPr/>
        </p:nvSpPr>
        <p:spPr>
          <a:xfrm rot="16200000">
            <a:off x="4079339" y="1831786"/>
            <a:ext cx="648831" cy="21439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8332"/>
                </a:moveTo>
                <a:lnTo>
                  <a:pt x="5400" y="18332"/>
                </a:lnTo>
                <a:lnTo>
                  <a:pt x="5400" y="0"/>
                </a:lnTo>
                <a:lnTo>
                  <a:pt x="16200" y="0"/>
                </a:lnTo>
                <a:lnTo>
                  <a:pt x="16200" y="18332"/>
                </a:lnTo>
                <a:lnTo>
                  <a:pt x="21600" y="18332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4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565" name="TextBox 19"/>
          <p:cNvSpPr txBox="1"/>
          <p:nvPr/>
        </p:nvSpPr>
        <p:spPr>
          <a:xfrm>
            <a:off x="3774526" y="1831105"/>
            <a:ext cx="1780388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 sz="240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Information</a:t>
            </a:r>
          </a:p>
          <a:p>
            <a:pPr>
              <a:defRPr b="1" sz="240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Extraction</a:t>
            </a:r>
          </a:p>
        </p:txBody>
      </p:sp>
      <p:sp>
        <p:nvSpPr>
          <p:cNvPr id="566" name="TextBox 20"/>
          <p:cNvSpPr txBox="1"/>
          <p:nvPr/>
        </p:nvSpPr>
        <p:spPr>
          <a:xfrm>
            <a:off x="141338" y="4668292"/>
            <a:ext cx="7266217" cy="1196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File formats:</a:t>
            </a:r>
          </a:p>
          <a:p>
            <a:pPr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TSV file  (values separated by tabulator)</a:t>
            </a:r>
          </a:p>
          <a:p>
            <a:pPr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CSV (values separated by comma)</a:t>
            </a:r>
          </a:p>
        </p:txBody>
      </p:sp>
      <p:grpSp>
        <p:nvGrpSpPr>
          <p:cNvPr id="569" name="Curved Down Arrow 7"/>
          <p:cNvGrpSpPr/>
          <p:nvPr/>
        </p:nvGrpSpPr>
        <p:grpSpPr>
          <a:xfrm>
            <a:off x="2714823" y="576297"/>
            <a:ext cx="5193145" cy="1391003"/>
            <a:chOff x="-1" y="-1"/>
            <a:chExt cx="5193143" cy="1391001"/>
          </a:xfrm>
        </p:grpSpPr>
        <p:sp>
          <p:nvSpPr>
            <p:cNvPr id="567" name="Shape"/>
            <p:cNvSpPr/>
            <p:nvPr/>
          </p:nvSpPr>
          <p:spPr>
            <a:xfrm rot="467280">
              <a:off x="23706" y="345413"/>
              <a:ext cx="5145729" cy="700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394" y="21600"/>
                  </a:moveTo>
                  <a:lnTo>
                    <a:pt x="19883" y="14090"/>
                  </a:lnTo>
                  <a:lnTo>
                    <a:pt x="20253" y="14090"/>
                  </a:lnTo>
                  <a:cubicBezTo>
                    <a:pt x="18733" y="5621"/>
                    <a:pt x="14824" y="0"/>
                    <a:pt x="10452" y="0"/>
                  </a:cubicBezTo>
                  <a:lnTo>
                    <a:pt x="11430" y="0"/>
                  </a:lnTo>
                  <a:cubicBezTo>
                    <a:pt x="15801" y="0"/>
                    <a:pt x="19711" y="5621"/>
                    <a:pt x="21230" y="14090"/>
                  </a:cubicBezTo>
                  <a:lnTo>
                    <a:pt x="21600" y="14090"/>
                  </a:lnTo>
                  <a:close/>
                  <a:moveTo>
                    <a:pt x="10941" y="24"/>
                  </a:moveTo>
                  <a:cubicBezTo>
                    <a:pt x="5365" y="563"/>
                    <a:pt x="977" y="10063"/>
                    <a:pt x="977" y="21600"/>
                  </a:cubicBezTo>
                  <a:lnTo>
                    <a:pt x="0" y="21600"/>
                  </a:lnTo>
                  <a:cubicBezTo>
                    <a:pt x="0" y="9671"/>
                    <a:pt x="4680" y="0"/>
                    <a:pt x="10452" y="0"/>
                  </a:cubicBezTo>
                  <a:cubicBezTo>
                    <a:pt x="10615" y="0"/>
                    <a:pt x="10778" y="8"/>
                    <a:pt x="10941" y="24"/>
                  </a:cubicBezTo>
                  <a:close/>
                </a:path>
              </a:pathLst>
            </a:custGeom>
            <a:solidFill>
              <a:srgbClr val="FF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568" name="Shape"/>
            <p:cNvSpPr/>
            <p:nvPr/>
          </p:nvSpPr>
          <p:spPr>
            <a:xfrm rot="467280">
              <a:off x="35416" y="173371"/>
              <a:ext cx="2606504" cy="700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4"/>
                  </a:moveTo>
                  <a:cubicBezTo>
                    <a:pt x="10591" y="563"/>
                    <a:pt x="1930" y="10063"/>
                    <a:pt x="1930" y="21600"/>
                  </a:cubicBezTo>
                  <a:lnTo>
                    <a:pt x="0" y="21600"/>
                  </a:lnTo>
                  <a:cubicBezTo>
                    <a:pt x="0" y="9671"/>
                    <a:pt x="9239" y="0"/>
                    <a:pt x="20635" y="0"/>
                  </a:cubicBezTo>
                  <a:cubicBezTo>
                    <a:pt x="20957" y="0"/>
                    <a:pt x="21279" y="8"/>
                    <a:pt x="21600" y="24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</p:grpSp>
      <p:sp>
        <p:nvSpPr>
          <p:cNvPr id="570" name="Slide Number Placeholder 8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71" name="TextBox 9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65" grpId="3"/>
      <p:bldP build="whole" bldLvl="1" animBg="1" rev="0" advAuto="0" spid="566" grpId="5"/>
      <p:bldP build="whole" bldLvl="1" animBg="1" rev="0" advAuto="0" spid="563" grpId="1"/>
      <p:bldP build="whole" bldLvl="1" animBg="1" rev="0" advAuto="0" spid="564" grpId="2"/>
      <p:bldP build="whole" bldLvl="1" animBg="1" rev="0" advAuto="0" spid="569" grpId="4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Sources: Semi-Structured</a:t>
            </a:r>
          </a:p>
        </p:txBody>
      </p:sp>
      <p:graphicFrame>
        <p:nvGraphicFramePr>
          <p:cNvPr id="574" name="Table 17"/>
          <p:cNvGraphicFramePr/>
          <p:nvPr/>
        </p:nvGraphicFramePr>
        <p:xfrm>
          <a:off x="5567965" y="2155199"/>
          <a:ext cx="3413994" cy="1737363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757121"/>
                <a:gridCol w="1656870"/>
              </a:tblGrid>
              <a:tr h="457200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400">
                          <a:solidFill>
                            <a:srgbClr val="FFFFFF"/>
                          </a:solidFill>
                          <a:sym typeface="Helvetica"/>
                        </a:rPr>
                        <a:t>Title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400">
                          <a:solidFill>
                            <a:srgbClr val="FFFFFF"/>
                          </a:solidFill>
                          <a:sym typeface="Helvetica"/>
                        </a:rPr>
                        <a:t>Artist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82296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>
                          <a:sym typeface="Helvetica"/>
                        </a:rPr>
                        <a:t>Empire Burlesque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>
                          <a:sym typeface="Helvetica"/>
                        </a:rPr>
                        <a:t>Bob Dylan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4572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>
                          <a:sym typeface="Helvetica"/>
                        </a:rPr>
                        <a:t>...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>
                          <a:sym typeface="Helvetica"/>
                        </a:rPr>
                        <a:t>...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  <p:sp>
        <p:nvSpPr>
          <p:cNvPr id="575" name="TextBox 20"/>
          <p:cNvSpPr txBox="1"/>
          <p:nvPr/>
        </p:nvSpPr>
        <p:spPr>
          <a:xfrm>
            <a:off x="1321686" y="5521152"/>
            <a:ext cx="6077056" cy="1196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File formats:</a:t>
            </a:r>
          </a:p>
          <a:p>
            <a:pPr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XML file (Extensible Markup Language)</a:t>
            </a:r>
          </a:p>
          <a:p>
            <a:pPr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YAML (Yaml Ain’t a Markup Language)</a:t>
            </a:r>
          </a:p>
        </p:txBody>
      </p:sp>
      <p:sp>
        <p:nvSpPr>
          <p:cNvPr id="576" name="TextBox 8"/>
          <p:cNvSpPr txBox="1"/>
          <p:nvPr/>
        </p:nvSpPr>
        <p:spPr>
          <a:xfrm>
            <a:off x="31279" y="843199"/>
            <a:ext cx="4081235" cy="4663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000">
                <a:latin typeface="Consolas"/>
                <a:ea typeface="Consolas"/>
                <a:cs typeface="Consolas"/>
                <a:sym typeface="Consolas"/>
              </a:defRPr>
            </a:pPr>
            <a:r>
              <a:t>&lt;catalog&gt;</a:t>
            </a:r>
          </a:p>
          <a:p>
            <a:pPr>
              <a:defRPr sz="2000">
                <a:latin typeface="Consolas"/>
                <a:ea typeface="Consolas"/>
                <a:cs typeface="Consolas"/>
                <a:sym typeface="Consolas"/>
              </a:defRPr>
            </a:pPr>
            <a:r>
              <a:t>  &lt;cd&gt;</a:t>
            </a:r>
          </a:p>
          <a:p>
            <a:pPr>
              <a:defRPr sz="2000">
                <a:latin typeface="Consolas"/>
                <a:ea typeface="Consolas"/>
                <a:cs typeface="Consolas"/>
                <a:sym typeface="Consolas"/>
              </a:defRPr>
            </a:pPr>
            <a:r>
              <a:t>     &lt;title&gt;</a:t>
            </a:r>
          </a:p>
          <a:p>
            <a:pPr>
              <a:defRPr sz="200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defRPr>
            </a:pPr>
            <a:r>
              <a:t>        Empire Burlesque</a:t>
            </a:r>
          </a:p>
          <a:p>
            <a:pPr>
              <a:defRPr sz="2000">
                <a:latin typeface="Consolas"/>
                <a:ea typeface="Consolas"/>
                <a:cs typeface="Consolas"/>
                <a:sym typeface="Consolas"/>
              </a:defRPr>
            </a:pPr>
            <a:r>
              <a:t>     &lt;/title&gt;</a:t>
            </a:r>
          </a:p>
          <a:p>
            <a:pPr>
              <a:defRPr sz="2000">
                <a:latin typeface="Consolas"/>
                <a:ea typeface="Consolas"/>
                <a:cs typeface="Consolas"/>
                <a:sym typeface="Consolas"/>
              </a:defRPr>
            </a:pPr>
            <a:r>
              <a:t>     &lt;artist&gt;</a:t>
            </a:r>
          </a:p>
          <a:p>
            <a:pPr>
              <a:defRPr sz="2000">
                <a:latin typeface="Consolas"/>
                <a:ea typeface="Consolas"/>
                <a:cs typeface="Consolas"/>
                <a:sym typeface="Consolas"/>
              </a:defRPr>
            </a:pPr>
            <a:r>
              <a:t>        &lt;firstName&gt;</a:t>
            </a:r>
          </a:p>
          <a:p>
            <a:pPr>
              <a:defRPr sz="200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defRPr>
            </a:pPr>
            <a:r>
              <a:t>           Bob</a:t>
            </a:r>
          </a:p>
          <a:p>
            <a:pPr>
              <a:defRPr sz="2000">
                <a:latin typeface="Consolas"/>
                <a:ea typeface="Consolas"/>
                <a:cs typeface="Consolas"/>
                <a:sym typeface="Consolas"/>
              </a:defRPr>
            </a:pPr>
            <a:r>
              <a:t>        &lt;/firstName&gt;</a:t>
            </a:r>
          </a:p>
          <a:p>
            <a:pPr>
              <a:defRPr sz="2000">
                <a:latin typeface="Consolas"/>
                <a:ea typeface="Consolas"/>
                <a:cs typeface="Consolas"/>
                <a:sym typeface="Consolas"/>
              </a:defRPr>
            </a:pPr>
            <a:r>
              <a:t>        &lt;lastName&gt;</a:t>
            </a:r>
          </a:p>
          <a:p>
            <a:pPr>
              <a:defRPr sz="200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defRPr>
            </a:pPr>
            <a:r>
              <a:t>           Dylan</a:t>
            </a:r>
          </a:p>
          <a:p>
            <a:pPr>
              <a:defRPr sz="2000">
                <a:latin typeface="Consolas"/>
                <a:ea typeface="Consolas"/>
                <a:cs typeface="Consolas"/>
                <a:sym typeface="Consolas"/>
              </a:defRPr>
            </a:pPr>
            <a:r>
              <a:t>        &lt;/lastName&gt;</a:t>
            </a:r>
          </a:p>
          <a:p>
            <a:pPr>
              <a:defRPr sz="2000">
                <a:latin typeface="Consolas"/>
                <a:ea typeface="Consolas"/>
                <a:cs typeface="Consolas"/>
                <a:sym typeface="Consolas"/>
              </a:defRPr>
            </a:pPr>
            <a:r>
              <a:t>      &lt;artist&gt;</a:t>
            </a:r>
          </a:p>
          <a:p>
            <a:pPr>
              <a:defRPr sz="2000">
                <a:latin typeface="Consolas"/>
                <a:ea typeface="Consolas"/>
                <a:cs typeface="Consolas"/>
                <a:sym typeface="Consolas"/>
              </a:defRPr>
            </a:pPr>
            <a:r>
              <a:t>  &lt;/cd&gt;</a:t>
            </a:r>
          </a:p>
          <a:p>
            <a:pPr>
              <a:defRPr sz="2000">
                <a:latin typeface="Consolas"/>
                <a:ea typeface="Consolas"/>
                <a:cs typeface="Consolas"/>
                <a:sym typeface="Consolas"/>
              </a:defRPr>
            </a:pPr>
            <a:r>
              <a:t>...</a:t>
            </a:r>
          </a:p>
        </p:txBody>
      </p:sp>
      <p:grpSp>
        <p:nvGrpSpPr>
          <p:cNvPr id="579" name="Curved Down Arrow 7"/>
          <p:cNvGrpSpPr/>
          <p:nvPr/>
        </p:nvGrpSpPr>
        <p:grpSpPr>
          <a:xfrm>
            <a:off x="2602858" y="3547314"/>
            <a:ext cx="5195030" cy="1213734"/>
            <a:chOff x="0" y="0"/>
            <a:chExt cx="5195029" cy="1213732"/>
          </a:xfrm>
        </p:grpSpPr>
        <p:sp>
          <p:nvSpPr>
            <p:cNvPr id="577" name="Shape"/>
            <p:cNvSpPr/>
            <p:nvPr/>
          </p:nvSpPr>
          <p:spPr>
            <a:xfrm flipH="1" rot="10522625">
              <a:off x="23925" y="206121"/>
              <a:ext cx="5147178" cy="801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263" y="21600"/>
                  </a:moveTo>
                  <a:lnTo>
                    <a:pt x="19635" y="14090"/>
                  </a:lnTo>
                  <a:lnTo>
                    <a:pt x="20058" y="14090"/>
                  </a:lnTo>
                  <a:cubicBezTo>
                    <a:pt x="18553" y="5621"/>
                    <a:pt x="14681" y="0"/>
                    <a:pt x="10352" y="0"/>
                  </a:cubicBezTo>
                  <a:lnTo>
                    <a:pt x="11471" y="0"/>
                  </a:lnTo>
                  <a:cubicBezTo>
                    <a:pt x="15800" y="0"/>
                    <a:pt x="19672" y="5621"/>
                    <a:pt x="21177" y="14090"/>
                  </a:cubicBezTo>
                  <a:lnTo>
                    <a:pt x="21600" y="14090"/>
                  </a:lnTo>
                  <a:close/>
                  <a:moveTo>
                    <a:pt x="10911" y="32"/>
                  </a:moveTo>
                  <a:cubicBezTo>
                    <a:pt x="5419" y="652"/>
                    <a:pt x="1119" y="10124"/>
                    <a:pt x="1119" y="21600"/>
                  </a:cubicBezTo>
                  <a:lnTo>
                    <a:pt x="0" y="21600"/>
                  </a:lnTo>
                  <a:cubicBezTo>
                    <a:pt x="0" y="9671"/>
                    <a:pt x="4635" y="0"/>
                    <a:pt x="10352" y="0"/>
                  </a:cubicBezTo>
                  <a:cubicBezTo>
                    <a:pt x="10539" y="0"/>
                    <a:pt x="10725" y="11"/>
                    <a:pt x="10911" y="32"/>
                  </a:cubicBezTo>
                  <a:close/>
                </a:path>
              </a:pathLst>
            </a:custGeom>
            <a:solidFill>
              <a:srgbClr val="FF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578" name="Shape"/>
            <p:cNvSpPr/>
            <p:nvPr/>
          </p:nvSpPr>
          <p:spPr>
            <a:xfrm flipH="1" rot="10522625">
              <a:off x="28068" y="308764"/>
              <a:ext cx="2600130" cy="801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32"/>
                  </a:moveTo>
                  <a:cubicBezTo>
                    <a:pt x="10728" y="652"/>
                    <a:pt x="2214" y="10124"/>
                    <a:pt x="2214" y="21600"/>
                  </a:cubicBezTo>
                  <a:lnTo>
                    <a:pt x="0" y="21600"/>
                  </a:lnTo>
                  <a:cubicBezTo>
                    <a:pt x="0" y="9671"/>
                    <a:pt x="9175" y="0"/>
                    <a:pt x="20493" y="0"/>
                  </a:cubicBezTo>
                  <a:cubicBezTo>
                    <a:pt x="20862" y="0"/>
                    <a:pt x="21231" y="11"/>
                    <a:pt x="21600" y="32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</p:grpSp>
      <p:sp>
        <p:nvSpPr>
          <p:cNvPr id="580" name="Slide Number Placeholder 9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81" name="Down Arrow 18"/>
          <p:cNvSpPr/>
          <p:nvPr/>
        </p:nvSpPr>
        <p:spPr>
          <a:xfrm rot="16200000">
            <a:off x="4131073" y="1748744"/>
            <a:ext cx="648832" cy="2143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8332"/>
                </a:moveTo>
                <a:lnTo>
                  <a:pt x="5400" y="18332"/>
                </a:lnTo>
                <a:lnTo>
                  <a:pt x="5400" y="0"/>
                </a:lnTo>
                <a:lnTo>
                  <a:pt x="16200" y="0"/>
                </a:lnTo>
                <a:lnTo>
                  <a:pt x="16200" y="18332"/>
                </a:lnTo>
                <a:lnTo>
                  <a:pt x="21600" y="18332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4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582" name="TextBox 19"/>
          <p:cNvSpPr txBox="1"/>
          <p:nvPr/>
        </p:nvSpPr>
        <p:spPr>
          <a:xfrm>
            <a:off x="3451188" y="1818171"/>
            <a:ext cx="1780388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 sz="240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Information</a:t>
            </a:r>
          </a:p>
          <a:p>
            <a:pPr>
              <a:defRPr b="1" sz="240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Extraction</a:t>
            </a:r>
          </a:p>
        </p:txBody>
      </p:sp>
      <p:sp>
        <p:nvSpPr>
          <p:cNvPr id="583" name="TextBox 12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74" grpId="1"/>
      <p:bldP build="whole" bldLvl="1" animBg="1" rev="0" advAuto="0" spid="582" grpId="4"/>
      <p:bldP build="whole" bldLvl="1" animBg="1" rev="0" advAuto="0" spid="579" grpId="2"/>
      <p:bldP build="whole" bldLvl="1" animBg="1" rev="0" advAuto="0" spid="581" grpId="3"/>
      <p:bldP build="whole" bldLvl="1" animBg="1" rev="0" advAuto="0" spid="575" grpId="5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Sources: Semi-Structured</a:t>
            </a:r>
          </a:p>
        </p:txBody>
      </p:sp>
      <p:sp>
        <p:nvSpPr>
          <p:cNvPr id="586" name="TextBox 20"/>
          <p:cNvSpPr txBox="1"/>
          <p:nvPr/>
        </p:nvSpPr>
        <p:spPr>
          <a:xfrm>
            <a:off x="1474227" y="5546361"/>
            <a:ext cx="7536744" cy="1196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File formats:</a:t>
            </a:r>
          </a:p>
          <a:p>
            <a:pPr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HTML file with table (Hypertext Markup Lang.)</a:t>
            </a:r>
          </a:p>
          <a:p>
            <a:pPr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Wiki file with table (later in this class)</a:t>
            </a:r>
          </a:p>
        </p:txBody>
      </p:sp>
      <p:sp>
        <p:nvSpPr>
          <p:cNvPr id="587" name="TextBox 8"/>
          <p:cNvSpPr txBox="1"/>
          <p:nvPr/>
        </p:nvSpPr>
        <p:spPr>
          <a:xfrm>
            <a:off x="45721" y="2825144"/>
            <a:ext cx="4081235" cy="2669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solidFill>
                  <a:schemeClr val="accent1"/>
                </a:solidFill>
                <a:latin typeface="Consolas"/>
                <a:ea typeface="Consolas"/>
                <a:cs typeface="Consolas"/>
                <a:sym typeface="Consolas"/>
              </a:defRPr>
            </a:pPr>
            <a:r>
              <a:t>&lt;table&gt;</a:t>
            </a: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  </a:t>
            </a:r>
            <a:r>
              <a:rPr>
                <a:solidFill>
                  <a:schemeClr val="accent1"/>
                </a:solidFill>
              </a:rPr>
              <a:t>&lt;tr&gt;</a:t>
            </a:r>
            <a:endParaRPr>
              <a:solidFill>
                <a:schemeClr val="accent1"/>
              </a:solidFill>
            </a:endParaRP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    </a:t>
            </a:r>
            <a:r>
              <a:rPr>
                <a:solidFill>
                  <a:schemeClr val="accent1"/>
                </a:solidFill>
              </a:rPr>
              <a:t>&lt;td&gt;</a:t>
            </a:r>
            <a:r>
              <a:t> 2008-11-24</a:t>
            </a: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    </a:t>
            </a:r>
            <a:r>
              <a:rPr>
                <a:solidFill>
                  <a:schemeClr val="accent1"/>
                </a:solidFill>
              </a:rPr>
              <a:t>&lt;td&gt;</a:t>
            </a:r>
            <a:r>
              <a:t> Miles away</a:t>
            </a: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    </a:t>
            </a:r>
            <a:r>
              <a:rPr>
                <a:solidFill>
                  <a:schemeClr val="accent1"/>
                </a:solidFill>
              </a:rPr>
              <a:t>&lt;td&gt;</a:t>
            </a:r>
            <a:r>
              <a:t> 7</a:t>
            </a: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  </a:t>
            </a:r>
            <a:r>
              <a:rPr>
                <a:solidFill>
                  <a:schemeClr val="accent1"/>
                </a:solidFill>
              </a:rPr>
              <a:t>&lt;/tr&gt;</a:t>
            </a:r>
            <a:endParaRPr>
              <a:solidFill>
                <a:schemeClr val="accent1"/>
              </a:solidFill>
            </a:endParaRP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...   </a:t>
            </a:r>
          </a:p>
        </p:txBody>
      </p:sp>
      <p:pic>
        <p:nvPicPr>
          <p:cNvPr id="588" name="Picture 7" descr="Picture 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55046"/>
            <a:ext cx="5486400" cy="2070101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589" name="Table 9"/>
          <p:cNvGraphicFramePr/>
          <p:nvPr/>
        </p:nvGraphicFramePr>
        <p:xfrm>
          <a:off x="5263086" y="3319719"/>
          <a:ext cx="3793616" cy="1371603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952506"/>
                <a:gridCol w="1841107"/>
              </a:tblGrid>
              <a:tr h="457200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400">
                          <a:solidFill>
                            <a:srgbClr val="FFFFFF"/>
                          </a:solidFill>
                          <a:sym typeface="Helvetica"/>
                        </a:rPr>
                        <a:t>Title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400">
                          <a:solidFill>
                            <a:srgbClr val="FFFFFF"/>
                          </a:solidFill>
                          <a:sym typeface="Helvetica"/>
                        </a:rPr>
                        <a:t>Date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4572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>
                          <a:sym typeface="Helvetica"/>
                        </a:rPr>
                        <a:t>Miles away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>
                          <a:sym typeface="Helvetica"/>
                        </a:rPr>
                        <a:t>2008-11-24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4572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>
                          <a:sym typeface="Helvetica"/>
                        </a:rPr>
                        <a:t>...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>
                          <a:sym typeface="Helvetica"/>
                        </a:rPr>
                        <a:t>...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  <p:sp>
        <p:nvSpPr>
          <p:cNvPr id="590" name="Down Arrow 10"/>
          <p:cNvSpPr/>
          <p:nvPr/>
        </p:nvSpPr>
        <p:spPr>
          <a:xfrm rot="16200000">
            <a:off x="4088791" y="3121081"/>
            <a:ext cx="648832" cy="16997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7477"/>
                </a:moveTo>
                <a:lnTo>
                  <a:pt x="5400" y="17477"/>
                </a:lnTo>
                <a:lnTo>
                  <a:pt x="5400" y="0"/>
                </a:lnTo>
                <a:lnTo>
                  <a:pt x="16200" y="0"/>
                </a:lnTo>
                <a:lnTo>
                  <a:pt x="16200" y="17477"/>
                </a:lnTo>
                <a:lnTo>
                  <a:pt x="21600" y="17477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591" name="TextBox 11"/>
          <p:cNvSpPr txBox="1"/>
          <p:nvPr/>
        </p:nvSpPr>
        <p:spPr>
          <a:xfrm>
            <a:off x="3518353" y="3013119"/>
            <a:ext cx="1361325" cy="650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Information</a:t>
            </a:r>
          </a:p>
          <a:p>
            <a:pPr>
              <a:defRPr b="1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Extraction</a:t>
            </a:r>
          </a:p>
        </p:txBody>
      </p:sp>
      <p:sp>
        <p:nvSpPr>
          <p:cNvPr id="592" name="Slide Number Placeholder 13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93" name="TextBox 12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91" grpId="3"/>
      <p:bldP build="whole" bldLvl="1" animBg="1" rev="0" advAuto="0" spid="590" grpId="2"/>
      <p:bldP build="whole" bldLvl="1" animBg="1" rev="0" advAuto="0" spid="586" grpId="4"/>
      <p:bldP build="whole" bldLvl="1" animBg="1" rev="0" advAuto="0" spid="58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Outline</a:t>
            </a:r>
          </a:p>
        </p:txBody>
      </p:sp>
      <p:sp>
        <p:nvSpPr>
          <p:cNvPr id="213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IE Scenario </a:t>
            </a:r>
          </a:p>
          <a:p>
            <a:pPr/>
            <a:r>
              <a:t>Information Retrieval vs. Information Extraction</a:t>
            </a:r>
          </a:p>
          <a:p>
            <a:pPr/>
            <a:r>
              <a:t>Source selection</a:t>
            </a:r>
          </a:p>
          <a:p>
            <a:pPr/>
            <a:r>
              <a:t>Tokenization and normalization</a:t>
            </a:r>
          </a:p>
          <a:p>
            <a:pPr/>
            <a:r>
              <a:t>Extraction of entities in closed and regular sets 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e.g., dates, country names</a:t>
            </a:r>
          </a:p>
        </p:txBody>
      </p:sp>
      <p:sp>
        <p:nvSpPr>
          <p:cNvPr id="214" name="Slide Number Placeholder 3"/>
          <p:cNvSpPr txBox="1"/>
          <p:nvPr>
            <p:ph type="sldNum" sz="quarter" idx="4294967295"/>
          </p:nvPr>
        </p:nvSpPr>
        <p:spPr>
          <a:xfrm>
            <a:off x="8498199" y="6397943"/>
            <a:ext cx="18859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Rectangle 7"/>
          <p:cNvSpPr txBox="1"/>
          <p:nvPr/>
        </p:nvSpPr>
        <p:spPr>
          <a:xfrm>
            <a:off x="45718" y="1272994"/>
            <a:ext cx="8595364" cy="2301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Founded in 1215 as a colony of Genoa, Monaco has been ruled by the House of Grimaldi since 1297, except when under French control from 1789 to 1814. Designated as a protectorate of Sardinia from 1815 until 1860 by the Treaty of Vienna, Monaco's </a:t>
            </a:r>
          </a:p>
          <a:p>
            <a:pPr>
              <a:defRPr sz="240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sovereignty …</a:t>
            </a:r>
          </a:p>
        </p:txBody>
      </p:sp>
      <p:sp>
        <p:nvSpPr>
          <p:cNvPr id="596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Sources: “Unstructured”</a:t>
            </a:r>
          </a:p>
        </p:txBody>
      </p:sp>
      <p:sp>
        <p:nvSpPr>
          <p:cNvPr id="597" name="TextBox 20"/>
          <p:cNvSpPr txBox="1"/>
          <p:nvPr/>
        </p:nvSpPr>
        <p:spPr>
          <a:xfrm>
            <a:off x="45727" y="5151813"/>
            <a:ext cx="4445899" cy="1564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File formats:</a:t>
            </a:r>
          </a:p>
          <a:p>
            <a:pPr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HTML file </a:t>
            </a:r>
          </a:p>
          <a:p>
            <a:pPr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text file </a:t>
            </a:r>
          </a:p>
          <a:p>
            <a:pPr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word processing document</a:t>
            </a:r>
          </a:p>
        </p:txBody>
      </p:sp>
      <p:graphicFrame>
        <p:nvGraphicFramePr>
          <p:cNvPr id="598" name="Table 9"/>
          <p:cNvGraphicFramePr/>
          <p:nvPr/>
        </p:nvGraphicFramePr>
        <p:xfrm>
          <a:off x="5076995" y="4691319"/>
          <a:ext cx="3609816" cy="1371603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952943"/>
                <a:gridCol w="1656870"/>
              </a:tblGrid>
              <a:tr h="457200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400">
                          <a:solidFill>
                            <a:srgbClr val="FFFFFF"/>
                          </a:solidFill>
                          <a:sym typeface="Helvetica"/>
                        </a:rPr>
                        <a:t>Event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400">
                          <a:solidFill>
                            <a:srgbClr val="FFFFFF"/>
                          </a:solidFill>
                          <a:sym typeface="Helvetica"/>
                        </a:rPr>
                        <a:t>Date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4572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>
                          <a:sym typeface="Helvetica"/>
                        </a:rPr>
                        <a:t>Foundation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>
                          <a:sym typeface="Helvetica"/>
                        </a:rPr>
                        <a:t>1215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4572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>
                          <a:sym typeface="Helvetica"/>
                        </a:rPr>
                        <a:t>...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>
                          <a:sym typeface="Helvetica"/>
                        </a:rPr>
                        <a:t>...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  <p:sp>
        <p:nvSpPr>
          <p:cNvPr id="599" name="Down Arrow 10"/>
          <p:cNvSpPr/>
          <p:nvPr/>
        </p:nvSpPr>
        <p:spPr>
          <a:xfrm rot="18141172">
            <a:off x="5066565" y="3071409"/>
            <a:ext cx="648832" cy="15555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7095"/>
                </a:moveTo>
                <a:lnTo>
                  <a:pt x="5400" y="17095"/>
                </a:lnTo>
                <a:lnTo>
                  <a:pt x="5400" y="0"/>
                </a:lnTo>
                <a:lnTo>
                  <a:pt x="16200" y="0"/>
                </a:lnTo>
                <a:lnTo>
                  <a:pt x="16200" y="17095"/>
                </a:lnTo>
                <a:lnTo>
                  <a:pt x="21600" y="17095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600" name="TextBox 11"/>
          <p:cNvSpPr txBox="1"/>
          <p:nvPr/>
        </p:nvSpPr>
        <p:spPr>
          <a:xfrm>
            <a:off x="6095653" y="3360718"/>
            <a:ext cx="1780388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 sz="240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Information</a:t>
            </a:r>
          </a:p>
          <a:p>
            <a:pPr>
              <a:defRPr b="1" sz="240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Extraction</a:t>
            </a:r>
          </a:p>
        </p:txBody>
      </p:sp>
      <p:sp>
        <p:nvSpPr>
          <p:cNvPr id="601" name="Slide Number Placeholder 8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02" name="TextBox 12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97" grpId="4"/>
      <p:bldP build="whole" bldLvl="1" animBg="1" rev="0" advAuto="0" spid="599" grpId="2"/>
      <p:bldP build="whole" bldLvl="1" animBg="1" rev="0" advAuto="0" spid="600" grpId="3"/>
      <p:bldP build="whole" bldLvl="1" animBg="1" rev="0" advAuto="0" spid="598" grpId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Sources: Mixed</a:t>
            </a:r>
          </a:p>
        </p:txBody>
      </p:sp>
      <p:sp>
        <p:nvSpPr>
          <p:cNvPr id="605" name="TextBox 8"/>
          <p:cNvSpPr txBox="1"/>
          <p:nvPr/>
        </p:nvSpPr>
        <p:spPr>
          <a:xfrm>
            <a:off x="320741" y="3221091"/>
            <a:ext cx="4081236" cy="3406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solidFill>
                  <a:schemeClr val="accent1"/>
                </a:solidFill>
                <a:latin typeface="Consolas"/>
                <a:ea typeface="Consolas"/>
                <a:cs typeface="Consolas"/>
                <a:sym typeface="Consolas"/>
              </a:defRPr>
            </a:pPr>
            <a:r>
              <a:t>&lt;table&gt;</a:t>
            </a: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  </a:t>
            </a:r>
            <a:r>
              <a:rPr>
                <a:solidFill>
                  <a:schemeClr val="accent1"/>
                </a:solidFill>
              </a:rPr>
              <a:t>&lt;tr&gt;</a:t>
            </a:r>
            <a:endParaRPr>
              <a:solidFill>
                <a:schemeClr val="accent1"/>
              </a:solidFill>
            </a:endParaRP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    </a:t>
            </a:r>
            <a:r>
              <a:rPr>
                <a:solidFill>
                  <a:schemeClr val="accent1"/>
                </a:solidFill>
              </a:rPr>
              <a:t>&lt;td&gt;</a:t>
            </a:r>
            <a:r>
              <a:t> Professor.    </a:t>
            </a: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         Computational </a:t>
            </a: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         Neuroscience, </a:t>
            </a: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         ...</a:t>
            </a: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...   </a:t>
            </a:r>
          </a:p>
        </p:txBody>
      </p:sp>
      <p:graphicFrame>
        <p:nvGraphicFramePr>
          <p:cNvPr id="606" name="Table 9"/>
          <p:cNvGraphicFramePr/>
          <p:nvPr/>
        </p:nvGraphicFramePr>
        <p:xfrm>
          <a:off x="5453045" y="3598702"/>
          <a:ext cx="3413991" cy="1371603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757121"/>
                <a:gridCol w="1656870"/>
              </a:tblGrid>
              <a:tr h="457200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400">
                          <a:solidFill>
                            <a:srgbClr val="FFFFFF"/>
                          </a:solidFill>
                          <a:sym typeface="Helvetica"/>
                        </a:rPr>
                        <a:t>Name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400">
                          <a:solidFill>
                            <a:srgbClr val="FFFFFF"/>
                          </a:solidFill>
                          <a:sym typeface="Helvetica"/>
                        </a:rPr>
                        <a:t>Title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4572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>
                          <a:sym typeface="Helvetica"/>
                        </a:rPr>
                        <a:t>Barte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>
                          <a:sym typeface="Helvetica"/>
                        </a:rPr>
                        <a:t>Professor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4572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>
                          <a:sym typeface="Helvetica"/>
                        </a:rPr>
                        <a:t>...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>
                          <a:sym typeface="Helvetica"/>
                        </a:rPr>
                        <a:t>...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  <p:sp>
        <p:nvSpPr>
          <p:cNvPr id="607" name="Down Arrow 10"/>
          <p:cNvSpPr/>
          <p:nvPr/>
        </p:nvSpPr>
        <p:spPr>
          <a:xfrm rot="16200000">
            <a:off x="4568492" y="3921697"/>
            <a:ext cx="648832" cy="8904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3730"/>
                </a:moveTo>
                <a:lnTo>
                  <a:pt x="5400" y="13730"/>
                </a:lnTo>
                <a:lnTo>
                  <a:pt x="5400" y="0"/>
                </a:lnTo>
                <a:lnTo>
                  <a:pt x="16200" y="0"/>
                </a:lnTo>
                <a:lnTo>
                  <a:pt x="16200" y="13730"/>
                </a:lnTo>
                <a:lnTo>
                  <a:pt x="21600" y="1373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608" name="TextBox 11"/>
          <p:cNvSpPr txBox="1"/>
          <p:nvPr/>
        </p:nvSpPr>
        <p:spPr>
          <a:xfrm>
            <a:off x="4031100" y="3275543"/>
            <a:ext cx="1361325" cy="650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Information</a:t>
            </a:r>
          </a:p>
          <a:p>
            <a:pPr>
              <a:defRPr b="1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Extraction</a:t>
            </a:r>
          </a:p>
        </p:txBody>
      </p:sp>
      <p:pic>
        <p:nvPicPr>
          <p:cNvPr id="609" name="Picture 9" descr="Picture 9"/>
          <p:cNvPicPr>
            <a:picLocks noChangeAspect="1"/>
          </p:cNvPicPr>
          <p:nvPr/>
        </p:nvPicPr>
        <p:blipFill>
          <a:blip r:embed="rId2">
            <a:extLst/>
          </a:blip>
          <a:srcRect l="0" t="0" r="0" b="57410"/>
          <a:stretch>
            <a:fillRect/>
          </a:stretch>
        </p:blipFill>
        <p:spPr>
          <a:xfrm>
            <a:off x="275028" y="923596"/>
            <a:ext cx="7889058" cy="2058451"/>
          </a:xfrm>
          <a:prstGeom prst="rect">
            <a:avLst/>
          </a:prstGeom>
          <a:ln w="12700">
            <a:solidFill>
              <a:srgbClr val="000000"/>
            </a:solidFill>
            <a:miter/>
          </a:ln>
        </p:spPr>
      </p:pic>
      <p:sp>
        <p:nvSpPr>
          <p:cNvPr id="610" name="TextBox 12"/>
          <p:cNvSpPr txBox="1"/>
          <p:nvPr/>
        </p:nvSpPr>
        <p:spPr>
          <a:xfrm>
            <a:off x="45719" y="6102141"/>
            <a:ext cx="8821000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Different IE approaches work with different types of sources</a:t>
            </a:r>
          </a:p>
        </p:txBody>
      </p:sp>
      <p:sp>
        <p:nvSpPr>
          <p:cNvPr id="611" name="Slide Number Placeholder 13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12" name="TextBox 14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05" grpId="1"/>
      <p:bldP build="whole" bldLvl="1" animBg="1" rev="0" advAuto="0" spid="608" grpId="4"/>
      <p:bldP build="whole" bldLvl="1" animBg="1" rev="0" advAuto="0" spid="610" grpId="5"/>
      <p:bldP build="whole" bldLvl="1" animBg="1" rev="0" advAuto="0" spid="606" grpId="2"/>
      <p:bldP build="whole" bldLvl="1" animBg="1" rev="0" advAuto="0" spid="607" grpId="3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Source Selection Summary</a:t>
            </a:r>
          </a:p>
        </p:txBody>
      </p:sp>
      <p:sp>
        <p:nvSpPr>
          <p:cNvPr id="615" name="TextBox 15"/>
          <p:cNvSpPr txBox="1"/>
          <p:nvPr/>
        </p:nvSpPr>
        <p:spPr>
          <a:xfrm>
            <a:off x="45720" y="2636846"/>
            <a:ext cx="8754848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We have to deal with character  encodings 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(ASCII, Code Pages, UTF-8,…) and detect the language</a:t>
            </a:r>
          </a:p>
        </p:txBody>
      </p:sp>
      <p:sp>
        <p:nvSpPr>
          <p:cNvPr id="616" name="TextBox 16"/>
          <p:cNvSpPr txBox="1"/>
          <p:nvPr/>
        </p:nvSpPr>
        <p:spPr>
          <a:xfrm>
            <a:off x="45935" y="3861120"/>
            <a:ext cx="9052561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Our documents may be structured, semi-structured or 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unstructured.</a:t>
            </a:r>
          </a:p>
        </p:txBody>
      </p:sp>
      <p:sp>
        <p:nvSpPr>
          <p:cNvPr id="617" name="TextBox 17"/>
          <p:cNvSpPr txBox="1"/>
          <p:nvPr/>
        </p:nvSpPr>
        <p:spPr>
          <a:xfrm>
            <a:off x="45935" y="1533562"/>
            <a:ext cx="7836502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We can extract from the entire Web, or from certain 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Internet domains, thematic domains or files.</a:t>
            </a:r>
          </a:p>
        </p:txBody>
      </p:sp>
      <p:sp>
        <p:nvSpPr>
          <p:cNvPr id="618" name="Slide Number Placeholder 18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19" name="TextBox 6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15" grpId="1"/>
      <p:bldP build="whole" bldLvl="1" animBg="1" rev="0" advAuto="0" spid="616" grpId="2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Information Extraction</a:t>
            </a:r>
          </a:p>
        </p:txBody>
      </p:sp>
      <p:sp>
        <p:nvSpPr>
          <p:cNvPr id="622" name="TextBox 22"/>
          <p:cNvSpPr txBox="1"/>
          <p:nvPr/>
        </p:nvSpPr>
        <p:spPr>
          <a:xfrm>
            <a:off x="475785" y="2567227"/>
            <a:ext cx="1121117" cy="650237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Source</a:t>
            </a:r>
          </a:p>
          <a:p>
            <a: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Selection</a:t>
            </a:r>
          </a:p>
        </p:txBody>
      </p:sp>
      <p:sp>
        <p:nvSpPr>
          <p:cNvPr id="623" name="TextBox 23"/>
          <p:cNvSpPr txBox="1"/>
          <p:nvPr/>
        </p:nvSpPr>
        <p:spPr>
          <a:xfrm>
            <a:off x="216104" y="4007387"/>
            <a:ext cx="1627095" cy="650237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Tokenization&amp;</a:t>
            </a:r>
          </a:p>
          <a:p>
            <a: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Normalization</a:t>
            </a:r>
          </a:p>
        </p:txBody>
      </p:sp>
      <p:sp>
        <p:nvSpPr>
          <p:cNvPr id="624" name="TextBox 24"/>
          <p:cNvSpPr txBox="1"/>
          <p:nvPr/>
        </p:nvSpPr>
        <p:spPr>
          <a:xfrm>
            <a:off x="231372" y="5628406"/>
            <a:ext cx="1597516" cy="650237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Named Entity</a:t>
            </a:r>
          </a:p>
          <a:p>
            <a: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Recognition</a:t>
            </a:r>
          </a:p>
        </p:txBody>
      </p:sp>
      <p:sp>
        <p:nvSpPr>
          <p:cNvPr id="625" name="TextBox 31"/>
          <p:cNvSpPr txBox="1"/>
          <p:nvPr/>
        </p:nvSpPr>
        <p:spPr>
          <a:xfrm>
            <a:off x="3987400" y="2564861"/>
            <a:ext cx="1199028" cy="650237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Instance</a:t>
            </a:r>
          </a:p>
          <a:p>
            <a: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Extraction</a:t>
            </a:r>
          </a:p>
        </p:txBody>
      </p:sp>
      <p:sp>
        <p:nvSpPr>
          <p:cNvPr id="626" name="TextBox 32"/>
          <p:cNvSpPr txBox="1"/>
          <p:nvPr/>
        </p:nvSpPr>
        <p:spPr>
          <a:xfrm>
            <a:off x="3991000" y="4107314"/>
            <a:ext cx="1199028" cy="650237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Fact</a:t>
            </a:r>
          </a:p>
          <a:p>
            <a: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Extraction</a:t>
            </a:r>
          </a:p>
        </p:txBody>
      </p:sp>
      <p:sp>
        <p:nvSpPr>
          <p:cNvPr id="627" name="TextBox 36"/>
          <p:cNvSpPr txBox="1"/>
          <p:nvPr/>
        </p:nvSpPr>
        <p:spPr>
          <a:xfrm>
            <a:off x="3965509" y="5981801"/>
            <a:ext cx="2532900" cy="650237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Ontological</a:t>
            </a:r>
          </a:p>
          <a:p>
            <a: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Information Extraction</a:t>
            </a:r>
          </a:p>
        </p:txBody>
      </p:sp>
      <p:grpSp>
        <p:nvGrpSpPr>
          <p:cNvPr id="631" name="Folded Corner 37"/>
          <p:cNvGrpSpPr/>
          <p:nvPr/>
        </p:nvGrpSpPr>
        <p:grpSpPr>
          <a:xfrm>
            <a:off x="2051721" y="2586848"/>
            <a:ext cx="591976" cy="842159"/>
            <a:chOff x="-1" y="-1"/>
            <a:chExt cx="591975" cy="842157"/>
          </a:xfrm>
        </p:grpSpPr>
        <p:sp>
          <p:nvSpPr>
            <p:cNvPr id="628" name="Shape"/>
            <p:cNvSpPr/>
            <p:nvPr/>
          </p:nvSpPr>
          <p:spPr>
            <a:xfrm>
              <a:off x="-2" y="-2"/>
              <a:ext cx="591977" cy="842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6237"/>
                  </a:lnTo>
                  <a:lnTo>
                    <a:pt x="1397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629" name="Triangle"/>
            <p:cNvSpPr/>
            <p:nvPr/>
          </p:nvSpPr>
          <p:spPr>
            <a:xfrm>
              <a:off x="382869" y="633052"/>
              <a:ext cx="209106" cy="209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4320" y="432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-2" y="-2"/>
              <a:ext cx="591977" cy="842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970" y="21600"/>
                  </a:moveTo>
                  <a:lnTo>
                    <a:pt x="15496" y="17309"/>
                  </a:lnTo>
                  <a:lnTo>
                    <a:pt x="21600" y="16237"/>
                  </a:lnTo>
                  <a:lnTo>
                    <a:pt x="13970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16237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</p:grpSp>
      <p:sp>
        <p:nvSpPr>
          <p:cNvPr id="632" name="TextBox 38"/>
          <p:cNvSpPr txBox="1"/>
          <p:nvPr/>
        </p:nvSpPr>
        <p:spPr>
          <a:xfrm>
            <a:off x="2673503" y="2548782"/>
            <a:ext cx="331744" cy="586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 sz="32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?</a:t>
            </a:r>
          </a:p>
        </p:txBody>
      </p:sp>
      <p:sp>
        <p:nvSpPr>
          <p:cNvPr id="633" name="TextBox 39"/>
          <p:cNvSpPr txBox="1"/>
          <p:nvPr/>
        </p:nvSpPr>
        <p:spPr>
          <a:xfrm>
            <a:off x="1976789" y="3894749"/>
            <a:ext cx="1269461" cy="929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05/01/67</a:t>
            </a:r>
          </a:p>
          <a:p>
            <a:pPr>
              <a:defRPr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pPr>
            <a:r>
              <a:t></a:t>
            </a:r>
            <a:r>
              <a:rPr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1967-05-01</a:t>
            </a:r>
          </a:p>
        </p:txBody>
      </p:sp>
      <p:cxnSp>
        <p:nvCxnSpPr>
          <p:cNvPr id="634" name="Straight Connector 41"/>
          <p:cNvCxnSpPr>
            <a:stCxn id="622" idx="0"/>
            <a:endCxn id="623" idx="0"/>
          </p:cNvCxnSpPr>
          <p:nvPr/>
        </p:nvCxnSpPr>
        <p:spPr>
          <a:xfrm flipH="1">
            <a:off x="1029651" y="2892345"/>
            <a:ext cx="6693" cy="1440161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cxnSp>
        <p:nvCxnSpPr>
          <p:cNvPr id="635" name="Straight Connector 43"/>
          <p:cNvCxnSpPr>
            <a:stCxn id="623" idx="0"/>
            <a:endCxn id="624" idx="0"/>
          </p:cNvCxnSpPr>
          <p:nvPr/>
        </p:nvCxnSpPr>
        <p:spPr>
          <a:xfrm>
            <a:off x="1029651" y="4332505"/>
            <a:ext cx="480" cy="162102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cxnSp>
        <p:nvCxnSpPr>
          <p:cNvPr id="636" name="Straight Connector 49"/>
          <p:cNvCxnSpPr>
            <a:stCxn id="625" idx="0"/>
            <a:endCxn id="626" idx="0"/>
          </p:cNvCxnSpPr>
          <p:nvPr/>
        </p:nvCxnSpPr>
        <p:spPr>
          <a:xfrm>
            <a:off x="4586913" y="2889979"/>
            <a:ext cx="3601" cy="1542454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sp>
        <p:nvSpPr>
          <p:cNvPr id="637" name="Straight Connector 52"/>
          <p:cNvSpPr/>
          <p:nvPr/>
        </p:nvSpPr>
        <p:spPr>
          <a:xfrm flipH="1">
            <a:off x="4635567" y="4753645"/>
            <a:ext cx="4" cy="1228158"/>
          </a:xfrm>
          <a:prstGeom prst="line">
            <a:avLst/>
          </a:prstGeom>
          <a:ln w="38100">
            <a:solidFill>
              <a:srgbClr val="0000FF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38" name="TextBox 57"/>
          <p:cNvSpPr txBox="1"/>
          <p:nvPr/>
        </p:nvSpPr>
        <p:spPr>
          <a:xfrm>
            <a:off x="7380312" y="5720867"/>
            <a:ext cx="1548067" cy="370837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And Beyond!</a:t>
            </a:r>
          </a:p>
        </p:txBody>
      </p:sp>
      <p:cxnSp>
        <p:nvCxnSpPr>
          <p:cNvPr id="639" name="Straight Connector 58"/>
          <p:cNvCxnSpPr>
            <a:stCxn id="627" idx="0"/>
            <a:endCxn id="638" idx="0"/>
          </p:cNvCxnSpPr>
          <p:nvPr/>
        </p:nvCxnSpPr>
        <p:spPr>
          <a:xfrm flipV="1">
            <a:off x="5231958" y="5906285"/>
            <a:ext cx="2922388" cy="400635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graphicFrame>
        <p:nvGraphicFramePr>
          <p:cNvPr id="640" name="Table 73"/>
          <p:cNvGraphicFramePr/>
          <p:nvPr/>
        </p:nvGraphicFramePr>
        <p:xfrm>
          <a:off x="5724130" y="2427315"/>
          <a:ext cx="3203740" cy="1280162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640945"/>
                <a:gridCol w="1562793"/>
              </a:tblGrid>
              <a:tr h="423950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ym typeface="Helvetica"/>
                        </a:rPr>
                        <a:t>Person Name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ym typeface="Helvetica"/>
                        </a:rPr>
                        <a:t>Person Type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6E6FF"/>
                    </a:solidFill>
                  </a:tcPr>
                </a:tc>
              </a:tr>
              <a:tr h="440575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>
                          <a:sym typeface="Helvetica"/>
                        </a:rPr>
                        <a:t>Elvis Presley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>
                          <a:sym typeface="Helvetica"/>
                        </a:rPr>
                        <a:t>musician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>
                          <a:sym typeface="Helvetica"/>
                        </a:rPr>
                        <a:t>Angela Merkel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>
                          <a:sym typeface="Helvetica"/>
                        </a:rPr>
                        <a:t>politician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</a:tr>
            </a:tbl>
          </a:graphicData>
        </a:graphic>
      </p:graphicFrame>
      <p:sp>
        <p:nvSpPr>
          <p:cNvPr id="641" name="TextBox 74"/>
          <p:cNvSpPr txBox="1"/>
          <p:nvPr/>
        </p:nvSpPr>
        <p:spPr>
          <a:xfrm>
            <a:off x="241146" y="965549"/>
            <a:ext cx="7958030" cy="929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Information Extraction</a:t>
            </a:r>
            <a:r>
              <a:rPr b="0"/>
              <a:t> (IE) is the process of extracting </a:t>
            </a:r>
          </a:p>
          <a:p>
            <a:pPr>
              <a:defRPr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structured information</a:t>
            </a:r>
            <a:r>
              <a:rPr b="0"/>
              <a:t> from </a:t>
            </a:r>
          </a:p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unstructured machine-readable documents </a:t>
            </a:r>
          </a:p>
        </p:txBody>
      </p:sp>
      <p:cxnSp>
        <p:nvCxnSpPr>
          <p:cNvPr id="642" name="Curved Connector 63"/>
          <p:cNvCxnSpPr>
            <a:stCxn id="624" idx="0"/>
            <a:endCxn id="625" idx="0"/>
          </p:cNvCxnSpPr>
          <p:nvPr/>
        </p:nvCxnSpPr>
        <p:spPr>
          <a:xfrm flipV="1">
            <a:off x="1030130" y="2889979"/>
            <a:ext cx="3556784" cy="3063546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grpSp>
        <p:nvGrpSpPr>
          <p:cNvPr id="648" name="Folded Corner 70"/>
          <p:cNvGrpSpPr/>
          <p:nvPr/>
        </p:nvGrpSpPr>
        <p:grpSpPr>
          <a:xfrm>
            <a:off x="2051715" y="5466548"/>
            <a:ext cx="1874851" cy="980894"/>
            <a:chOff x="-2" y="0"/>
            <a:chExt cx="1874849" cy="980893"/>
          </a:xfrm>
        </p:grpSpPr>
        <p:grpSp>
          <p:nvGrpSpPr>
            <p:cNvPr id="646" name="Group"/>
            <p:cNvGrpSpPr/>
            <p:nvPr/>
          </p:nvGrpSpPr>
          <p:grpSpPr>
            <a:xfrm>
              <a:off x="-3" y="161857"/>
              <a:ext cx="1874851" cy="819037"/>
              <a:chOff x="-1" y="-1"/>
              <a:chExt cx="1874849" cy="819035"/>
            </a:xfrm>
          </p:grpSpPr>
          <p:sp>
            <p:nvSpPr>
              <p:cNvPr id="643" name="Shape"/>
              <p:cNvSpPr/>
              <p:nvPr/>
            </p:nvSpPr>
            <p:spPr>
              <a:xfrm>
                <a:off x="-2" y="-2"/>
                <a:ext cx="1874851" cy="8190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3970"/>
                    </a:lnTo>
                    <a:lnTo>
                      <a:pt x="18267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600" u="sng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  <p:sp>
            <p:nvSpPr>
              <p:cNvPr id="644" name="Triangle"/>
              <p:cNvSpPr/>
              <p:nvPr/>
            </p:nvSpPr>
            <p:spPr>
              <a:xfrm>
                <a:off x="1585539" y="529724"/>
                <a:ext cx="289310" cy="2893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4320" y="432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600" u="sng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  <p:sp>
            <p:nvSpPr>
              <p:cNvPr id="645" name="Line"/>
              <p:cNvSpPr/>
              <p:nvPr/>
            </p:nvSpPr>
            <p:spPr>
              <a:xfrm>
                <a:off x="-2" y="-2"/>
                <a:ext cx="1874851" cy="8190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8267" y="21600"/>
                    </a:moveTo>
                    <a:lnTo>
                      <a:pt x="18934" y="15496"/>
                    </a:lnTo>
                    <a:lnTo>
                      <a:pt x="21600" y="13970"/>
                    </a:lnTo>
                    <a:lnTo>
                      <a:pt x="18267" y="21600"/>
                    </a:lnTo>
                    <a:lnTo>
                      <a:pt x="0" y="21600"/>
                    </a:lnTo>
                    <a:lnTo>
                      <a:pt x="0" y="0"/>
                    </a:lnTo>
                    <a:lnTo>
                      <a:pt x="21600" y="0"/>
                    </a:lnTo>
                    <a:lnTo>
                      <a:pt x="21600" y="13970"/>
                    </a:ln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600" u="sng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</p:grpSp>
        <p:sp>
          <p:nvSpPr>
            <p:cNvPr id="647" name="... married Elvis…"/>
            <p:cNvSpPr txBox="1"/>
            <p:nvPr/>
          </p:nvSpPr>
          <p:spPr>
            <a:xfrm>
              <a:off x="50481" y="-1"/>
              <a:ext cx="1773881" cy="8534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>
                <a:defRPr sz="1600"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  <a:p>
              <a:pPr>
                <a:defRPr sz="1600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t>... married </a:t>
              </a:r>
              <a:r>
                <a:rPr u="sng"/>
                <a:t>Elvis </a:t>
              </a:r>
              <a:endParaRPr>
                <a:solidFill>
                  <a:srgbClr val="FFFFFF"/>
                </a:solidFill>
              </a:endParaRPr>
            </a:p>
            <a:p>
              <a:pPr>
                <a:defRPr sz="1600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t>on </a:t>
              </a:r>
              <a:r>
                <a:rPr u="sng"/>
                <a:t>1967-05-01</a:t>
              </a:r>
            </a:p>
          </p:txBody>
        </p:sp>
      </p:grpSp>
      <p:sp>
        <p:nvSpPr>
          <p:cNvPr id="649" name="TextBox 90"/>
          <p:cNvSpPr txBox="1"/>
          <p:nvPr/>
        </p:nvSpPr>
        <p:spPr>
          <a:xfrm>
            <a:off x="7498039" y="6597353"/>
            <a:ext cx="1593845" cy="243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0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Tip of the hat: Suchanek</a:t>
            </a:r>
          </a:p>
        </p:txBody>
      </p:sp>
      <p:graphicFrame>
        <p:nvGraphicFramePr>
          <p:cNvPr id="650" name="Table 95"/>
          <p:cNvGraphicFramePr/>
          <p:nvPr/>
        </p:nvGraphicFramePr>
        <p:xfrm>
          <a:off x="5721594" y="4139941"/>
          <a:ext cx="3278783" cy="1363087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020026"/>
                <a:gridCol w="1100141"/>
                <a:gridCol w="1158613"/>
              </a:tblGrid>
              <a:tr h="415433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ym typeface="Helvetica"/>
                        </a:rPr>
                        <a:t>Relation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ym typeface="Helvetica"/>
                        </a:rPr>
                        <a:t>Entity1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ym typeface="Helvetica"/>
                        </a:rPr>
                        <a:t>Entity2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6E6FF"/>
                    </a:solidFill>
                  </a:tcPr>
                </a:tc>
              </a:tr>
              <a:tr h="590204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>
                          <a:sym typeface="Helvetica"/>
                        </a:rPr>
                        <a:t>Married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>
                          <a:sym typeface="Helvetica"/>
                        </a:rPr>
                        <a:t>Elvis Presley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>
                          <a:sym typeface="Helvetica"/>
                        </a:rPr>
                        <a:t>Priscilla Beaulieu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</a:tr>
              <a:tr h="35744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>
                          <a:sym typeface="Helvetica"/>
                        </a:rPr>
                        <a:t>CEO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>
                          <a:sym typeface="Helvetica"/>
                        </a:rPr>
                        <a:t>Tim Cook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>
                          <a:sym typeface="Helvetica"/>
                        </a:rPr>
                        <a:t>Apple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</a:tr>
            </a:tbl>
          </a:graphicData>
        </a:graphic>
      </p:graphicFrame>
      <p:sp>
        <p:nvSpPr>
          <p:cNvPr id="651" name="TextBox 25"/>
          <p:cNvSpPr txBox="1"/>
          <p:nvPr/>
        </p:nvSpPr>
        <p:spPr>
          <a:xfrm>
            <a:off x="45718" y="2671890"/>
            <a:ext cx="334225" cy="396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solidFill>
                  <a:srgbClr val="008000"/>
                </a:solidFill>
                <a:latin typeface="Zapf Dingbats"/>
                <a:ea typeface="Zapf Dingbats"/>
                <a:cs typeface="Zapf Dingbats"/>
                <a:sym typeface="Zapf Dingbats"/>
              </a:defRPr>
            </a:lvl1pPr>
          </a:lstStyle>
          <a:p>
            <a:pPr/>
            <a:r>
              <a:t>✓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Tokenization</a:t>
            </a:r>
          </a:p>
        </p:txBody>
      </p:sp>
      <p:sp>
        <p:nvSpPr>
          <p:cNvPr id="654" name="TextBox 20"/>
          <p:cNvSpPr txBox="1"/>
          <p:nvPr/>
        </p:nvSpPr>
        <p:spPr>
          <a:xfrm>
            <a:off x="86821" y="785639"/>
            <a:ext cx="8785315" cy="3406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Tokenization </a:t>
            </a:r>
            <a:r>
              <a:rPr b="0"/>
              <a:t>is the process of splitting a text into tokens.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A </a:t>
            </a:r>
            <a:r>
              <a:rPr b="1"/>
              <a:t>token </a:t>
            </a:r>
            <a:r>
              <a:t>is</a:t>
            </a:r>
          </a:p>
          <a:p>
            <a:pPr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a word</a:t>
            </a:r>
          </a:p>
          <a:p>
            <a:pPr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a punctuation symbol</a:t>
            </a:r>
          </a:p>
          <a:p>
            <a:pPr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a url </a:t>
            </a:r>
          </a:p>
          <a:p>
            <a:pPr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a number </a:t>
            </a:r>
          </a:p>
          <a:p>
            <a:pPr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a date</a:t>
            </a:r>
          </a:p>
          <a:p>
            <a:pPr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or any other sequence of characters regarded as a unit</a:t>
            </a:r>
          </a:p>
        </p:txBody>
      </p:sp>
      <p:sp>
        <p:nvSpPr>
          <p:cNvPr id="655" name="TextBox 13"/>
          <p:cNvSpPr txBox="1"/>
          <p:nvPr/>
        </p:nvSpPr>
        <p:spPr>
          <a:xfrm>
            <a:off x="86823" y="4635813"/>
            <a:ext cx="9011465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In 2011 ,  President Sarkozy spoke this sample sentence  .</a:t>
            </a:r>
          </a:p>
        </p:txBody>
      </p:sp>
      <p:sp>
        <p:nvSpPr>
          <p:cNvPr id="656" name="Straight Connector 15"/>
          <p:cNvSpPr/>
          <p:nvPr/>
        </p:nvSpPr>
        <p:spPr>
          <a:xfrm flipH="1">
            <a:off x="1168334" y="4635808"/>
            <a:ext cx="1592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57" name="Straight Connector 18"/>
          <p:cNvSpPr/>
          <p:nvPr/>
        </p:nvSpPr>
        <p:spPr>
          <a:xfrm flipH="1">
            <a:off x="1320734" y="4650149"/>
            <a:ext cx="1592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58" name="Straight Connector 19"/>
          <p:cNvSpPr/>
          <p:nvPr/>
        </p:nvSpPr>
        <p:spPr>
          <a:xfrm flipH="1">
            <a:off x="2869202" y="4635806"/>
            <a:ext cx="1592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59" name="Straight Connector 21"/>
          <p:cNvSpPr/>
          <p:nvPr/>
        </p:nvSpPr>
        <p:spPr>
          <a:xfrm flipH="1">
            <a:off x="4040374" y="4655692"/>
            <a:ext cx="1590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60" name="Straight Connector 22"/>
          <p:cNvSpPr/>
          <p:nvPr/>
        </p:nvSpPr>
        <p:spPr>
          <a:xfrm flipH="1">
            <a:off x="4996725" y="4635806"/>
            <a:ext cx="1590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61" name="Straight Connector 23"/>
          <p:cNvSpPr/>
          <p:nvPr/>
        </p:nvSpPr>
        <p:spPr>
          <a:xfrm flipH="1">
            <a:off x="5557028" y="4635806"/>
            <a:ext cx="1590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62" name="Straight Connector 24"/>
          <p:cNvSpPr/>
          <p:nvPr/>
        </p:nvSpPr>
        <p:spPr>
          <a:xfrm flipH="1">
            <a:off x="6725863" y="4650149"/>
            <a:ext cx="1590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63" name="Straight Connector 25"/>
          <p:cNvSpPr/>
          <p:nvPr/>
        </p:nvSpPr>
        <p:spPr>
          <a:xfrm flipH="1">
            <a:off x="8211923" y="4635806"/>
            <a:ext cx="1590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64" name="Straight Connector 30"/>
          <p:cNvSpPr/>
          <p:nvPr/>
        </p:nvSpPr>
        <p:spPr>
          <a:xfrm flipH="1">
            <a:off x="414670" y="4655691"/>
            <a:ext cx="1590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65" name="Slide Number Placeholder 17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66" name="TextBox 14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59" grpId="6"/>
      <p:bldP build="whole" bldLvl="1" animBg="1" rev="0" advAuto="0" spid="661" grpId="7"/>
      <p:bldP build="whole" bldLvl="1" animBg="1" rev="0" advAuto="0" spid="660" grpId="4"/>
      <p:bldP build="whole" bldLvl="1" animBg="1" rev="0" advAuto="0" spid="655" grpId="1"/>
      <p:bldP build="whole" bldLvl="1" animBg="1" rev="0" advAuto="0" spid="663" grpId="8"/>
      <p:bldP build="whole" bldLvl="1" animBg="1" rev="0" advAuto="0" spid="657" grpId="9"/>
      <p:bldP build="whole" bldLvl="1" animBg="1" rev="0" advAuto="0" spid="656" grpId="5"/>
      <p:bldP build="whole" bldLvl="1" animBg="1" rev="0" advAuto="0" spid="664" grpId="10"/>
      <p:bldP build="whole" bldLvl="1" animBg="1" rev="0" advAuto="0" spid="662" grpId="2"/>
      <p:bldP build="whole" bldLvl="1" animBg="1" rev="0" advAuto="0" spid="658" grpId="3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Tokenization Challenges</a:t>
            </a:r>
          </a:p>
        </p:txBody>
      </p:sp>
      <p:sp>
        <p:nvSpPr>
          <p:cNvPr id="669" name="TextBox 13"/>
          <p:cNvSpPr txBox="1"/>
          <p:nvPr/>
        </p:nvSpPr>
        <p:spPr>
          <a:xfrm>
            <a:off x="45728" y="1319281"/>
            <a:ext cx="9011465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In 2011 ,  President Sarkozy spoke this sample sentence  .</a:t>
            </a:r>
          </a:p>
        </p:txBody>
      </p:sp>
      <p:sp>
        <p:nvSpPr>
          <p:cNvPr id="670" name="TextBox 26"/>
          <p:cNvSpPr txBox="1"/>
          <p:nvPr/>
        </p:nvSpPr>
        <p:spPr>
          <a:xfrm>
            <a:off x="109162" y="1947977"/>
            <a:ext cx="8319266" cy="1196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Challenges:</a:t>
            </a:r>
          </a:p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In some languages (Chinese, Japanese), 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words are not separated by white spaces</a:t>
            </a:r>
          </a:p>
        </p:txBody>
      </p:sp>
      <p:sp>
        <p:nvSpPr>
          <p:cNvPr id="671" name="TextBox 27"/>
          <p:cNvSpPr txBox="1"/>
          <p:nvPr/>
        </p:nvSpPr>
        <p:spPr>
          <a:xfrm>
            <a:off x="81553" y="3373489"/>
            <a:ext cx="8492388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We have to deal consistently with URLs, acronyms, etc.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             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http://example.com</a:t>
            </a:r>
            <a:r>
              <a:rPr>
                <a:solidFill>
                  <a:srgbClr val="0000FF"/>
                </a:solidFill>
              </a:rPr>
              <a:t>,   2010-09-24, U.S.A.</a:t>
            </a:r>
          </a:p>
        </p:txBody>
      </p:sp>
      <p:sp>
        <p:nvSpPr>
          <p:cNvPr id="672" name="TextBox 28"/>
          <p:cNvSpPr txBox="1"/>
          <p:nvPr/>
        </p:nvSpPr>
        <p:spPr>
          <a:xfrm>
            <a:off x="103363" y="4386317"/>
            <a:ext cx="8103649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We have to deal consistently with compound words</a:t>
            </a:r>
          </a:p>
          <a:p>
            <a:pPr>
              <a:defRPr sz="2400">
                <a:solidFill>
                  <a:srgbClr val="0000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               hostname, host-name, host name</a:t>
            </a:r>
          </a:p>
        </p:txBody>
      </p:sp>
      <p:sp>
        <p:nvSpPr>
          <p:cNvPr id="673" name="TextBox 29"/>
          <p:cNvSpPr txBox="1"/>
          <p:nvPr/>
        </p:nvSpPr>
        <p:spPr>
          <a:xfrm>
            <a:off x="388648" y="5461613"/>
            <a:ext cx="8291321" cy="1196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buSzPct val="100000"/>
              <a:buFont typeface="Symbol"/>
              <a:buChar char="Þ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Solution depends on the language and the domain.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Naive solution: split by white spaces and punctuation</a:t>
            </a:r>
          </a:p>
        </p:txBody>
      </p:sp>
      <p:sp>
        <p:nvSpPr>
          <p:cNvPr id="674" name="Slide Number Placeholder 17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75" name="Straight Connector 15"/>
          <p:cNvSpPr/>
          <p:nvPr/>
        </p:nvSpPr>
        <p:spPr>
          <a:xfrm flipH="1">
            <a:off x="1166747" y="1319271"/>
            <a:ext cx="1590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76" name="Straight Connector 18"/>
          <p:cNvSpPr/>
          <p:nvPr/>
        </p:nvSpPr>
        <p:spPr>
          <a:xfrm flipH="1">
            <a:off x="1319147" y="1333611"/>
            <a:ext cx="1590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77" name="Straight Connector 19"/>
          <p:cNvSpPr/>
          <p:nvPr/>
        </p:nvSpPr>
        <p:spPr>
          <a:xfrm flipH="1">
            <a:off x="2867613" y="1319268"/>
            <a:ext cx="1590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78" name="Straight Connector 21"/>
          <p:cNvSpPr/>
          <p:nvPr/>
        </p:nvSpPr>
        <p:spPr>
          <a:xfrm flipH="1">
            <a:off x="4038783" y="1339154"/>
            <a:ext cx="1590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79" name="Straight Connector 22"/>
          <p:cNvSpPr/>
          <p:nvPr/>
        </p:nvSpPr>
        <p:spPr>
          <a:xfrm flipH="1">
            <a:off x="4995132" y="1319268"/>
            <a:ext cx="1590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80" name="Straight Connector 23"/>
          <p:cNvSpPr/>
          <p:nvPr/>
        </p:nvSpPr>
        <p:spPr>
          <a:xfrm flipH="1">
            <a:off x="5555435" y="1319269"/>
            <a:ext cx="1590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81" name="Straight Connector 24"/>
          <p:cNvSpPr/>
          <p:nvPr/>
        </p:nvSpPr>
        <p:spPr>
          <a:xfrm flipH="1">
            <a:off x="6724271" y="1333611"/>
            <a:ext cx="1590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82" name="Straight Connector 25"/>
          <p:cNvSpPr/>
          <p:nvPr/>
        </p:nvSpPr>
        <p:spPr>
          <a:xfrm flipH="1">
            <a:off x="8210330" y="1319268"/>
            <a:ext cx="1590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83" name="Straight Connector 30"/>
          <p:cNvSpPr/>
          <p:nvPr/>
        </p:nvSpPr>
        <p:spPr>
          <a:xfrm flipH="1">
            <a:off x="413075" y="1339154"/>
            <a:ext cx="1592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84" name="TextBox 18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73" grpId="4"/>
      <p:bldP build="whole" bldLvl="1" animBg="1" rev="0" advAuto="0" spid="671" grpId="2"/>
      <p:bldP build="whole" bldLvl="1" animBg="1" rev="0" advAuto="0" spid="672" grpId="3"/>
      <p:bldP build="whole" bldLvl="1" animBg="1" rev="0" advAuto="0" spid="670" grpId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Normalization: Strings</a:t>
            </a:r>
          </a:p>
        </p:txBody>
      </p:sp>
      <p:sp>
        <p:nvSpPr>
          <p:cNvPr id="687" name="TextBox 20"/>
          <p:cNvSpPr txBox="1"/>
          <p:nvPr/>
        </p:nvSpPr>
        <p:spPr>
          <a:xfrm>
            <a:off x="72783" y="923597"/>
            <a:ext cx="9025498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Problem: We might extract strings that differ only slightly 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            and mean the same thing.</a:t>
            </a:r>
          </a:p>
        </p:txBody>
      </p:sp>
      <p:graphicFrame>
        <p:nvGraphicFramePr>
          <p:cNvPr id="688" name="Table 7"/>
          <p:cNvGraphicFramePr/>
          <p:nvPr/>
        </p:nvGraphicFramePr>
        <p:xfrm>
          <a:off x="3609825" y="1754589"/>
          <a:ext cx="5076979" cy="914403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2897226"/>
                <a:gridCol w="2179753"/>
              </a:tblGrid>
              <a:tr h="457200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ym typeface="Helvetica"/>
                        </a:rPr>
                        <a:t>Elvis Presley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ym typeface="Helvetica"/>
                        </a:rPr>
                        <a:t>singer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6E6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>
                          <a:sym typeface="Helvetica"/>
                        </a:rPr>
                        <a:t>ELVIS PRESLEY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>
                          <a:sym typeface="Helvetica"/>
                        </a:rPr>
                        <a:t>singer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</a:tr>
            </a:tbl>
          </a:graphicData>
        </a:graphic>
      </p:graphicFrame>
      <p:sp>
        <p:nvSpPr>
          <p:cNvPr id="689" name="TextBox 12"/>
          <p:cNvSpPr txBox="1"/>
          <p:nvPr/>
        </p:nvSpPr>
        <p:spPr>
          <a:xfrm>
            <a:off x="45717" y="2815552"/>
            <a:ext cx="7890489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Solution: </a:t>
            </a:r>
            <a:r>
              <a:rPr b="1"/>
              <a:t>Normalize</a:t>
            </a:r>
            <a:r>
              <a:t> strings, i.e., convert strings that mean the same to one common form:</a:t>
            </a:r>
          </a:p>
        </p:txBody>
      </p:sp>
      <p:sp>
        <p:nvSpPr>
          <p:cNvPr id="690" name="TextBox 13"/>
          <p:cNvSpPr txBox="1"/>
          <p:nvPr/>
        </p:nvSpPr>
        <p:spPr>
          <a:xfrm>
            <a:off x="60073" y="3789024"/>
            <a:ext cx="7890489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buSzPct val="100000"/>
              <a:buChar char="•"/>
              <a:defRPr b="1"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Lowercasing</a:t>
            </a:r>
            <a:r>
              <a:rPr b="0"/>
              <a:t>, i.e., converting 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 all characters to lower case</a:t>
            </a:r>
          </a:p>
        </p:txBody>
      </p:sp>
      <p:sp>
        <p:nvSpPr>
          <p:cNvPr id="691" name="TextBox 15"/>
          <p:cNvSpPr txBox="1"/>
          <p:nvPr/>
        </p:nvSpPr>
        <p:spPr>
          <a:xfrm>
            <a:off x="74425" y="5063254"/>
            <a:ext cx="7890489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buSzPct val="100000"/>
              <a:buChar char="•"/>
              <a:defRPr b="1"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Removing accents</a:t>
            </a:r>
            <a:r>
              <a:rPr b="0"/>
              <a:t> and </a:t>
            </a:r>
            <a:r>
              <a:t>umlauts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           résumé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t> resume, Universität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t> Universitaet</a:t>
            </a:r>
          </a:p>
        </p:txBody>
      </p:sp>
      <p:sp>
        <p:nvSpPr>
          <p:cNvPr id="692" name="TextBox 17"/>
          <p:cNvSpPr txBox="1"/>
          <p:nvPr/>
        </p:nvSpPr>
        <p:spPr>
          <a:xfrm>
            <a:off x="74425" y="6092509"/>
            <a:ext cx="7890489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buSzPct val="100000"/>
              <a:buChar char="•"/>
              <a:defRPr b="1"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Normalizing abbreviations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           U.S.A.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t> USA,    US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t> USA</a:t>
            </a:r>
          </a:p>
        </p:txBody>
      </p:sp>
      <p:sp>
        <p:nvSpPr>
          <p:cNvPr id="693" name="Slide Number Placeholder 10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94" name="TextBox 9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90" grpId="2"/>
      <p:bldP build="whole" bldLvl="1" animBg="1" rev="0" advAuto="0" spid="691" grpId="3"/>
      <p:bldP build="whole" bldLvl="1" animBg="1" rev="0" advAuto="0" spid="689" grpId="1"/>
      <p:bldP build="whole" bldLvl="1" animBg="1" rev="0" advAuto="0" spid="692" grpId="4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Normalization: Literals</a:t>
            </a:r>
          </a:p>
        </p:txBody>
      </p:sp>
      <p:sp>
        <p:nvSpPr>
          <p:cNvPr id="697" name="TextBox 20"/>
          <p:cNvSpPr txBox="1"/>
          <p:nvPr/>
        </p:nvSpPr>
        <p:spPr>
          <a:xfrm>
            <a:off x="45717" y="815313"/>
            <a:ext cx="9052566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Problem: We might extract different </a:t>
            </a:r>
            <a:r>
              <a:rPr b="1"/>
              <a:t>literals </a:t>
            </a:r>
            <a:endParaRPr b="1"/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(numbers, dates, etc.) that mean the same.</a:t>
            </a:r>
          </a:p>
        </p:txBody>
      </p:sp>
      <p:graphicFrame>
        <p:nvGraphicFramePr>
          <p:cNvPr id="698" name="Table 7"/>
          <p:cNvGraphicFramePr/>
          <p:nvPr/>
        </p:nvGraphicFramePr>
        <p:xfrm>
          <a:off x="3425382" y="1824244"/>
          <a:ext cx="4409060" cy="914403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2592642"/>
                <a:gridCol w="1816418"/>
              </a:tblGrid>
              <a:tr h="457200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ym typeface="Helvetica"/>
                        </a:rPr>
                        <a:t>Elvis Presley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ym typeface="Helvetica"/>
                        </a:rPr>
                        <a:t>1935-01-08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6E6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>
                          <a:sym typeface="Helvetica"/>
                        </a:rPr>
                        <a:t>Elvis Presley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>
                          <a:sym typeface="Helvetica"/>
                        </a:rPr>
                        <a:t>08/01/35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</a:tr>
            </a:tbl>
          </a:graphicData>
        </a:graphic>
      </p:graphicFrame>
      <p:sp>
        <p:nvSpPr>
          <p:cNvPr id="699" name="TextBox 12"/>
          <p:cNvSpPr txBox="1"/>
          <p:nvPr/>
        </p:nvSpPr>
        <p:spPr>
          <a:xfrm>
            <a:off x="293677" y="2996420"/>
            <a:ext cx="7888848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Solution: </a:t>
            </a:r>
            <a:r>
              <a:rPr b="1"/>
              <a:t>Normalize</a:t>
            </a:r>
            <a:r>
              <a:t> the literals, i.e., convert equivalent literals to one standard form:</a:t>
            </a:r>
          </a:p>
        </p:txBody>
      </p:sp>
      <p:sp>
        <p:nvSpPr>
          <p:cNvPr id="700" name="TextBox 8"/>
          <p:cNvSpPr txBox="1"/>
          <p:nvPr/>
        </p:nvSpPr>
        <p:spPr>
          <a:xfrm>
            <a:off x="653139" y="4015583"/>
            <a:ext cx="2584259" cy="1564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08/01/35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01/08/35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8</a:t>
            </a:r>
            <a:r>
              <a:rPr baseline="30000"/>
              <a:t>th</a:t>
            </a:r>
            <a:r>
              <a:t> Jan. 1935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January 8</a:t>
            </a:r>
            <a:r>
              <a:rPr baseline="30000"/>
              <a:t>th</a:t>
            </a:r>
            <a:r>
              <a:t>, 1935</a:t>
            </a:r>
          </a:p>
        </p:txBody>
      </p:sp>
      <p:sp>
        <p:nvSpPr>
          <p:cNvPr id="701" name="TextBox 9"/>
          <p:cNvSpPr txBox="1"/>
          <p:nvPr/>
        </p:nvSpPr>
        <p:spPr>
          <a:xfrm>
            <a:off x="6211044" y="3981794"/>
            <a:ext cx="2236695" cy="1564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1.67m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1.67 meters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167 cm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6 feet 5 inches</a:t>
            </a:r>
          </a:p>
        </p:txBody>
      </p:sp>
      <p:sp>
        <p:nvSpPr>
          <p:cNvPr id="702" name="Down Arrow 10"/>
          <p:cNvSpPr/>
          <p:nvPr/>
        </p:nvSpPr>
        <p:spPr>
          <a:xfrm>
            <a:off x="1213579" y="5639248"/>
            <a:ext cx="648833" cy="6306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4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703" name="Down Arrow 11"/>
          <p:cNvSpPr/>
          <p:nvPr/>
        </p:nvSpPr>
        <p:spPr>
          <a:xfrm>
            <a:off x="6947441" y="5834817"/>
            <a:ext cx="648832" cy="630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4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704" name="TextBox 16"/>
          <p:cNvSpPr txBox="1"/>
          <p:nvPr/>
        </p:nvSpPr>
        <p:spPr>
          <a:xfrm>
            <a:off x="860212" y="6384985"/>
            <a:ext cx="1657903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1935-01-08</a:t>
            </a:r>
          </a:p>
        </p:txBody>
      </p:sp>
      <p:sp>
        <p:nvSpPr>
          <p:cNvPr id="705" name="TextBox 17"/>
          <p:cNvSpPr txBox="1"/>
          <p:nvPr/>
        </p:nvSpPr>
        <p:spPr>
          <a:xfrm>
            <a:off x="6733144" y="6343565"/>
            <a:ext cx="981181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1.67m</a:t>
            </a:r>
          </a:p>
        </p:txBody>
      </p:sp>
      <p:sp>
        <p:nvSpPr>
          <p:cNvPr id="706" name="Slide Number Placeholder 13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07" name="TextBox 14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02" grpId="2"/>
      <p:bldP build="whole" bldLvl="1" animBg="1" rev="0" advAuto="0" spid="701" grpId="7"/>
      <p:bldP build="whole" bldLvl="1" animBg="1" rev="0" advAuto="0" spid="699" grpId="1"/>
      <p:bldP build="whole" bldLvl="1" animBg="1" rev="0" advAuto="0" spid="704" grpId="4"/>
      <p:bldP build="whole" bldLvl="1" animBg="1" rev="0" advAuto="0" spid="700" grpId="3"/>
      <p:bldP build="whole" bldLvl="1" animBg="1" rev="0" advAuto="0" spid="705" grpId="5"/>
      <p:bldP build="whole" bldLvl="1" animBg="1" rev="0" advAuto="0" spid="703" grpId="6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Normalization</a:t>
            </a:r>
          </a:p>
        </p:txBody>
      </p:sp>
      <p:sp>
        <p:nvSpPr>
          <p:cNvPr id="710" name="TextBox 20"/>
          <p:cNvSpPr txBox="1"/>
          <p:nvPr/>
        </p:nvSpPr>
        <p:spPr>
          <a:xfrm>
            <a:off x="45717" y="1028784"/>
            <a:ext cx="9052566" cy="1196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Conceptually, normalization groups tokens into 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equivalence classes and chooses one representative 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for each class.</a:t>
            </a:r>
          </a:p>
        </p:txBody>
      </p:sp>
      <p:sp>
        <p:nvSpPr>
          <p:cNvPr id="711" name="Slide Number Placeholder 13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12" name="Ellipse 14"/>
          <p:cNvSpPr/>
          <p:nvPr/>
        </p:nvSpPr>
        <p:spPr>
          <a:xfrm>
            <a:off x="882502" y="5157689"/>
            <a:ext cx="4412515" cy="1563789"/>
          </a:xfrm>
          <a:prstGeom prst="ellipse">
            <a:avLst/>
          </a:prstGeom>
          <a:ln w="38100">
            <a:solidFill>
              <a:schemeClr val="accent1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713" name="Ellipse 15"/>
          <p:cNvSpPr/>
          <p:nvPr/>
        </p:nvSpPr>
        <p:spPr>
          <a:xfrm>
            <a:off x="5167421" y="2775097"/>
            <a:ext cx="2700673" cy="951503"/>
          </a:xfrm>
          <a:prstGeom prst="ellipse">
            <a:avLst/>
          </a:prstGeom>
          <a:ln w="38100">
            <a:solidFill>
              <a:schemeClr val="accent1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pic>
        <p:nvPicPr>
          <p:cNvPr id="714" name="Picture 9" descr="Picture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57481" y="5404425"/>
            <a:ext cx="1665148" cy="1198662"/>
          </a:xfrm>
          <a:prstGeom prst="rect">
            <a:avLst/>
          </a:prstGeom>
          <a:ln w="12700">
            <a:miter lim="400000"/>
          </a:ln>
        </p:spPr>
      </p:pic>
      <p:sp>
        <p:nvSpPr>
          <p:cNvPr id="715" name="ZoneTexte 19"/>
          <p:cNvSpPr txBox="1"/>
          <p:nvPr/>
        </p:nvSpPr>
        <p:spPr>
          <a:xfrm>
            <a:off x="1804268" y="2700670"/>
            <a:ext cx="1274819" cy="1196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résumé,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resume,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Resume</a:t>
            </a:r>
          </a:p>
        </p:txBody>
      </p:sp>
      <p:sp>
        <p:nvSpPr>
          <p:cNvPr id="716" name="ZoneTexte 21"/>
          <p:cNvSpPr txBox="1"/>
          <p:nvPr/>
        </p:nvSpPr>
        <p:spPr>
          <a:xfrm>
            <a:off x="1757572" y="2275364"/>
            <a:ext cx="1410632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resume</a:t>
            </a:r>
          </a:p>
        </p:txBody>
      </p:sp>
      <p:sp>
        <p:nvSpPr>
          <p:cNvPr id="717" name="ZoneTexte 22"/>
          <p:cNvSpPr txBox="1"/>
          <p:nvPr/>
        </p:nvSpPr>
        <p:spPr>
          <a:xfrm>
            <a:off x="5584066" y="2853070"/>
            <a:ext cx="1935665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8</a:t>
            </a:r>
            <a:r>
              <a:rPr baseline="30000"/>
              <a:t>th</a:t>
            </a:r>
            <a:r>
              <a:t> Jan 1935,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01/08/1935</a:t>
            </a:r>
          </a:p>
        </p:txBody>
      </p:sp>
      <p:sp>
        <p:nvSpPr>
          <p:cNvPr id="718" name="ZoneTexte 23"/>
          <p:cNvSpPr txBox="1"/>
          <p:nvPr/>
        </p:nvSpPr>
        <p:spPr>
          <a:xfrm>
            <a:off x="5720288" y="2313434"/>
            <a:ext cx="1674458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1935-01-08</a:t>
            </a:r>
          </a:p>
        </p:txBody>
      </p:sp>
      <p:sp>
        <p:nvSpPr>
          <p:cNvPr id="719" name="ZoneTexte 24"/>
          <p:cNvSpPr txBox="1"/>
          <p:nvPr/>
        </p:nvSpPr>
        <p:spPr>
          <a:xfrm>
            <a:off x="290275" y="4146703"/>
            <a:ext cx="815942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Take care not to normalize too aggressively:</a:t>
            </a:r>
          </a:p>
        </p:txBody>
      </p:sp>
      <p:sp>
        <p:nvSpPr>
          <p:cNvPr id="720" name="Ellipse 25"/>
          <p:cNvSpPr/>
          <p:nvPr/>
        </p:nvSpPr>
        <p:spPr>
          <a:xfrm>
            <a:off x="1173118" y="2757365"/>
            <a:ext cx="2583718" cy="1128716"/>
          </a:xfrm>
          <a:prstGeom prst="ellipse">
            <a:avLst/>
          </a:prstGeom>
          <a:ln w="38100">
            <a:solidFill>
              <a:schemeClr val="accent1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721" name="ZoneTexte 26"/>
          <p:cNvSpPr txBox="1"/>
          <p:nvPr/>
        </p:nvSpPr>
        <p:spPr>
          <a:xfrm>
            <a:off x="2544415" y="4696031"/>
            <a:ext cx="1410632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bush</a:t>
            </a:r>
          </a:p>
        </p:txBody>
      </p:sp>
      <p:sp>
        <p:nvSpPr>
          <p:cNvPr id="722" name="ZoneTexte 27"/>
          <p:cNvSpPr txBox="1"/>
          <p:nvPr/>
        </p:nvSpPr>
        <p:spPr>
          <a:xfrm>
            <a:off x="1303904" y="5617088"/>
            <a:ext cx="1548855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Bush</a:t>
            </a:r>
          </a:p>
        </p:txBody>
      </p:sp>
      <p:sp>
        <p:nvSpPr>
          <p:cNvPr id="723" name="TextBox 16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19" grpId="1"/>
      <p:bldP build="whole" bldLvl="1" animBg="1" rev="0" advAuto="0" spid="722" grpId="3"/>
      <p:bldP build="whole" bldLvl="1" animBg="1" rev="0" advAuto="0" spid="712" grpId="2"/>
      <p:bldP build="whole" bldLvl="1" animBg="1" rev="0" advAuto="0" spid="714" grpId="5"/>
      <p:bldP build="whole" bldLvl="1" animBg="1" rev="0" advAuto="0" spid="721" grpId="4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Caveats</a:t>
            </a:r>
          </a:p>
        </p:txBody>
      </p:sp>
      <p:sp>
        <p:nvSpPr>
          <p:cNvPr id="726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Even the "simple" task of normalization can be difficult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Sometimes you require information about the semantic class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If the sentence is "Bush is characteristic.", is it bush or Bush?</a:t>
            </a:r>
          </a:p>
          <a:p>
            <a:pPr lvl="2" marL="1143000" indent="-228600">
              <a:spcBef>
                <a:spcPts val="500"/>
              </a:spcBef>
              <a:defRPr sz="2400"/>
            </a:pPr>
            <a:r>
              <a:t>Hint, you need at least the previous sentence...</a:t>
            </a:r>
          </a:p>
        </p:txBody>
      </p:sp>
      <p:sp>
        <p:nvSpPr>
          <p:cNvPr id="727" name="Slide Number Placeholder 3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Relation Extraction: Disease Outbreaks</a:t>
            </a:r>
          </a:p>
        </p:txBody>
      </p:sp>
      <p:grpSp>
        <p:nvGrpSpPr>
          <p:cNvPr id="219" name="AutoShape 4"/>
          <p:cNvGrpSpPr/>
          <p:nvPr/>
        </p:nvGrpSpPr>
        <p:grpSpPr>
          <a:xfrm>
            <a:off x="381022" y="2311400"/>
            <a:ext cx="6248407" cy="1670685"/>
            <a:chOff x="-1" y="0"/>
            <a:chExt cx="6248405" cy="1670684"/>
          </a:xfrm>
        </p:grpSpPr>
        <p:sp>
          <p:nvSpPr>
            <p:cNvPr id="217" name="Shape"/>
            <p:cNvSpPr/>
            <p:nvPr/>
          </p:nvSpPr>
          <p:spPr>
            <a:xfrm>
              <a:off x="-2" y="0"/>
              <a:ext cx="6248407" cy="1670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255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5641"/>
                  </a:lnTo>
                  <a:cubicBezTo>
                    <a:pt x="10800" y="15641"/>
                    <a:pt x="10800" y="21600"/>
                    <a:pt x="0" y="18214"/>
                  </a:cubicBezTo>
                  <a:close/>
                </a:path>
              </a:pathLst>
            </a:custGeom>
            <a:solidFill>
              <a:srgbClr val="A4001D">
                <a:alpha val="50195"/>
              </a:srgbClr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marL="342900" indent="-342900" defTabSz="914400">
                <a:lnSpc>
                  <a:spcPct val="90000"/>
                </a:lnSpc>
                <a:spcBef>
                  <a:spcPts val="400"/>
                </a:spcBef>
                <a:defRPr>
                  <a:latin typeface="+mn-lt"/>
                  <a:ea typeface="+mn-ea"/>
                  <a:cs typeface="+mn-cs"/>
                  <a:sym typeface="Calibri"/>
                </a:defRPr>
              </a:pPr>
            </a:p>
          </p:txBody>
        </p:sp>
        <p:sp>
          <p:nvSpPr>
            <p:cNvPr id="218" name="May 19 1995, Atlanta -- The Centers for Disease Control  and Prevention, which is in the front line of the world's  response to the deadly Ebola epidemic in Zaire ,  is finding itself hard pressed to cope with the crisis…"/>
            <p:cNvSpPr txBox="1"/>
            <p:nvPr/>
          </p:nvSpPr>
          <p:spPr>
            <a:xfrm>
              <a:off x="52069" y="88576"/>
              <a:ext cx="6154843" cy="11799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ctr">
              <a:spAutoFit/>
            </a:bodyPr>
            <a:lstStyle/>
            <a:p>
              <a:pPr marL="342900" indent="-342900" defTabSz="914400">
                <a:lnSpc>
                  <a:spcPct val="90000"/>
                </a:lnSpc>
                <a:spcBef>
                  <a:spcPts val="400"/>
                </a:spcBef>
                <a:defRPr sz="2000">
                  <a:latin typeface="+mn-lt"/>
                  <a:ea typeface="+mn-ea"/>
                  <a:cs typeface="+mn-cs"/>
                  <a:sym typeface="Calibri"/>
                </a:defRPr>
              </a:pPr>
              <a:r>
                <a:t>May 19 1995, Atlanta -- The Centers for Disease Control </a:t>
              </a:r>
              <a:br/>
              <a:r>
                <a:t>and Prevention, which is in the front line of the world's </a:t>
              </a:r>
              <a:br/>
              <a:r>
                <a:t>response to the deadly Ebola epidemic in Zaire , </a:t>
              </a:r>
              <a:br/>
              <a:r>
                <a:t>is finding itself hard pressed to cope with the crisis… </a:t>
              </a:r>
            </a:p>
          </p:txBody>
        </p:sp>
      </p:grpSp>
      <p:graphicFrame>
        <p:nvGraphicFramePr>
          <p:cNvPr id="220" name="Group 5"/>
          <p:cNvGraphicFramePr/>
          <p:nvPr/>
        </p:nvGraphicFramePr>
        <p:xfrm>
          <a:off x="4418012" y="4159248"/>
          <a:ext cx="4608513" cy="184454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1373187"/>
                <a:gridCol w="2044700"/>
                <a:gridCol w="1190625"/>
              </a:tblGrid>
              <a:tr h="355584">
                <a:tc>
                  <a:txBody>
                    <a:bodyPr/>
                    <a:lstStyle/>
                    <a:p>
                      <a:pPr algn="l" defTabSz="914400">
                        <a:spcBef>
                          <a:spcPts val="400"/>
                        </a:spcBef>
                        <a:defRPr sz="1800"/>
                      </a:pPr>
                      <a:r>
                        <a:rPr b="1" i="1"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Date</a:t>
                      </a:r>
                    </a:p>
                  </a:txBody>
                  <a:tcPr marL="45712" marR="45712" marT="45712" marB="45712" anchor="t" anchorCtr="0" horzOverflow="overflow">
                    <a:lnL w="28575">
                      <a:solidFill>
                        <a:srgbClr val="000000"/>
                      </a:solidFill>
                      <a:miter/>
                    </a:lnL>
                    <a:lnR w="12700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  <a:miter/>
                    </a:lnT>
                    <a:lnB w="12700">
                      <a:solidFill>
                        <a:srgbClr val="000000"/>
                      </a:solidFill>
                      <a:miter/>
                    </a:lnB>
                    <a:solidFill>
                      <a:srgbClr val="A4001D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400"/>
                        </a:spcBef>
                        <a:defRPr sz="1800"/>
                      </a:pPr>
                      <a:r>
                        <a:rPr b="1" i="1"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Disease Name</a:t>
                      </a:r>
                    </a:p>
                  </a:txBody>
                  <a:tcPr marL="45712" marR="45712" marT="45712" marB="45712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/>
                    </a:lnR>
                    <a:lnT w="28575">
                      <a:solidFill>
                        <a:srgbClr val="000000"/>
                      </a:solidFill>
                      <a:miter/>
                    </a:lnT>
                    <a:lnB w="12700">
                      <a:solidFill>
                        <a:srgbClr val="000000"/>
                      </a:solidFill>
                      <a:miter/>
                    </a:lnB>
                    <a:solidFill>
                      <a:srgbClr val="A4001D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400"/>
                        </a:spcBef>
                        <a:defRPr sz="1800"/>
                      </a:pPr>
                      <a:r>
                        <a:rPr b="1" i="1"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Location</a:t>
                      </a:r>
                    </a:p>
                  </a:txBody>
                  <a:tcPr marL="45712" marR="45712" marT="45712" marB="45712" anchor="t" anchorCtr="0" horzOverflow="overflow">
                    <a:lnL w="12700">
                      <a:solidFill>
                        <a:srgbClr val="000000"/>
                      </a:solidFill>
                      <a:miter/>
                    </a:lnL>
                    <a:lnR w="28575">
                      <a:solidFill>
                        <a:srgbClr val="000000"/>
                      </a:solidFill>
                      <a:miter/>
                    </a:lnR>
                    <a:lnT w="28575">
                      <a:solidFill>
                        <a:srgbClr val="000000"/>
                      </a:solidFill>
                      <a:miter/>
                    </a:lnT>
                    <a:lnB w="12700">
                      <a:solidFill>
                        <a:srgbClr val="000000"/>
                      </a:solidFill>
                      <a:miter/>
                    </a:lnB>
                    <a:solidFill>
                      <a:srgbClr val="A4001D">
                        <a:alpha val="50195"/>
                      </a:srgbClr>
                    </a:solidFill>
                  </a:tcPr>
                </a:tc>
              </a:tr>
              <a:tr h="355584">
                <a:tc>
                  <a:txBody>
                    <a:bodyPr/>
                    <a:lstStyle/>
                    <a:p>
                      <a:pPr algn="l" defTabSz="914400">
                        <a:spcBef>
                          <a:spcPts val="400"/>
                        </a:spcBef>
                        <a:defRPr sz="1800"/>
                      </a:pP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Jan. 1995</a:t>
                      </a:r>
                    </a:p>
                  </a:txBody>
                  <a:tcPr marL="45712" marR="45712" marT="45712" marB="45712" anchor="t" anchorCtr="0" horzOverflow="overflow">
                    <a:lnL w="28575">
                      <a:solidFill>
                        <a:srgbClr val="000000"/>
                      </a:solidFill>
                      <a:miter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/>
                    </a:lnT>
                    <a:lnB w="12700">
                      <a:solidFill>
                        <a:srgbClr val="000000"/>
                      </a:solidFill>
                      <a:miter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400"/>
                        </a:spcBef>
                        <a:defRPr sz="1800"/>
                      </a:pP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Malaria</a:t>
                      </a:r>
                    </a:p>
                  </a:txBody>
                  <a:tcPr marL="45712" marR="45712" marT="45712" marB="45712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/>
                    </a:lnR>
                    <a:lnT w="12700">
                      <a:solidFill>
                        <a:srgbClr val="000000"/>
                      </a:solidFill>
                      <a:miter/>
                    </a:lnT>
                    <a:lnB w="12700">
                      <a:solidFill>
                        <a:srgbClr val="000000"/>
                      </a:solidFill>
                      <a:miter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400"/>
                        </a:spcBef>
                        <a:defRPr sz="1800"/>
                      </a:pP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Ethiopia</a:t>
                      </a:r>
                    </a:p>
                  </a:txBody>
                  <a:tcPr marL="45712" marR="45712" marT="45712" marB="45712" anchor="t" anchorCtr="0" horzOverflow="overflow">
                    <a:lnL w="12700">
                      <a:solidFill>
                        <a:srgbClr val="000000"/>
                      </a:solidFill>
                      <a:miter/>
                    </a:lnL>
                    <a:lnR w="28575">
                      <a:solidFill>
                        <a:srgbClr val="000000"/>
                      </a:solidFill>
                      <a:miter/>
                    </a:lnR>
                    <a:lnT w="12700">
                      <a:solidFill>
                        <a:srgbClr val="000000"/>
                      </a:solidFill>
                      <a:miter/>
                    </a:lnT>
                    <a:lnB w="12700">
                      <a:solidFill>
                        <a:srgbClr val="000000"/>
                      </a:solidFill>
                      <a:miter/>
                    </a:lnB>
                    <a:noFill/>
                  </a:tcPr>
                </a:tc>
              </a:tr>
              <a:tr h="422203">
                <a:tc>
                  <a:txBody>
                    <a:bodyPr/>
                    <a:lstStyle/>
                    <a:p>
                      <a:pPr algn="l" defTabSz="914400">
                        <a:spcBef>
                          <a:spcPts val="400"/>
                        </a:spcBef>
                        <a:defRPr sz="1800"/>
                      </a:pP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July 1995</a:t>
                      </a:r>
                    </a:p>
                  </a:txBody>
                  <a:tcPr marL="45712" marR="45712" marT="45712" marB="45712" anchor="t" anchorCtr="0" horzOverflow="overflow">
                    <a:lnL w="28575">
                      <a:solidFill>
                        <a:srgbClr val="000000"/>
                      </a:solidFill>
                      <a:miter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/>
                    </a:lnT>
                    <a:lnB w="12700">
                      <a:solidFill>
                        <a:srgbClr val="000000"/>
                      </a:solidFill>
                      <a:miter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400"/>
                        </a:spcBef>
                        <a:defRPr sz="1800"/>
                      </a:pP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Mad Cow Disease</a:t>
                      </a:r>
                    </a:p>
                  </a:txBody>
                  <a:tcPr marL="45712" marR="45712" marT="45712" marB="45712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/>
                    </a:lnR>
                    <a:lnT w="12700">
                      <a:solidFill>
                        <a:srgbClr val="000000"/>
                      </a:solidFill>
                      <a:miter/>
                    </a:lnT>
                    <a:lnB w="12700">
                      <a:solidFill>
                        <a:srgbClr val="000000"/>
                      </a:solidFill>
                      <a:miter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400"/>
                        </a:spcBef>
                        <a:defRPr sz="1800"/>
                      </a:pP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U.K.</a:t>
                      </a:r>
                    </a:p>
                  </a:txBody>
                  <a:tcPr marL="45712" marR="45712" marT="45712" marB="45712" anchor="t" anchorCtr="0" horzOverflow="overflow">
                    <a:lnL w="12700">
                      <a:solidFill>
                        <a:srgbClr val="000000"/>
                      </a:solidFill>
                      <a:miter/>
                    </a:lnL>
                    <a:lnR w="28575">
                      <a:solidFill>
                        <a:srgbClr val="000000"/>
                      </a:solidFill>
                      <a:miter/>
                    </a:lnR>
                    <a:lnT w="12700">
                      <a:solidFill>
                        <a:srgbClr val="000000"/>
                      </a:solidFill>
                      <a:miter/>
                    </a:lnT>
                    <a:lnB w="12700">
                      <a:solidFill>
                        <a:srgbClr val="000000"/>
                      </a:solidFill>
                      <a:miter/>
                    </a:lnB>
                    <a:noFill/>
                  </a:tcPr>
                </a:tc>
              </a:tr>
              <a:tr h="355584">
                <a:tc>
                  <a:txBody>
                    <a:bodyPr/>
                    <a:lstStyle/>
                    <a:p>
                      <a:pPr algn="l" defTabSz="914400">
                        <a:spcBef>
                          <a:spcPts val="400"/>
                        </a:spcBef>
                        <a:defRPr sz="1800"/>
                      </a:pP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Feb. 1995</a:t>
                      </a:r>
                    </a:p>
                  </a:txBody>
                  <a:tcPr marL="45712" marR="45712" marT="45712" marB="45712" anchor="t" anchorCtr="0" horzOverflow="overflow">
                    <a:lnL w="28575">
                      <a:solidFill>
                        <a:srgbClr val="000000"/>
                      </a:solidFill>
                      <a:miter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/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400"/>
                        </a:spcBef>
                        <a:defRPr sz="1800"/>
                      </a:pP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Pneumonia</a:t>
                      </a:r>
                    </a:p>
                  </a:txBody>
                  <a:tcPr marL="45712" marR="45712" marT="45712" marB="45712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/>
                    </a:lnR>
                    <a:lnT w="12700">
                      <a:solidFill>
                        <a:srgbClr val="000000"/>
                      </a:solidFill>
                      <a:miter/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400"/>
                        </a:spcBef>
                        <a:defRPr sz="1800"/>
                      </a:pP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U.S.</a:t>
                      </a:r>
                    </a:p>
                  </a:txBody>
                  <a:tcPr marL="45712" marR="45712" marT="45712" marB="45712" anchor="t" anchorCtr="0" horzOverflow="overflow">
                    <a:lnL w="12700">
                      <a:solidFill>
                        <a:srgbClr val="000000"/>
                      </a:solidFill>
                      <a:miter/>
                    </a:lnL>
                    <a:lnR w="28575">
                      <a:solidFill>
                        <a:srgbClr val="000000"/>
                      </a:solidFill>
                      <a:miter/>
                    </a:lnR>
                    <a:lnT w="12700">
                      <a:solidFill>
                        <a:srgbClr val="000000"/>
                      </a:solidFill>
                      <a:miter/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55584">
                <a:tc>
                  <a:txBody>
                    <a:bodyPr/>
                    <a:lstStyle/>
                    <a:p>
                      <a:pPr algn="l" defTabSz="914400">
                        <a:spcBef>
                          <a:spcPts val="400"/>
                        </a:spcBef>
                        <a:defRPr sz="1800"/>
                      </a:pPr>
                      <a:r>
                        <a:rPr b="1" sz="1700">
                          <a:solidFill>
                            <a:srgbClr val="EF8E1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May 1995</a:t>
                      </a:r>
                    </a:p>
                  </a:txBody>
                  <a:tcPr marL="45712" marR="45712" marT="45712" marB="45712" anchor="t" anchorCtr="0" horzOverflow="overflow">
                    <a:lnL w="28575">
                      <a:solidFill>
                        <a:srgbClr val="000000"/>
                      </a:solidFill>
                      <a:miter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  <a:miter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400"/>
                        </a:spcBef>
                        <a:defRPr sz="1800"/>
                      </a:pPr>
                      <a:r>
                        <a:rPr b="1" sz="1700">
                          <a:solidFill>
                            <a:srgbClr val="EF8E1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Ebola</a:t>
                      </a:r>
                    </a:p>
                  </a:txBody>
                  <a:tcPr marL="45712" marR="45712" marT="45712" marB="45712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/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  <a:miter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400"/>
                        </a:spcBef>
                        <a:defRPr sz="1800"/>
                      </a:pPr>
                      <a:r>
                        <a:rPr b="1" sz="1700">
                          <a:solidFill>
                            <a:srgbClr val="EF8E1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Zaire</a:t>
                      </a:r>
                    </a:p>
                  </a:txBody>
                  <a:tcPr marL="45712" marR="45712" marT="45712" marB="45712" anchor="t" anchorCtr="0" horzOverflow="overflow">
                    <a:lnL w="12700">
                      <a:solidFill>
                        <a:srgbClr val="000000"/>
                      </a:solidFill>
                      <a:miter/>
                    </a:lnL>
                    <a:lnR w="28575">
                      <a:solidFill>
                        <a:srgbClr val="000000"/>
                      </a:solidFill>
                      <a:miter/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  <a:miter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21" name="Rectangle 31"/>
          <p:cNvSpPr/>
          <p:nvPr/>
        </p:nvSpPr>
        <p:spPr>
          <a:xfrm>
            <a:off x="547686" y="4997710"/>
            <a:ext cx="2957516" cy="1098554"/>
          </a:xfrm>
          <a:prstGeom prst="rect">
            <a:avLst/>
          </a:prstGeom>
          <a:ln w="38100">
            <a:solidFill>
              <a:srgbClr val="000000"/>
            </a:solidFill>
            <a:miter/>
          </a:ln>
        </p:spPr>
        <p:txBody>
          <a:bodyPr lIns="45718" tIns="45718" rIns="45718" bIns="45718" anchor="ctr"/>
          <a:lstStyle/>
          <a:p>
            <a:pPr defTabSz="914400">
              <a:defRPr sz="2400">
                <a:latin typeface="Lucida Sans"/>
                <a:ea typeface="Lucida Sans"/>
                <a:cs typeface="Lucida Sans"/>
                <a:sym typeface="Lucida Sans"/>
              </a:defRPr>
            </a:pPr>
          </a:p>
        </p:txBody>
      </p:sp>
      <p:sp>
        <p:nvSpPr>
          <p:cNvPr id="222" name="Rectangle 32"/>
          <p:cNvSpPr/>
          <p:nvPr/>
        </p:nvSpPr>
        <p:spPr>
          <a:xfrm>
            <a:off x="393877" y="2414432"/>
            <a:ext cx="1524004" cy="304803"/>
          </a:xfrm>
          <a:prstGeom prst="rect">
            <a:avLst/>
          </a:prstGeom>
          <a:ln w="25400">
            <a:solidFill>
              <a:srgbClr val="993300"/>
            </a:solidFill>
            <a:miter/>
          </a:ln>
        </p:spPr>
        <p:txBody>
          <a:bodyPr lIns="45718" tIns="45718" rIns="45718" bIns="45718" anchor="ctr"/>
          <a:lstStyle/>
          <a:p>
            <a:pPr defTabSz="914400">
              <a:defRPr sz="2400">
                <a:latin typeface="Lucida Sans"/>
                <a:ea typeface="Lucida Sans"/>
                <a:cs typeface="Lucida Sans"/>
                <a:sym typeface="Lucida Sans"/>
              </a:defRPr>
            </a:pPr>
          </a:p>
        </p:txBody>
      </p:sp>
      <p:sp>
        <p:nvSpPr>
          <p:cNvPr id="223" name="Rectangle 33"/>
          <p:cNvSpPr/>
          <p:nvPr/>
        </p:nvSpPr>
        <p:spPr>
          <a:xfrm>
            <a:off x="3213279" y="2983963"/>
            <a:ext cx="609603" cy="304803"/>
          </a:xfrm>
          <a:prstGeom prst="rect">
            <a:avLst/>
          </a:prstGeom>
          <a:ln w="25400">
            <a:solidFill>
              <a:srgbClr val="993300"/>
            </a:solidFill>
            <a:miter/>
          </a:ln>
        </p:spPr>
        <p:txBody>
          <a:bodyPr lIns="45718" tIns="45718" rIns="45718" bIns="45718" anchor="ctr"/>
          <a:lstStyle/>
          <a:p>
            <a:pPr defTabSz="914400">
              <a:defRPr sz="2400">
                <a:latin typeface="Lucida Sans"/>
                <a:ea typeface="Lucida Sans"/>
                <a:cs typeface="Lucida Sans"/>
                <a:sym typeface="Lucida Sans"/>
              </a:defRPr>
            </a:pPr>
          </a:p>
        </p:txBody>
      </p:sp>
      <p:sp>
        <p:nvSpPr>
          <p:cNvPr id="224" name="Rectangle 34"/>
          <p:cNvSpPr/>
          <p:nvPr/>
        </p:nvSpPr>
        <p:spPr>
          <a:xfrm>
            <a:off x="5079641" y="2983963"/>
            <a:ext cx="533403" cy="304803"/>
          </a:xfrm>
          <a:prstGeom prst="rect">
            <a:avLst/>
          </a:prstGeom>
          <a:ln w="25400">
            <a:solidFill>
              <a:srgbClr val="993300"/>
            </a:solidFill>
            <a:miter/>
          </a:ln>
        </p:spPr>
        <p:txBody>
          <a:bodyPr lIns="45718" tIns="45718" rIns="45718" bIns="45718" anchor="ctr"/>
          <a:lstStyle/>
          <a:p>
            <a:pPr defTabSz="914400">
              <a:defRPr sz="2400">
                <a:latin typeface="Lucida Sans"/>
                <a:ea typeface="Lucida Sans"/>
                <a:cs typeface="Lucida Sans"/>
                <a:sym typeface="Lucida Sans"/>
              </a:defRPr>
            </a:pPr>
          </a:p>
        </p:txBody>
      </p:sp>
      <p:sp>
        <p:nvSpPr>
          <p:cNvPr id="225" name="Text Box 35"/>
          <p:cNvSpPr txBox="1"/>
          <p:nvPr/>
        </p:nvSpPr>
        <p:spPr>
          <a:xfrm>
            <a:off x="441005" y="5105660"/>
            <a:ext cx="2942277" cy="6222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indent="-342900" algn="ctr" defTabSz="914400">
              <a:lnSpc>
                <a:spcPct val="90000"/>
              </a:lnSpc>
              <a:spcBef>
                <a:spcPts val="1000"/>
              </a:spcBef>
              <a:defRPr b="1">
                <a:latin typeface="Tahoma"/>
                <a:ea typeface="Tahoma"/>
                <a:cs typeface="Tahoma"/>
                <a:sym typeface="Tahoma"/>
              </a:defRPr>
            </a:pPr>
            <a:r>
              <a:t>Information </a:t>
            </a:r>
            <a:br/>
            <a:r>
              <a:t>Extraction System </a:t>
            </a:r>
          </a:p>
        </p:txBody>
      </p:sp>
      <p:sp>
        <p:nvSpPr>
          <p:cNvPr id="226" name="Rectangle 36"/>
          <p:cNvSpPr/>
          <p:nvPr/>
        </p:nvSpPr>
        <p:spPr>
          <a:xfrm>
            <a:off x="4379922" y="5639060"/>
            <a:ext cx="4764090" cy="42386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defTabSz="914400">
              <a:defRPr sz="2400">
                <a:latin typeface="Lucida Sans"/>
                <a:ea typeface="Lucida Sans"/>
                <a:cs typeface="Lucida Sans"/>
                <a:sym typeface="Lucida Sans"/>
              </a:defRPr>
            </a:pPr>
          </a:p>
        </p:txBody>
      </p:sp>
      <p:sp>
        <p:nvSpPr>
          <p:cNvPr id="227" name="AutoShape 37"/>
          <p:cNvSpPr/>
          <p:nvPr/>
        </p:nvSpPr>
        <p:spPr>
          <a:xfrm>
            <a:off x="1971674" y="3999174"/>
            <a:ext cx="381002" cy="9540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A4001D">
              <a:alpha val="50195"/>
            </a:srgbClr>
          </a:solidFill>
          <a:ln>
            <a:solidFill>
              <a:srgbClr val="000000"/>
            </a:solidFill>
            <a:miter/>
          </a:ln>
        </p:spPr>
        <p:txBody>
          <a:bodyPr lIns="45718" tIns="45718" rIns="45718" bIns="45718" anchor="ctr"/>
          <a:lstStyle/>
          <a:p>
            <a:pPr defTabSz="914400">
              <a:defRPr sz="2400">
                <a:latin typeface="Lucida Sans"/>
                <a:ea typeface="Lucida Sans"/>
                <a:cs typeface="Lucida Sans"/>
                <a:sym typeface="Lucida Sans"/>
              </a:defRPr>
            </a:pPr>
          </a:p>
        </p:txBody>
      </p:sp>
      <p:sp>
        <p:nvSpPr>
          <p:cNvPr id="228" name="AutoShape 38"/>
          <p:cNvSpPr/>
          <p:nvPr/>
        </p:nvSpPr>
        <p:spPr>
          <a:xfrm rot="16200000">
            <a:off x="3762374" y="5381623"/>
            <a:ext cx="381004" cy="8953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A4001D">
              <a:alpha val="50195"/>
            </a:srgbClr>
          </a:solidFill>
          <a:ln>
            <a:solidFill>
              <a:srgbClr val="000000"/>
            </a:solidFill>
            <a:miter/>
          </a:ln>
        </p:spPr>
        <p:txBody>
          <a:bodyPr lIns="45718" tIns="45718" rIns="45718" bIns="45718" anchor="ctr"/>
          <a:lstStyle/>
          <a:p>
            <a:pPr defTabSz="914400">
              <a:defRPr sz="2400">
                <a:latin typeface="Lucida Sans"/>
                <a:ea typeface="Lucida Sans"/>
                <a:cs typeface="Lucida Sans"/>
                <a:sym typeface="Lucida Sans"/>
              </a:defRPr>
            </a:pPr>
          </a:p>
        </p:txBody>
      </p:sp>
      <p:sp>
        <p:nvSpPr>
          <p:cNvPr id="229" name="TextBox 12"/>
          <p:cNvSpPr txBox="1"/>
          <p:nvPr/>
        </p:nvSpPr>
        <p:spPr>
          <a:xfrm>
            <a:off x="7672957" y="6488491"/>
            <a:ext cx="130768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defTabSz="914400"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Manning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Class="entr" nodeType="after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5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Class="entr" nodeType="afterEffect" presetID="10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9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Class="entr" nodeType="afterEffect" presetID="10" grpId="5" fill="hold">
                                  <p:stCondLst>
                                    <p:cond delay="3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3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800"/>
                            </p:stCondLst>
                            <p:childTnLst>
                              <p:par>
                                <p:cTn id="25" presetClass="entr" nodeType="afterEffect" presetID="10" grpId="6" fill="hold">
                                  <p:stCondLst>
                                    <p:cond delay="3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7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ID="10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2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Class="exit" nodeType="afterEffect" presetID="10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Effect filter="fade" transition="out">
                                      <p:cBhvr>
                                        <p:cTn id="35" dur="1000" fill="hold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3" grpId="5"/>
      <p:bldP build="whole" bldLvl="1" animBg="1" rev="0" advAuto="0" spid="222" grpId="6"/>
      <p:bldP build="whole" bldLvl="1" animBg="1" rev="0" advAuto="0" spid="226" grpId="8"/>
      <p:bldP build="whole" bldLvl="1" animBg="1" rev="0" advAuto="0" spid="227" grpId="1"/>
      <p:bldP build="whole" bldLvl="1" animBg="1" rev="0" advAuto="0" spid="228" grpId="7"/>
      <p:bldP build="whole" bldLvl="1" animBg="1" rev="0" advAuto="0" spid="221" grpId="2"/>
      <p:bldP build="whole" bldLvl="1" animBg="1" rev="0" advAuto="0" spid="225" grpId="3"/>
      <p:bldP build="whole" bldLvl="1" animBg="1" rev="0" advAuto="0" spid="224" grpId="4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Information Extraction</a:t>
            </a:r>
          </a:p>
        </p:txBody>
      </p:sp>
      <p:sp>
        <p:nvSpPr>
          <p:cNvPr id="730" name="TextBox 22"/>
          <p:cNvSpPr txBox="1"/>
          <p:nvPr/>
        </p:nvSpPr>
        <p:spPr>
          <a:xfrm>
            <a:off x="475785" y="2567227"/>
            <a:ext cx="1121117" cy="650237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Source</a:t>
            </a:r>
          </a:p>
          <a:p>
            <a: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Selection</a:t>
            </a:r>
          </a:p>
        </p:txBody>
      </p:sp>
      <p:sp>
        <p:nvSpPr>
          <p:cNvPr id="731" name="TextBox 23"/>
          <p:cNvSpPr txBox="1"/>
          <p:nvPr/>
        </p:nvSpPr>
        <p:spPr>
          <a:xfrm>
            <a:off x="216104" y="4007387"/>
            <a:ext cx="1627095" cy="650237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Tokenization&amp;</a:t>
            </a:r>
          </a:p>
          <a:p>
            <a: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Normalization</a:t>
            </a:r>
          </a:p>
        </p:txBody>
      </p:sp>
      <p:sp>
        <p:nvSpPr>
          <p:cNvPr id="732" name="TextBox 24"/>
          <p:cNvSpPr txBox="1"/>
          <p:nvPr/>
        </p:nvSpPr>
        <p:spPr>
          <a:xfrm>
            <a:off x="231372" y="5628406"/>
            <a:ext cx="1597516" cy="650237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Named Entity</a:t>
            </a:r>
          </a:p>
          <a:p>
            <a: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Recognition</a:t>
            </a:r>
          </a:p>
        </p:txBody>
      </p:sp>
      <p:sp>
        <p:nvSpPr>
          <p:cNvPr id="733" name="TextBox 31"/>
          <p:cNvSpPr txBox="1"/>
          <p:nvPr/>
        </p:nvSpPr>
        <p:spPr>
          <a:xfrm>
            <a:off x="3987400" y="2564861"/>
            <a:ext cx="1199028" cy="650237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Instance</a:t>
            </a:r>
          </a:p>
          <a:p>
            <a: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Extraction</a:t>
            </a:r>
          </a:p>
        </p:txBody>
      </p:sp>
      <p:sp>
        <p:nvSpPr>
          <p:cNvPr id="734" name="TextBox 32"/>
          <p:cNvSpPr txBox="1"/>
          <p:nvPr/>
        </p:nvSpPr>
        <p:spPr>
          <a:xfrm>
            <a:off x="3991000" y="4107314"/>
            <a:ext cx="1199028" cy="650237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Fact</a:t>
            </a:r>
          </a:p>
          <a:p>
            <a: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Extraction</a:t>
            </a:r>
          </a:p>
        </p:txBody>
      </p:sp>
      <p:sp>
        <p:nvSpPr>
          <p:cNvPr id="735" name="TextBox 36"/>
          <p:cNvSpPr txBox="1"/>
          <p:nvPr/>
        </p:nvSpPr>
        <p:spPr>
          <a:xfrm>
            <a:off x="3965509" y="5981801"/>
            <a:ext cx="2532900" cy="650237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Ontological</a:t>
            </a:r>
          </a:p>
          <a:p>
            <a: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Information Extraction</a:t>
            </a:r>
          </a:p>
        </p:txBody>
      </p:sp>
      <p:grpSp>
        <p:nvGrpSpPr>
          <p:cNvPr id="739" name="Folded Corner 37"/>
          <p:cNvGrpSpPr/>
          <p:nvPr/>
        </p:nvGrpSpPr>
        <p:grpSpPr>
          <a:xfrm>
            <a:off x="2051721" y="2586848"/>
            <a:ext cx="591976" cy="842159"/>
            <a:chOff x="-1" y="-1"/>
            <a:chExt cx="591975" cy="842157"/>
          </a:xfrm>
        </p:grpSpPr>
        <p:sp>
          <p:nvSpPr>
            <p:cNvPr id="736" name="Shape"/>
            <p:cNvSpPr/>
            <p:nvPr/>
          </p:nvSpPr>
          <p:spPr>
            <a:xfrm>
              <a:off x="-2" y="-2"/>
              <a:ext cx="591977" cy="842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6237"/>
                  </a:lnTo>
                  <a:lnTo>
                    <a:pt x="1397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737" name="Triangle"/>
            <p:cNvSpPr/>
            <p:nvPr/>
          </p:nvSpPr>
          <p:spPr>
            <a:xfrm>
              <a:off x="382869" y="633052"/>
              <a:ext cx="209106" cy="209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4320" y="432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-2" y="-2"/>
              <a:ext cx="591977" cy="842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970" y="21600"/>
                  </a:moveTo>
                  <a:lnTo>
                    <a:pt x="15496" y="17309"/>
                  </a:lnTo>
                  <a:lnTo>
                    <a:pt x="21600" y="16237"/>
                  </a:lnTo>
                  <a:lnTo>
                    <a:pt x="13970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16237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</p:grpSp>
      <p:sp>
        <p:nvSpPr>
          <p:cNvPr id="740" name="TextBox 38"/>
          <p:cNvSpPr txBox="1"/>
          <p:nvPr/>
        </p:nvSpPr>
        <p:spPr>
          <a:xfrm>
            <a:off x="2673503" y="2548782"/>
            <a:ext cx="331744" cy="586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 sz="32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?</a:t>
            </a:r>
          </a:p>
        </p:txBody>
      </p:sp>
      <p:sp>
        <p:nvSpPr>
          <p:cNvPr id="741" name="TextBox 39"/>
          <p:cNvSpPr txBox="1"/>
          <p:nvPr/>
        </p:nvSpPr>
        <p:spPr>
          <a:xfrm>
            <a:off x="1976789" y="3894749"/>
            <a:ext cx="1269461" cy="929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05/01/67</a:t>
            </a:r>
          </a:p>
          <a:p>
            <a:pPr>
              <a:defRPr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pPr>
            <a:r>
              <a:t></a:t>
            </a:r>
            <a:r>
              <a:rPr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1967-05-01</a:t>
            </a:r>
          </a:p>
        </p:txBody>
      </p:sp>
      <p:cxnSp>
        <p:nvCxnSpPr>
          <p:cNvPr id="742" name="Straight Connector 41"/>
          <p:cNvCxnSpPr>
            <a:stCxn id="730" idx="0"/>
            <a:endCxn id="731" idx="0"/>
          </p:cNvCxnSpPr>
          <p:nvPr/>
        </p:nvCxnSpPr>
        <p:spPr>
          <a:xfrm flipH="1">
            <a:off x="1029651" y="2892345"/>
            <a:ext cx="6693" cy="1440161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cxnSp>
        <p:nvCxnSpPr>
          <p:cNvPr id="743" name="Straight Connector 43"/>
          <p:cNvCxnSpPr>
            <a:stCxn id="731" idx="0"/>
            <a:endCxn id="732" idx="0"/>
          </p:cNvCxnSpPr>
          <p:nvPr/>
        </p:nvCxnSpPr>
        <p:spPr>
          <a:xfrm>
            <a:off x="1029651" y="4332505"/>
            <a:ext cx="480" cy="162102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cxnSp>
        <p:nvCxnSpPr>
          <p:cNvPr id="744" name="Straight Connector 49"/>
          <p:cNvCxnSpPr>
            <a:stCxn id="733" idx="0"/>
            <a:endCxn id="734" idx="0"/>
          </p:cNvCxnSpPr>
          <p:nvPr/>
        </p:nvCxnSpPr>
        <p:spPr>
          <a:xfrm>
            <a:off x="4586913" y="2889979"/>
            <a:ext cx="3601" cy="1542454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sp>
        <p:nvSpPr>
          <p:cNvPr id="745" name="Straight Connector 52"/>
          <p:cNvSpPr/>
          <p:nvPr/>
        </p:nvSpPr>
        <p:spPr>
          <a:xfrm flipH="1">
            <a:off x="4635567" y="4753645"/>
            <a:ext cx="4" cy="1228158"/>
          </a:xfrm>
          <a:prstGeom prst="line">
            <a:avLst/>
          </a:prstGeom>
          <a:ln w="38100">
            <a:solidFill>
              <a:srgbClr val="0000FF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746" name="TextBox 57"/>
          <p:cNvSpPr txBox="1"/>
          <p:nvPr/>
        </p:nvSpPr>
        <p:spPr>
          <a:xfrm>
            <a:off x="7380312" y="5720867"/>
            <a:ext cx="1548067" cy="370837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And Beyond!</a:t>
            </a:r>
          </a:p>
        </p:txBody>
      </p:sp>
      <p:cxnSp>
        <p:nvCxnSpPr>
          <p:cNvPr id="747" name="Straight Connector 58"/>
          <p:cNvCxnSpPr>
            <a:stCxn id="735" idx="0"/>
            <a:endCxn id="746" idx="0"/>
          </p:cNvCxnSpPr>
          <p:nvPr/>
        </p:nvCxnSpPr>
        <p:spPr>
          <a:xfrm flipV="1">
            <a:off x="5231958" y="5906285"/>
            <a:ext cx="2922388" cy="400635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graphicFrame>
        <p:nvGraphicFramePr>
          <p:cNvPr id="748" name="Table 73"/>
          <p:cNvGraphicFramePr/>
          <p:nvPr/>
        </p:nvGraphicFramePr>
        <p:xfrm>
          <a:off x="5724130" y="2427315"/>
          <a:ext cx="3203740" cy="1280162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640945"/>
                <a:gridCol w="1562793"/>
              </a:tblGrid>
              <a:tr h="423950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ym typeface="Helvetica"/>
                        </a:rPr>
                        <a:t>Person Name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ym typeface="Helvetica"/>
                        </a:rPr>
                        <a:t>Person Type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6E6FF"/>
                    </a:solidFill>
                  </a:tcPr>
                </a:tc>
              </a:tr>
              <a:tr h="440575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>
                          <a:sym typeface="Helvetica"/>
                        </a:rPr>
                        <a:t>Elvis Presley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>
                          <a:sym typeface="Helvetica"/>
                        </a:rPr>
                        <a:t>musician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>
                          <a:sym typeface="Helvetica"/>
                        </a:rPr>
                        <a:t>Angela Merkel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>
                          <a:sym typeface="Helvetica"/>
                        </a:rPr>
                        <a:t>politician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</a:tr>
            </a:tbl>
          </a:graphicData>
        </a:graphic>
      </p:graphicFrame>
      <p:sp>
        <p:nvSpPr>
          <p:cNvPr id="749" name="TextBox 74"/>
          <p:cNvSpPr txBox="1"/>
          <p:nvPr/>
        </p:nvSpPr>
        <p:spPr>
          <a:xfrm>
            <a:off x="241146" y="965549"/>
            <a:ext cx="7958030" cy="929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Information Extraction</a:t>
            </a:r>
            <a:r>
              <a:rPr b="0"/>
              <a:t> (IE) is the process of extracting </a:t>
            </a:r>
          </a:p>
          <a:p>
            <a:pPr>
              <a:defRPr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structured information</a:t>
            </a:r>
            <a:r>
              <a:rPr b="0"/>
              <a:t> from </a:t>
            </a:r>
          </a:p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unstructured machine-readable documents </a:t>
            </a:r>
          </a:p>
        </p:txBody>
      </p:sp>
      <p:cxnSp>
        <p:nvCxnSpPr>
          <p:cNvPr id="750" name="Curved Connector 63"/>
          <p:cNvCxnSpPr>
            <a:stCxn id="732" idx="0"/>
            <a:endCxn id="733" idx="0"/>
          </p:cNvCxnSpPr>
          <p:nvPr/>
        </p:nvCxnSpPr>
        <p:spPr>
          <a:xfrm flipV="1">
            <a:off x="1030130" y="2889979"/>
            <a:ext cx="3556784" cy="3063546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grpSp>
        <p:nvGrpSpPr>
          <p:cNvPr id="756" name="Folded Corner 70"/>
          <p:cNvGrpSpPr/>
          <p:nvPr/>
        </p:nvGrpSpPr>
        <p:grpSpPr>
          <a:xfrm>
            <a:off x="2051715" y="5466548"/>
            <a:ext cx="1874851" cy="980894"/>
            <a:chOff x="-2" y="0"/>
            <a:chExt cx="1874849" cy="980893"/>
          </a:xfrm>
        </p:grpSpPr>
        <p:grpSp>
          <p:nvGrpSpPr>
            <p:cNvPr id="754" name="Group"/>
            <p:cNvGrpSpPr/>
            <p:nvPr/>
          </p:nvGrpSpPr>
          <p:grpSpPr>
            <a:xfrm>
              <a:off x="-3" y="161857"/>
              <a:ext cx="1874851" cy="819037"/>
              <a:chOff x="-1" y="-1"/>
              <a:chExt cx="1874849" cy="819035"/>
            </a:xfrm>
          </p:grpSpPr>
          <p:sp>
            <p:nvSpPr>
              <p:cNvPr id="751" name="Shape"/>
              <p:cNvSpPr/>
              <p:nvPr/>
            </p:nvSpPr>
            <p:spPr>
              <a:xfrm>
                <a:off x="-2" y="-2"/>
                <a:ext cx="1874851" cy="8190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3970"/>
                    </a:lnTo>
                    <a:lnTo>
                      <a:pt x="18267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600" u="sng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  <p:sp>
            <p:nvSpPr>
              <p:cNvPr id="752" name="Triangle"/>
              <p:cNvSpPr/>
              <p:nvPr/>
            </p:nvSpPr>
            <p:spPr>
              <a:xfrm>
                <a:off x="1585539" y="529724"/>
                <a:ext cx="289310" cy="2893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4320" y="432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600" u="sng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  <p:sp>
            <p:nvSpPr>
              <p:cNvPr id="753" name="Line"/>
              <p:cNvSpPr/>
              <p:nvPr/>
            </p:nvSpPr>
            <p:spPr>
              <a:xfrm>
                <a:off x="-2" y="-2"/>
                <a:ext cx="1874851" cy="8190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8267" y="21600"/>
                    </a:moveTo>
                    <a:lnTo>
                      <a:pt x="18934" y="15496"/>
                    </a:lnTo>
                    <a:lnTo>
                      <a:pt x="21600" y="13970"/>
                    </a:lnTo>
                    <a:lnTo>
                      <a:pt x="18267" y="21600"/>
                    </a:lnTo>
                    <a:lnTo>
                      <a:pt x="0" y="21600"/>
                    </a:lnTo>
                    <a:lnTo>
                      <a:pt x="0" y="0"/>
                    </a:lnTo>
                    <a:lnTo>
                      <a:pt x="21600" y="0"/>
                    </a:lnTo>
                    <a:lnTo>
                      <a:pt x="21600" y="13970"/>
                    </a:ln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600" u="sng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</p:grpSp>
        <p:sp>
          <p:nvSpPr>
            <p:cNvPr id="755" name="... married Elvis…"/>
            <p:cNvSpPr txBox="1"/>
            <p:nvPr/>
          </p:nvSpPr>
          <p:spPr>
            <a:xfrm>
              <a:off x="50481" y="-1"/>
              <a:ext cx="1773881" cy="8534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>
                <a:defRPr sz="1600"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  <a:p>
              <a:pPr>
                <a:defRPr sz="1600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t>... married </a:t>
              </a:r>
              <a:r>
                <a:rPr u="sng"/>
                <a:t>Elvis </a:t>
              </a:r>
              <a:endParaRPr>
                <a:solidFill>
                  <a:srgbClr val="FFFFFF"/>
                </a:solidFill>
              </a:endParaRPr>
            </a:p>
            <a:p>
              <a:pPr>
                <a:defRPr sz="1600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t>on </a:t>
              </a:r>
              <a:r>
                <a:rPr u="sng"/>
                <a:t>1967-05-01</a:t>
              </a:r>
            </a:p>
          </p:txBody>
        </p:sp>
      </p:grpSp>
      <p:sp>
        <p:nvSpPr>
          <p:cNvPr id="757" name="TextBox 90"/>
          <p:cNvSpPr txBox="1"/>
          <p:nvPr/>
        </p:nvSpPr>
        <p:spPr>
          <a:xfrm>
            <a:off x="7498039" y="6597353"/>
            <a:ext cx="1593845" cy="243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0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Tip of the hat: Suchanek</a:t>
            </a:r>
          </a:p>
        </p:txBody>
      </p:sp>
      <p:graphicFrame>
        <p:nvGraphicFramePr>
          <p:cNvPr id="758" name="Table 95"/>
          <p:cNvGraphicFramePr/>
          <p:nvPr/>
        </p:nvGraphicFramePr>
        <p:xfrm>
          <a:off x="5721594" y="4139941"/>
          <a:ext cx="3278783" cy="1363087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020026"/>
                <a:gridCol w="1100141"/>
                <a:gridCol w="1158613"/>
              </a:tblGrid>
              <a:tr h="415433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ym typeface="Helvetica"/>
                        </a:rPr>
                        <a:t>Relation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ym typeface="Helvetica"/>
                        </a:rPr>
                        <a:t>Entity1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ym typeface="Helvetica"/>
                        </a:rPr>
                        <a:t>Entity2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6E6FF"/>
                    </a:solidFill>
                  </a:tcPr>
                </a:tc>
              </a:tr>
              <a:tr h="590204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>
                          <a:sym typeface="Helvetica"/>
                        </a:rPr>
                        <a:t>Married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>
                          <a:sym typeface="Helvetica"/>
                        </a:rPr>
                        <a:t>Elvis Presley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>
                          <a:sym typeface="Helvetica"/>
                        </a:rPr>
                        <a:t>Priscilla Beaulieu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</a:tr>
              <a:tr h="35744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>
                          <a:sym typeface="Helvetica"/>
                        </a:rPr>
                        <a:t>CEO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>
                          <a:sym typeface="Helvetica"/>
                        </a:rPr>
                        <a:t>Tim Cook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>
                          <a:sym typeface="Helvetica"/>
                        </a:rPr>
                        <a:t>Apple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</a:tr>
            </a:tbl>
          </a:graphicData>
        </a:graphic>
      </p:graphicFrame>
      <p:sp>
        <p:nvSpPr>
          <p:cNvPr id="759" name="TextBox 25"/>
          <p:cNvSpPr txBox="1"/>
          <p:nvPr/>
        </p:nvSpPr>
        <p:spPr>
          <a:xfrm>
            <a:off x="45718" y="2671890"/>
            <a:ext cx="334225" cy="396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solidFill>
                  <a:srgbClr val="008000"/>
                </a:solidFill>
                <a:latin typeface="Zapf Dingbats"/>
                <a:ea typeface="Zapf Dingbats"/>
                <a:cs typeface="Zapf Dingbats"/>
                <a:sym typeface="Zapf Dingbats"/>
              </a:defRPr>
            </a:lvl1pPr>
          </a:lstStyle>
          <a:p>
            <a:pPr/>
            <a:r>
              <a:t>✓</a:t>
            </a:r>
          </a:p>
        </p:txBody>
      </p:sp>
      <p:sp>
        <p:nvSpPr>
          <p:cNvPr id="760" name="TextBox 26"/>
          <p:cNvSpPr txBox="1"/>
          <p:nvPr/>
        </p:nvSpPr>
        <p:spPr>
          <a:xfrm>
            <a:off x="-95604" y="4139941"/>
            <a:ext cx="334226" cy="396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solidFill>
                  <a:srgbClr val="008000"/>
                </a:solidFill>
                <a:latin typeface="Zapf Dingbats"/>
                <a:ea typeface="Zapf Dingbats"/>
                <a:cs typeface="Zapf Dingbats"/>
                <a:sym typeface="Zapf Dingbats"/>
              </a:defRPr>
            </a:lvl1pPr>
          </a:lstStyle>
          <a:p>
            <a:pPr/>
            <a:r>
              <a:t>✓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Named Entity Recognition</a:t>
            </a:r>
          </a:p>
        </p:txBody>
      </p:sp>
      <p:sp>
        <p:nvSpPr>
          <p:cNvPr id="763" name="TextBox 20"/>
          <p:cNvSpPr txBox="1"/>
          <p:nvPr/>
        </p:nvSpPr>
        <p:spPr>
          <a:xfrm>
            <a:off x="129354" y="998301"/>
            <a:ext cx="8639317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Named Entity Recognition </a:t>
            </a:r>
            <a:r>
              <a:rPr b="0"/>
              <a:t>(NER) is the process of finding entities (people, cities, organizations, dates, ...) in a text.</a:t>
            </a:r>
          </a:p>
        </p:txBody>
      </p:sp>
      <p:sp>
        <p:nvSpPr>
          <p:cNvPr id="764" name="TextBox 13"/>
          <p:cNvSpPr txBox="1"/>
          <p:nvPr/>
        </p:nvSpPr>
        <p:spPr>
          <a:xfrm>
            <a:off x="320740" y="2328535"/>
            <a:ext cx="8777542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Elvis Presley was born in 1935 in East Tupelo, Mississippi.</a:t>
            </a:r>
          </a:p>
        </p:txBody>
      </p:sp>
      <p:sp>
        <p:nvSpPr>
          <p:cNvPr id="765" name="Left Brace 16"/>
          <p:cNvSpPr/>
          <p:nvPr/>
        </p:nvSpPr>
        <p:spPr>
          <a:xfrm rot="16200000">
            <a:off x="1059414" y="2111306"/>
            <a:ext cx="251933" cy="17121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5635" y="21600"/>
                  <a:pt x="10800" y="21481"/>
                  <a:pt x="10800" y="21335"/>
                </a:cubicBezTo>
                <a:lnTo>
                  <a:pt x="10800" y="11065"/>
                </a:lnTo>
                <a:cubicBezTo>
                  <a:pt x="10800" y="10919"/>
                  <a:pt x="5965" y="10800"/>
                  <a:pt x="0" y="10800"/>
                </a:cubicBezTo>
                <a:cubicBezTo>
                  <a:pt x="5965" y="10800"/>
                  <a:pt x="10800" y="10681"/>
                  <a:pt x="10800" y="10535"/>
                </a:cubicBezTo>
                <a:lnTo>
                  <a:pt x="10800" y="265"/>
                </a:lnTo>
                <a:cubicBezTo>
                  <a:pt x="10800" y="119"/>
                  <a:pt x="15635" y="0"/>
                  <a:pt x="21600" y="0"/>
                </a:cubicBezTo>
              </a:path>
            </a:pathLst>
          </a:cu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766" name="Left Brace 17"/>
          <p:cNvSpPr/>
          <p:nvPr/>
        </p:nvSpPr>
        <p:spPr>
          <a:xfrm rot="16200000">
            <a:off x="4158879" y="2591111"/>
            <a:ext cx="225499" cy="7602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5635" y="21600"/>
                  <a:pt x="10800" y="21361"/>
                  <a:pt x="10800" y="21066"/>
                </a:cubicBezTo>
                <a:lnTo>
                  <a:pt x="10800" y="11334"/>
                </a:lnTo>
                <a:cubicBezTo>
                  <a:pt x="10800" y="11039"/>
                  <a:pt x="5965" y="10800"/>
                  <a:pt x="0" y="10800"/>
                </a:cubicBezTo>
                <a:cubicBezTo>
                  <a:pt x="5965" y="10800"/>
                  <a:pt x="10800" y="10561"/>
                  <a:pt x="10800" y="10266"/>
                </a:cubicBezTo>
                <a:lnTo>
                  <a:pt x="10800" y="534"/>
                </a:lnTo>
                <a:cubicBezTo>
                  <a:pt x="10800" y="239"/>
                  <a:pt x="15635" y="0"/>
                  <a:pt x="21600" y="0"/>
                </a:cubicBezTo>
              </a:path>
            </a:pathLst>
          </a:cu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767" name="Left Brace 30"/>
          <p:cNvSpPr/>
          <p:nvPr/>
        </p:nvSpPr>
        <p:spPr>
          <a:xfrm rot="16200000">
            <a:off x="5699746" y="2115514"/>
            <a:ext cx="225504" cy="17114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5635" y="21600"/>
                  <a:pt x="10800" y="21494"/>
                  <a:pt x="10800" y="21363"/>
                </a:cubicBezTo>
                <a:lnTo>
                  <a:pt x="10800" y="11037"/>
                </a:lnTo>
                <a:cubicBezTo>
                  <a:pt x="10800" y="10906"/>
                  <a:pt x="5965" y="10800"/>
                  <a:pt x="0" y="10800"/>
                </a:cubicBezTo>
                <a:cubicBezTo>
                  <a:pt x="5965" y="10800"/>
                  <a:pt x="10800" y="10694"/>
                  <a:pt x="10800" y="10563"/>
                </a:cubicBezTo>
                <a:lnTo>
                  <a:pt x="10800" y="237"/>
                </a:lnTo>
                <a:cubicBezTo>
                  <a:pt x="10800" y="106"/>
                  <a:pt x="15635" y="0"/>
                  <a:pt x="21600" y="0"/>
                </a:cubicBezTo>
              </a:path>
            </a:pathLst>
          </a:cu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768" name="Left Brace 31"/>
          <p:cNvSpPr/>
          <p:nvPr/>
        </p:nvSpPr>
        <p:spPr>
          <a:xfrm rot="16200000">
            <a:off x="7404457" y="2222119"/>
            <a:ext cx="225503" cy="14640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5635" y="21600"/>
                  <a:pt x="10800" y="21476"/>
                  <a:pt x="10800" y="21323"/>
                </a:cubicBezTo>
                <a:lnTo>
                  <a:pt x="10800" y="11077"/>
                </a:lnTo>
                <a:cubicBezTo>
                  <a:pt x="10800" y="10924"/>
                  <a:pt x="5965" y="10800"/>
                  <a:pt x="0" y="10800"/>
                </a:cubicBezTo>
                <a:cubicBezTo>
                  <a:pt x="5965" y="10800"/>
                  <a:pt x="10800" y="10676"/>
                  <a:pt x="10800" y="10523"/>
                </a:cubicBezTo>
                <a:lnTo>
                  <a:pt x="10800" y="277"/>
                </a:lnTo>
                <a:cubicBezTo>
                  <a:pt x="10800" y="124"/>
                  <a:pt x="15635" y="0"/>
                  <a:pt x="21600" y="0"/>
                </a:cubicBezTo>
              </a:path>
            </a:pathLst>
          </a:cu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769" name="Slide Number Placeholder 18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70" name="TextBox 9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67" grpId="2"/>
      <p:bldP build="whole" bldLvl="1" animBg="1" rev="0" advAuto="0" spid="765" grpId="4"/>
      <p:bldP build="whole" bldLvl="1" animBg="1" rev="0" advAuto="0" spid="766" grpId="3"/>
      <p:bldP build="whole" bldLvl="1" animBg="1" rev="0" advAuto="0" spid="768" grpId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Closed Set Extraction</a:t>
            </a:r>
          </a:p>
        </p:txBody>
      </p:sp>
      <p:sp>
        <p:nvSpPr>
          <p:cNvPr id="773" name="TextBox 8"/>
          <p:cNvSpPr txBox="1"/>
          <p:nvPr/>
        </p:nvSpPr>
        <p:spPr>
          <a:xfrm>
            <a:off x="45719" y="923597"/>
            <a:ext cx="8772768" cy="1196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If we have an exhaustive set of the entities we want to extract, we can use </a:t>
            </a:r>
            <a:r>
              <a:rPr b="1"/>
              <a:t>closed set extraction</a:t>
            </a:r>
            <a:r>
              <a:t>: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Comparing every string in the text to every string in the set.</a:t>
            </a:r>
          </a:p>
        </p:txBody>
      </p:sp>
      <p:grpSp>
        <p:nvGrpSpPr>
          <p:cNvPr id="779" name="Folded Corner 11"/>
          <p:cNvGrpSpPr/>
          <p:nvPr/>
        </p:nvGrpSpPr>
        <p:grpSpPr>
          <a:xfrm>
            <a:off x="224012" y="2246154"/>
            <a:ext cx="4592551" cy="584843"/>
            <a:chOff x="-2" y="0"/>
            <a:chExt cx="4592549" cy="584841"/>
          </a:xfrm>
        </p:grpSpPr>
        <p:grpSp>
          <p:nvGrpSpPr>
            <p:cNvPr id="777" name="Group"/>
            <p:cNvGrpSpPr/>
            <p:nvPr/>
          </p:nvGrpSpPr>
          <p:grpSpPr>
            <a:xfrm>
              <a:off x="-3" y="60216"/>
              <a:ext cx="4592551" cy="524626"/>
              <a:chOff x="0" y="0"/>
              <a:chExt cx="4592549" cy="524625"/>
            </a:xfrm>
          </p:grpSpPr>
          <p:sp>
            <p:nvSpPr>
              <p:cNvPr id="774" name="Shape"/>
              <p:cNvSpPr/>
              <p:nvPr/>
            </p:nvSpPr>
            <p:spPr>
              <a:xfrm>
                <a:off x="-1" y="-1"/>
                <a:ext cx="4592550" cy="5246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3970"/>
                    </a:lnTo>
                    <a:lnTo>
                      <a:pt x="20728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24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  <p:sp>
            <p:nvSpPr>
              <p:cNvPr id="775" name="Triangle"/>
              <p:cNvSpPr/>
              <p:nvPr/>
            </p:nvSpPr>
            <p:spPr>
              <a:xfrm>
                <a:off x="4407234" y="339310"/>
                <a:ext cx="185315" cy="18531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4320" y="432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24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  <p:sp>
            <p:nvSpPr>
              <p:cNvPr id="776" name="Line"/>
              <p:cNvSpPr/>
              <p:nvPr/>
            </p:nvSpPr>
            <p:spPr>
              <a:xfrm>
                <a:off x="-1" y="-1"/>
                <a:ext cx="4592550" cy="5246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0728" y="21600"/>
                    </a:moveTo>
                    <a:lnTo>
                      <a:pt x="20903" y="15496"/>
                    </a:lnTo>
                    <a:lnTo>
                      <a:pt x="21600" y="13970"/>
                    </a:lnTo>
                    <a:lnTo>
                      <a:pt x="20728" y="21600"/>
                    </a:lnTo>
                    <a:lnTo>
                      <a:pt x="0" y="21600"/>
                    </a:lnTo>
                    <a:lnTo>
                      <a:pt x="0" y="0"/>
                    </a:lnTo>
                    <a:lnTo>
                      <a:pt x="21600" y="0"/>
                    </a:lnTo>
                    <a:lnTo>
                      <a:pt x="21600" y="13970"/>
                    </a:ln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24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</p:grpSp>
        <p:sp>
          <p:nvSpPr>
            <p:cNvPr id="778" name="... in Tupelo, Mississippi, but ..."/>
            <p:cNvSpPr txBox="1"/>
            <p:nvPr/>
          </p:nvSpPr>
          <p:spPr>
            <a:xfrm>
              <a:off x="50481" y="0"/>
              <a:ext cx="4491582" cy="4597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>
                <a:defRPr sz="2400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t>... in Tupelo, </a:t>
              </a:r>
              <a:r>
                <a:rPr u="sng"/>
                <a:t>Mississippi</a:t>
              </a:r>
              <a:r>
                <a:t>, but ...</a:t>
              </a:r>
            </a:p>
          </p:txBody>
        </p:sp>
      </p:grpSp>
      <p:sp>
        <p:nvSpPr>
          <p:cNvPr id="780" name="TextBox 12"/>
          <p:cNvSpPr txBox="1"/>
          <p:nvPr/>
        </p:nvSpPr>
        <p:spPr>
          <a:xfrm>
            <a:off x="5310054" y="2121104"/>
            <a:ext cx="3243964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States of the USA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{ Texas, Mississippi,… }</a:t>
            </a:r>
          </a:p>
        </p:txBody>
      </p:sp>
      <p:grpSp>
        <p:nvGrpSpPr>
          <p:cNvPr id="786" name="Folded Corner 14"/>
          <p:cNvGrpSpPr/>
          <p:nvPr/>
        </p:nvGrpSpPr>
        <p:grpSpPr>
          <a:xfrm>
            <a:off x="224559" y="3222681"/>
            <a:ext cx="4592005" cy="1444999"/>
            <a:chOff x="-1" y="0"/>
            <a:chExt cx="4592004" cy="1444998"/>
          </a:xfrm>
        </p:grpSpPr>
        <p:grpSp>
          <p:nvGrpSpPr>
            <p:cNvPr id="784" name="Group"/>
            <p:cNvGrpSpPr/>
            <p:nvPr/>
          </p:nvGrpSpPr>
          <p:grpSpPr>
            <a:xfrm>
              <a:off x="-2" y="36285"/>
              <a:ext cx="4592005" cy="1408714"/>
              <a:chOff x="-1" y="-1"/>
              <a:chExt cx="4592004" cy="1408713"/>
            </a:xfrm>
          </p:grpSpPr>
          <p:sp>
            <p:nvSpPr>
              <p:cNvPr id="781" name="Shape"/>
              <p:cNvSpPr/>
              <p:nvPr/>
            </p:nvSpPr>
            <p:spPr>
              <a:xfrm>
                <a:off x="-2" y="-2"/>
                <a:ext cx="4592006" cy="140871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7231"/>
                    </a:lnTo>
                    <a:lnTo>
                      <a:pt x="2026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24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  <p:sp>
            <p:nvSpPr>
              <p:cNvPr id="782" name="Triangle"/>
              <p:cNvSpPr/>
              <p:nvPr/>
            </p:nvSpPr>
            <p:spPr>
              <a:xfrm>
                <a:off x="4307062" y="1123771"/>
                <a:ext cx="284942" cy="2849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4320" y="432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24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  <p:sp>
            <p:nvSpPr>
              <p:cNvPr id="783" name="Line"/>
              <p:cNvSpPr/>
              <p:nvPr/>
            </p:nvSpPr>
            <p:spPr>
              <a:xfrm>
                <a:off x="-2" y="-2"/>
                <a:ext cx="4592006" cy="140871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0260" y="21600"/>
                    </a:moveTo>
                    <a:lnTo>
                      <a:pt x="20528" y="18105"/>
                    </a:lnTo>
                    <a:lnTo>
                      <a:pt x="21600" y="17231"/>
                    </a:lnTo>
                    <a:lnTo>
                      <a:pt x="20260" y="21600"/>
                    </a:lnTo>
                    <a:lnTo>
                      <a:pt x="0" y="21600"/>
                    </a:lnTo>
                    <a:lnTo>
                      <a:pt x="0" y="0"/>
                    </a:lnTo>
                    <a:lnTo>
                      <a:pt x="21600" y="0"/>
                    </a:lnTo>
                    <a:lnTo>
                      <a:pt x="21600" y="17231"/>
                    </a:ln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24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</p:grpSp>
        <p:sp>
          <p:nvSpPr>
            <p:cNvPr id="785" name="... while Germany and France were opposed to a 3rd World War, ..."/>
            <p:cNvSpPr txBox="1"/>
            <p:nvPr/>
          </p:nvSpPr>
          <p:spPr>
            <a:xfrm>
              <a:off x="50480" y="-1"/>
              <a:ext cx="4491039" cy="11963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>
                <a:defRPr sz="2400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t>... while </a:t>
              </a:r>
              <a:r>
                <a:rPr u="sng"/>
                <a:t>Germany </a:t>
              </a:r>
              <a:r>
                <a:t>and </a:t>
              </a:r>
              <a:r>
                <a:rPr u="sng"/>
                <a:t>France </a:t>
              </a:r>
              <a:r>
                <a:t>were opposed to a 3</a:t>
              </a:r>
              <a:r>
                <a:rPr baseline="30000"/>
                <a:t>rd</a:t>
              </a:r>
              <a:r>
                <a:t> World War, ...</a:t>
              </a:r>
            </a:p>
          </p:txBody>
        </p:sp>
      </p:grpSp>
      <p:sp>
        <p:nvSpPr>
          <p:cNvPr id="787" name="TextBox 15"/>
          <p:cNvSpPr txBox="1"/>
          <p:nvPr/>
        </p:nvSpPr>
        <p:spPr>
          <a:xfrm>
            <a:off x="5065498" y="3513980"/>
            <a:ext cx="4058053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Countries of the World (?)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{France, Germany, USA,…}</a:t>
            </a:r>
          </a:p>
        </p:txBody>
      </p:sp>
      <p:sp>
        <p:nvSpPr>
          <p:cNvPr id="788" name="TextBox 19"/>
          <p:cNvSpPr txBox="1"/>
          <p:nvPr/>
        </p:nvSpPr>
        <p:spPr>
          <a:xfrm>
            <a:off x="138187" y="4811672"/>
            <a:ext cx="4008940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May not always be trivial...</a:t>
            </a:r>
          </a:p>
        </p:txBody>
      </p:sp>
      <p:grpSp>
        <p:nvGrpSpPr>
          <p:cNvPr id="794" name="Folded Corner 21"/>
          <p:cNvGrpSpPr/>
          <p:nvPr/>
        </p:nvGrpSpPr>
        <p:grpSpPr>
          <a:xfrm>
            <a:off x="425308" y="5327908"/>
            <a:ext cx="7938654" cy="787496"/>
            <a:chOff x="0" y="-2"/>
            <a:chExt cx="7938652" cy="787495"/>
          </a:xfrm>
        </p:grpSpPr>
        <p:grpSp>
          <p:nvGrpSpPr>
            <p:cNvPr id="792" name="Group"/>
            <p:cNvGrpSpPr/>
            <p:nvPr/>
          </p:nvGrpSpPr>
          <p:grpSpPr>
            <a:xfrm>
              <a:off x="-1" y="-3"/>
              <a:ext cx="7938654" cy="787497"/>
              <a:chOff x="0" y="-1"/>
              <a:chExt cx="7938652" cy="787495"/>
            </a:xfrm>
          </p:grpSpPr>
          <p:sp>
            <p:nvSpPr>
              <p:cNvPr id="789" name="Shape"/>
              <p:cNvSpPr/>
              <p:nvPr/>
            </p:nvSpPr>
            <p:spPr>
              <a:xfrm>
                <a:off x="0" y="-1"/>
                <a:ext cx="7938653" cy="7874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3970"/>
                    </a:lnTo>
                    <a:lnTo>
                      <a:pt x="20843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24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  <p:sp>
            <p:nvSpPr>
              <p:cNvPr id="790" name="Triangle"/>
              <p:cNvSpPr/>
              <p:nvPr/>
            </p:nvSpPr>
            <p:spPr>
              <a:xfrm>
                <a:off x="7660486" y="509326"/>
                <a:ext cx="278167" cy="2781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4320" y="432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24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  <p:sp>
            <p:nvSpPr>
              <p:cNvPr id="791" name="Line"/>
              <p:cNvSpPr/>
              <p:nvPr/>
            </p:nvSpPr>
            <p:spPr>
              <a:xfrm>
                <a:off x="0" y="-1"/>
                <a:ext cx="7938653" cy="7874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0843" y="21600"/>
                    </a:moveTo>
                    <a:lnTo>
                      <a:pt x="20995" y="15496"/>
                    </a:lnTo>
                    <a:lnTo>
                      <a:pt x="21600" y="13970"/>
                    </a:lnTo>
                    <a:lnTo>
                      <a:pt x="20843" y="21600"/>
                    </a:lnTo>
                    <a:lnTo>
                      <a:pt x="0" y="21600"/>
                    </a:lnTo>
                    <a:lnTo>
                      <a:pt x="0" y="0"/>
                    </a:lnTo>
                    <a:lnTo>
                      <a:pt x="21600" y="0"/>
                    </a:lnTo>
                    <a:lnTo>
                      <a:pt x="21600" y="13970"/>
                    </a:ln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24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</p:grpSp>
        <p:sp>
          <p:nvSpPr>
            <p:cNvPr id="793" name="... was a great fan of France Gall, whose songs..."/>
            <p:cNvSpPr txBox="1"/>
            <p:nvPr/>
          </p:nvSpPr>
          <p:spPr>
            <a:xfrm>
              <a:off x="50480" y="24793"/>
              <a:ext cx="7837687" cy="4597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>
                <a:defRPr sz="2400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t>... was a great fan of </a:t>
              </a:r>
              <a:r>
                <a:rPr u="sng"/>
                <a:t>France </a:t>
              </a:r>
              <a:r>
                <a:t>Gall, whose songs...</a:t>
              </a:r>
            </a:p>
          </p:txBody>
        </p:sp>
      </p:grpSp>
      <p:sp>
        <p:nvSpPr>
          <p:cNvPr id="795" name="Slide Number Placeholder 18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96" name="TextBox 8"/>
          <p:cNvSpPr txBox="1"/>
          <p:nvPr/>
        </p:nvSpPr>
        <p:spPr>
          <a:xfrm>
            <a:off x="138180" y="6259814"/>
            <a:ext cx="8772768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How can we do that efficiently?</a:t>
            </a:r>
          </a:p>
        </p:txBody>
      </p:sp>
      <p:sp>
        <p:nvSpPr>
          <p:cNvPr id="797" name="TextBox 13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94" grpId="6"/>
      <p:bldP build="whole" bldLvl="1" animBg="1" rev="0" advAuto="0" spid="779" grpId="1"/>
      <p:bldP build="whole" bldLvl="1" animBg="1" rev="0" advAuto="0" spid="780" grpId="2"/>
      <p:bldP build="whole" bldLvl="1" animBg="1" rev="0" advAuto="0" spid="788" grpId="5"/>
      <p:bldP build="whole" bldLvl="1" animBg="1" rev="0" advAuto="0" spid="786" grpId="4"/>
      <p:bldP build="whole" bldLvl="1" animBg="1" rev="0" advAuto="0" spid="787" grpId="3"/>
      <p:bldP build="whole" bldLvl="1" animBg="1" rev="0" advAuto="0" spid="796" grpId="7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Tries</a:t>
            </a:r>
          </a:p>
        </p:txBody>
      </p:sp>
      <p:sp>
        <p:nvSpPr>
          <p:cNvPr id="800" name="Slide Number Placeholder 18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801" name="ZoneTexte 10"/>
          <p:cNvSpPr txBox="1"/>
          <p:nvPr/>
        </p:nvSpPr>
        <p:spPr>
          <a:xfrm>
            <a:off x="138189" y="817269"/>
            <a:ext cx="7779885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A </a:t>
            </a:r>
            <a:r>
              <a:rPr b="1"/>
              <a:t>trie </a:t>
            </a:r>
            <a:r>
              <a:t>is pair of a boolean truth value, 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and a function from characters to tries.</a:t>
            </a:r>
          </a:p>
        </p:txBody>
      </p:sp>
      <p:sp>
        <p:nvSpPr>
          <p:cNvPr id="802" name="ZoneTexte 13"/>
          <p:cNvSpPr txBox="1"/>
          <p:nvPr/>
        </p:nvSpPr>
        <p:spPr>
          <a:xfrm>
            <a:off x="138181" y="1711847"/>
            <a:ext cx="8098860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Example: A trie containing “Elvis”, </a:t>
            </a:r>
          </a:p>
          <a:p>
            <a:pPr>
              <a:defRPr sz="240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             “Elisa” and “Eli”</a:t>
            </a:r>
          </a:p>
        </p:txBody>
      </p:sp>
      <p:sp>
        <p:nvSpPr>
          <p:cNvPr id="803" name="ZoneTexte 16"/>
          <p:cNvSpPr txBox="1"/>
          <p:nvPr/>
        </p:nvSpPr>
        <p:spPr>
          <a:xfrm>
            <a:off x="6392914" y="2359761"/>
            <a:ext cx="446567" cy="434337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✗</a:t>
            </a:r>
          </a:p>
        </p:txBody>
      </p:sp>
      <p:sp>
        <p:nvSpPr>
          <p:cNvPr id="804" name="ZoneTexte 17"/>
          <p:cNvSpPr txBox="1"/>
          <p:nvPr/>
        </p:nvSpPr>
        <p:spPr>
          <a:xfrm>
            <a:off x="6392914" y="3220996"/>
            <a:ext cx="446567" cy="434337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✗</a:t>
            </a:r>
          </a:p>
        </p:txBody>
      </p:sp>
      <p:sp>
        <p:nvSpPr>
          <p:cNvPr id="805" name="ZoneTexte 20"/>
          <p:cNvSpPr txBox="1"/>
          <p:nvPr/>
        </p:nvSpPr>
        <p:spPr>
          <a:xfrm>
            <a:off x="5673449" y="4167296"/>
            <a:ext cx="446567" cy="434337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✗</a:t>
            </a:r>
          </a:p>
        </p:txBody>
      </p:sp>
      <p:sp>
        <p:nvSpPr>
          <p:cNvPr id="806" name="ZoneTexte 22"/>
          <p:cNvSpPr txBox="1"/>
          <p:nvPr/>
        </p:nvSpPr>
        <p:spPr>
          <a:xfrm>
            <a:off x="5673449" y="5071062"/>
            <a:ext cx="446567" cy="434337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✗</a:t>
            </a:r>
          </a:p>
        </p:txBody>
      </p:sp>
      <p:sp>
        <p:nvSpPr>
          <p:cNvPr id="807" name="ZoneTexte 23"/>
          <p:cNvSpPr txBox="1"/>
          <p:nvPr/>
        </p:nvSpPr>
        <p:spPr>
          <a:xfrm>
            <a:off x="5673449" y="6082319"/>
            <a:ext cx="446567" cy="485137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chemeClr val="accent3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✓</a:t>
            </a:r>
          </a:p>
        </p:txBody>
      </p:sp>
      <p:sp>
        <p:nvSpPr>
          <p:cNvPr id="808" name="ZoneTexte 24"/>
          <p:cNvSpPr txBox="1"/>
          <p:nvPr/>
        </p:nvSpPr>
        <p:spPr>
          <a:xfrm>
            <a:off x="7172642" y="4167296"/>
            <a:ext cx="446567" cy="485137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chemeClr val="accent3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✓</a:t>
            </a:r>
          </a:p>
        </p:txBody>
      </p:sp>
      <p:sp>
        <p:nvSpPr>
          <p:cNvPr id="809" name="ZoneTexte 25"/>
          <p:cNvSpPr txBox="1"/>
          <p:nvPr/>
        </p:nvSpPr>
        <p:spPr>
          <a:xfrm>
            <a:off x="7172642" y="5071062"/>
            <a:ext cx="446567" cy="434337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✗</a:t>
            </a:r>
          </a:p>
        </p:txBody>
      </p:sp>
      <p:sp>
        <p:nvSpPr>
          <p:cNvPr id="810" name="ZoneTexte 26"/>
          <p:cNvSpPr txBox="1"/>
          <p:nvPr/>
        </p:nvSpPr>
        <p:spPr>
          <a:xfrm>
            <a:off x="7172642" y="6082319"/>
            <a:ext cx="446567" cy="485137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chemeClr val="accent3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✓</a:t>
            </a:r>
          </a:p>
        </p:txBody>
      </p:sp>
      <p:sp>
        <p:nvSpPr>
          <p:cNvPr id="811" name="Connecteur droit avec flèche 28"/>
          <p:cNvSpPr/>
          <p:nvPr/>
        </p:nvSpPr>
        <p:spPr>
          <a:xfrm>
            <a:off x="6616199" y="2821426"/>
            <a:ext cx="7091" cy="399572"/>
          </a:xfrm>
          <a:prstGeom prst="line">
            <a:avLst/>
          </a:prstGeom>
          <a:ln w="38100">
            <a:solidFill>
              <a:schemeClr val="accent1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cxnSp>
        <p:nvCxnSpPr>
          <p:cNvPr id="812" name="Connecteur droit avec flèche 29"/>
          <p:cNvCxnSpPr>
            <a:stCxn id="804" idx="0"/>
            <a:endCxn id="805" idx="0"/>
          </p:cNvCxnSpPr>
          <p:nvPr/>
        </p:nvCxnSpPr>
        <p:spPr>
          <a:xfrm flipH="1">
            <a:off x="5896732" y="3438164"/>
            <a:ext cx="719466" cy="946301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cxnSp>
        <p:nvCxnSpPr>
          <p:cNvPr id="813" name="Connecteur droit avec flèche 32"/>
          <p:cNvCxnSpPr>
            <a:stCxn id="805" idx="0"/>
            <a:endCxn id="806" idx="0"/>
          </p:cNvCxnSpPr>
          <p:nvPr/>
        </p:nvCxnSpPr>
        <p:spPr>
          <a:xfrm>
            <a:off x="5896732" y="4384464"/>
            <a:ext cx="1" cy="903767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sp>
        <p:nvSpPr>
          <p:cNvPr id="814" name="Connecteur droit avec flèche 36"/>
          <p:cNvSpPr/>
          <p:nvPr/>
        </p:nvSpPr>
        <p:spPr>
          <a:xfrm>
            <a:off x="5896731" y="5532727"/>
            <a:ext cx="798" cy="549594"/>
          </a:xfrm>
          <a:prstGeom prst="line">
            <a:avLst/>
          </a:prstGeom>
          <a:ln w="38100">
            <a:solidFill>
              <a:schemeClr val="accent1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cxnSp>
        <p:nvCxnSpPr>
          <p:cNvPr id="815" name="Connecteur droit avec flèche 39"/>
          <p:cNvCxnSpPr>
            <a:stCxn id="804" idx="0"/>
            <a:endCxn id="808" idx="0"/>
          </p:cNvCxnSpPr>
          <p:nvPr/>
        </p:nvCxnSpPr>
        <p:spPr>
          <a:xfrm>
            <a:off x="6616197" y="3438164"/>
            <a:ext cx="779729" cy="971701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cxnSp>
        <p:nvCxnSpPr>
          <p:cNvPr id="816" name="Connecteur droit avec flèche 42"/>
          <p:cNvCxnSpPr>
            <a:stCxn id="808" idx="0"/>
            <a:endCxn id="809" idx="0"/>
          </p:cNvCxnSpPr>
          <p:nvPr/>
        </p:nvCxnSpPr>
        <p:spPr>
          <a:xfrm>
            <a:off x="7395925" y="4409864"/>
            <a:ext cx="1" cy="878367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cxnSp>
        <p:nvCxnSpPr>
          <p:cNvPr id="817" name="Connecteur droit avec flèche 45"/>
          <p:cNvCxnSpPr>
            <a:stCxn id="809" idx="0"/>
            <a:endCxn id="810" idx="0"/>
          </p:cNvCxnSpPr>
          <p:nvPr/>
        </p:nvCxnSpPr>
        <p:spPr>
          <a:xfrm>
            <a:off x="7395925" y="5288230"/>
            <a:ext cx="1" cy="1036658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sp>
        <p:nvSpPr>
          <p:cNvPr id="818" name="Accolade ouvrante 48"/>
          <p:cNvSpPr/>
          <p:nvPr/>
        </p:nvSpPr>
        <p:spPr>
          <a:xfrm flipH="1">
            <a:off x="7837044" y="4091956"/>
            <a:ext cx="224081" cy="9161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5635" y="21600"/>
                  <a:pt x="10800" y="21403"/>
                  <a:pt x="10800" y="21160"/>
                </a:cubicBezTo>
                <a:lnTo>
                  <a:pt x="10800" y="11240"/>
                </a:lnTo>
                <a:cubicBezTo>
                  <a:pt x="10800" y="10997"/>
                  <a:pt x="5965" y="10800"/>
                  <a:pt x="0" y="10800"/>
                </a:cubicBezTo>
                <a:cubicBezTo>
                  <a:pt x="5965" y="10800"/>
                  <a:pt x="10800" y="10603"/>
                  <a:pt x="10800" y="10360"/>
                </a:cubicBezTo>
                <a:lnTo>
                  <a:pt x="10800" y="440"/>
                </a:lnTo>
                <a:cubicBezTo>
                  <a:pt x="10800" y="197"/>
                  <a:pt x="15635" y="0"/>
                  <a:pt x="21600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819" name="ZoneTexte 49"/>
          <p:cNvSpPr txBox="1"/>
          <p:nvPr/>
        </p:nvSpPr>
        <p:spPr>
          <a:xfrm>
            <a:off x="8253007" y="4398922"/>
            <a:ext cx="575624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Trie</a:t>
            </a:r>
          </a:p>
        </p:txBody>
      </p:sp>
      <p:sp>
        <p:nvSpPr>
          <p:cNvPr id="820" name="ZoneTexte 50"/>
          <p:cNvSpPr txBox="1"/>
          <p:nvPr/>
        </p:nvSpPr>
        <p:spPr>
          <a:xfrm>
            <a:off x="7719069" y="2590594"/>
            <a:ext cx="575624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Trie</a:t>
            </a:r>
          </a:p>
        </p:txBody>
      </p:sp>
      <p:sp>
        <p:nvSpPr>
          <p:cNvPr id="821" name="Accolade ouvrante 51"/>
          <p:cNvSpPr/>
          <p:nvPr/>
        </p:nvSpPr>
        <p:spPr>
          <a:xfrm flipH="1">
            <a:off x="7225217" y="2389951"/>
            <a:ext cx="342993" cy="8019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5635" y="21600"/>
                  <a:pt x="10800" y="21255"/>
                  <a:pt x="10800" y="20830"/>
                </a:cubicBezTo>
                <a:lnTo>
                  <a:pt x="10800" y="11570"/>
                </a:lnTo>
                <a:cubicBezTo>
                  <a:pt x="10800" y="11145"/>
                  <a:pt x="5965" y="10800"/>
                  <a:pt x="0" y="10800"/>
                </a:cubicBezTo>
                <a:cubicBezTo>
                  <a:pt x="5965" y="10800"/>
                  <a:pt x="10800" y="10455"/>
                  <a:pt x="10800" y="10030"/>
                </a:cubicBezTo>
                <a:lnTo>
                  <a:pt x="10800" y="770"/>
                </a:lnTo>
                <a:cubicBezTo>
                  <a:pt x="10800" y="345"/>
                  <a:pt x="15635" y="0"/>
                  <a:pt x="21600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822" name="Accolade ouvrante 52"/>
          <p:cNvSpPr/>
          <p:nvPr/>
        </p:nvSpPr>
        <p:spPr>
          <a:xfrm flipH="1">
            <a:off x="7632006" y="5950475"/>
            <a:ext cx="342993" cy="8293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5635" y="21600"/>
                  <a:pt x="10800" y="21267"/>
                  <a:pt x="10800" y="20856"/>
                </a:cubicBezTo>
                <a:lnTo>
                  <a:pt x="10800" y="11544"/>
                </a:lnTo>
                <a:cubicBezTo>
                  <a:pt x="10800" y="11133"/>
                  <a:pt x="5965" y="10800"/>
                  <a:pt x="0" y="10800"/>
                </a:cubicBezTo>
                <a:cubicBezTo>
                  <a:pt x="5965" y="10800"/>
                  <a:pt x="10800" y="10467"/>
                  <a:pt x="10800" y="10056"/>
                </a:cubicBezTo>
                <a:lnTo>
                  <a:pt x="10800" y="744"/>
                </a:lnTo>
                <a:cubicBezTo>
                  <a:pt x="10800" y="333"/>
                  <a:pt x="15635" y="0"/>
                  <a:pt x="21600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823" name="ZoneTexte 53"/>
          <p:cNvSpPr txBox="1"/>
          <p:nvPr/>
        </p:nvSpPr>
        <p:spPr>
          <a:xfrm>
            <a:off x="8054257" y="6083113"/>
            <a:ext cx="575624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Trie</a:t>
            </a:r>
          </a:p>
        </p:txBody>
      </p:sp>
      <p:sp>
        <p:nvSpPr>
          <p:cNvPr id="824" name="ZoneTexte 65"/>
          <p:cNvSpPr txBox="1"/>
          <p:nvPr/>
        </p:nvSpPr>
        <p:spPr>
          <a:xfrm>
            <a:off x="350837" y="2917100"/>
            <a:ext cx="3782047" cy="1932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A trie contains a string, if the string denotes a path from the root to a node marked with TRUE (</a:t>
            </a:r>
            <a:r>
              <a:rPr>
                <a:solidFill>
                  <a:schemeClr val="accent3"/>
                </a:solidFill>
                <a:latin typeface="Wingdings"/>
                <a:ea typeface="Wingdings"/>
                <a:cs typeface="Wingdings"/>
                <a:sym typeface="Wingdings"/>
              </a:rPr>
              <a:t>✓</a:t>
            </a:r>
            <a:r>
              <a:t>)</a:t>
            </a:r>
          </a:p>
        </p:txBody>
      </p:sp>
      <p:sp>
        <p:nvSpPr>
          <p:cNvPr id="825" name="Connecteur droit avec flèche 66"/>
          <p:cNvSpPr/>
          <p:nvPr/>
        </p:nvSpPr>
        <p:spPr>
          <a:xfrm>
            <a:off x="6612655" y="1960182"/>
            <a:ext cx="7091" cy="399575"/>
          </a:xfrm>
          <a:prstGeom prst="line">
            <a:avLst/>
          </a:prstGeom>
          <a:ln w="38100">
            <a:solidFill>
              <a:schemeClr val="accent1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26" name="ZoneTexte 67"/>
          <p:cNvSpPr txBox="1"/>
          <p:nvPr/>
        </p:nvSpPr>
        <p:spPr>
          <a:xfrm>
            <a:off x="6400005" y="1498522"/>
            <a:ext cx="446567" cy="434337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✗</a:t>
            </a:r>
          </a:p>
        </p:txBody>
      </p:sp>
      <p:sp>
        <p:nvSpPr>
          <p:cNvPr id="827" name="ZoneTexte 68"/>
          <p:cNvSpPr txBox="1"/>
          <p:nvPr/>
        </p:nvSpPr>
        <p:spPr>
          <a:xfrm>
            <a:off x="6725704" y="1928290"/>
            <a:ext cx="24171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E</a:t>
            </a:r>
          </a:p>
        </p:txBody>
      </p:sp>
      <p:sp>
        <p:nvSpPr>
          <p:cNvPr id="828" name="ZoneTexte 70"/>
          <p:cNvSpPr txBox="1"/>
          <p:nvPr/>
        </p:nvSpPr>
        <p:spPr>
          <a:xfrm>
            <a:off x="6725711" y="2821426"/>
            <a:ext cx="24171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l</a:t>
            </a:r>
          </a:p>
        </p:txBody>
      </p:sp>
      <p:sp>
        <p:nvSpPr>
          <p:cNvPr id="829" name="ZoneTexte 71"/>
          <p:cNvSpPr txBox="1"/>
          <p:nvPr/>
        </p:nvSpPr>
        <p:spPr>
          <a:xfrm>
            <a:off x="5999155" y="3571883"/>
            <a:ext cx="24171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v</a:t>
            </a:r>
          </a:p>
        </p:txBody>
      </p:sp>
      <p:sp>
        <p:nvSpPr>
          <p:cNvPr id="830" name="ZoneTexte 72"/>
          <p:cNvSpPr txBox="1"/>
          <p:nvPr/>
        </p:nvSpPr>
        <p:spPr>
          <a:xfrm>
            <a:off x="7058866" y="3561253"/>
            <a:ext cx="24171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i</a:t>
            </a:r>
          </a:p>
        </p:txBody>
      </p:sp>
      <p:sp>
        <p:nvSpPr>
          <p:cNvPr id="831" name="ZoneTexte 73"/>
          <p:cNvSpPr txBox="1"/>
          <p:nvPr/>
        </p:nvSpPr>
        <p:spPr>
          <a:xfrm>
            <a:off x="5999155" y="4609396"/>
            <a:ext cx="24171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i</a:t>
            </a:r>
          </a:p>
        </p:txBody>
      </p:sp>
      <p:sp>
        <p:nvSpPr>
          <p:cNvPr id="832" name="ZoneTexte 74"/>
          <p:cNvSpPr txBox="1"/>
          <p:nvPr/>
        </p:nvSpPr>
        <p:spPr>
          <a:xfrm>
            <a:off x="5999155" y="5533521"/>
            <a:ext cx="24171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s</a:t>
            </a:r>
          </a:p>
        </p:txBody>
      </p:sp>
      <p:sp>
        <p:nvSpPr>
          <p:cNvPr id="833" name="ZoneTexte 75"/>
          <p:cNvSpPr txBox="1"/>
          <p:nvPr/>
        </p:nvSpPr>
        <p:spPr>
          <a:xfrm>
            <a:off x="7492051" y="4609396"/>
            <a:ext cx="241718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s</a:t>
            </a:r>
          </a:p>
        </p:txBody>
      </p:sp>
      <p:sp>
        <p:nvSpPr>
          <p:cNvPr id="834" name="ZoneTexte 76"/>
          <p:cNvSpPr txBox="1"/>
          <p:nvPr/>
        </p:nvSpPr>
        <p:spPr>
          <a:xfrm>
            <a:off x="7492051" y="5533521"/>
            <a:ext cx="241718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835" name="Accolade ouvrante 77"/>
          <p:cNvSpPr/>
          <p:nvPr/>
        </p:nvSpPr>
        <p:spPr>
          <a:xfrm flipH="1">
            <a:off x="7837050" y="3191866"/>
            <a:ext cx="342993" cy="8310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5635" y="21600"/>
                  <a:pt x="10800" y="21267"/>
                  <a:pt x="10800" y="20857"/>
                </a:cubicBezTo>
                <a:lnTo>
                  <a:pt x="10800" y="11543"/>
                </a:lnTo>
                <a:cubicBezTo>
                  <a:pt x="10800" y="11133"/>
                  <a:pt x="5965" y="10800"/>
                  <a:pt x="0" y="10800"/>
                </a:cubicBezTo>
                <a:cubicBezTo>
                  <a:pt x="5965" y="10800"/>
                  <a:pt x="10800" y="10467"/>
                  <a:pt x="10800" y="10057"/>
                </a:cubicBezTo>
                <a:lnTo>
                  <a:pt x="10800" y="743"/>
                </a:lnTo>
                <a:cubicBezTo>
                  <a:pt x="10800" y="333"/>
                  <a:pt x="15635" y="0"/>
                  <a:pt x="21600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836" name="ZoneTexte 78"/>
          <p:cNvSpPr txBox="1"/>
          <p:nvPr/>
        </p:nvSpPr>
        <p:spPr>
          <a:xfrm>
            <a:off x="8225749" y="3341051"/>
            <a:ext cx="575625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Trie</a:t>
            </a:r>
          </a:p>
        </p:txBody>
      </p:sp>
      <p:sp>
        <p:nvSpPr>
          <p:cNvPr id="837" name="TextBox 40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19" grpId="4"/>
      <p:bldP build="whole" bldLvl="1" animBg="1" rev="0" advAuto="0" spid="835" grpId="1"/>
      <p:bldP build="whole" bldLvl="1" animBg="1" rev="0" advAuto="0" spid="824" grpId="9"/>
      <p:bldP build="whole" bldLvl="1" animBg="1" rev="0" advAuto="0" spid="822" grpId="7"/>
      <p:bldP build="whole" bldLvl="1" animBg="1" rev="0" advAuto="0" spid="820" grpId="6"/>
      <p:bldP build="whole" bldLvl="1" animBg="1" rev="0" advAuto="0" spid="818" grpId="3"/>
      <p:bldP build="whole" bldLvl="1" animBg="1" rev="0" advAuto="0" spid="821" grpId="5"/>
      <p:bldP build="whole" bldLvl="1" animBg="1" rev="0" advAuto="0" spid="836" grpId="2"/>
      <p:bldP build="whole" bldLvl="1" animBg="1" rev="0" advAuto="0" spid="823" grpId="8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Adding Values to Tries</a:t>
            </a:r>
          </a:p>
        </p:txBody>
      </p:sp>
      <p:sp>
        <p:nvSpPr>
          <p:cNvPr id="840" name="Slide Number Placeholder 18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841" name="ZoneTexte 13"/>
          <p:cNvSpPr txBox="1"/>
          <p:nvPr/>
        </p:nvSpPr>
        <p:spPr>
          <a:xfrm>
            <a:off x="129163" y="923597"/>
            <a:ext cx="8098860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Example: Adding “Elis”</a:t>
            </a:r>
          </a:p>
        </p:txBody>
      </p:sp>
      <p:sp>
        <p:nvSpPr>
          <p:cNvPr id="842" name="ZoneTexte 65"/>
          <p:cNvSpPr txBox="1"/>
          <p:nvPr/>
        </p:nvSpPr>
        <p:spPr>
          <a:xfrm>
            <a:off x="586026" y="1422387"/>
            <a:ext cx="4737698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Switch the sub-trie to TRUE (</a:t>
            </a:r>
            <a:r>
              <a:rPr>
                <a:solidFill>
                  <a:schemeClr val="accent3"/>
                </a:solidFill>
                <a:latin typeface="Wingdings"/>
                <a:ea typeface="Wingdings"/>
                <a:cs typeface="Wingdings"/>
                <a:sym typeface="Wingdings"/>
              </a:rPr>
              <a:t>✓</a:t>
            </a:r>
            <a:r>
              <a:t>)</a:t>
            </a:r>
          </a:p>
        </p:txBody>
      </p:sp>
      <p:sp>
        <p:nvSpPr>
          <p:cNvPr id="843" name="ZoneTexte 37"/>
          <p:cNvSpPr txBox="1"/>
          <p:nvPr/>
        </p:nvSpPr>
        <p:spPr>
          <a:xfrm>
            <a:off x="75998" y="2068203"/>
            <a:ext cx="8098860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Example: Adding “Elias”</a:t>
            </a:r>
          </a:p>
        </p:txBody>
      </p:sp>
      <p:sp>
        <p:nvSpPr>
          <p:cNvPr id="844" name="ZoneTexte 38"/>
          <p:cNvSpPr txBox="1"/>
          <p:nvPr/>
        </p:nvSpPr>
        <p:spPr>
          <a:xfrm>
            <a:off x="502920" y="2590594"/>
            <a:ext cx="7147739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Add the corresponding sub-trie</a:t>
            </a:r>
          </a:p>
        </p:txBody>
      </p:sp>
      <p:sp>
        <p:nvSpPr>
          <p:cNvPr id="845" name="Connecteur droit avec flèche 43"/>
          <p:cNvSpPr/>
          <p:nvPr/>
        </p:nvSpPr>
        <p:spPr>
          <a:xfrm flipH="1">
            <a:off x="8451298" y="5518880"/>
            <a:ext cx="1590" cy="549595"/>
          </a:xfrm>
          <a:prstGeom prst="line">
            <a:avLst/>
          </a:prstGeom>
          <a:ln w="38100">
            <a:solidFill>
              <a:schemeClr val="accent1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46" name="Connecteur droit avec flèche 46"/>
          <p:cNvSpPr/>
          <p:nvPr/>
        </p:nvSpPr>
        <p:spPr>
          <a:xfrm>
            <a:off x="7395922" y="4628953"/>
            <a:ext cx="1056177" cy="427467"/>
          </a:xfrm>
          <a:prstGeom prst="line">
            <a:avLst/>
          </a:prstGeom>
          <a:ln w="38100">
            <a:solidFill>
              <a:schemeClr val="accent1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47" name="ZoneTexte 66"/>
          <p:cNvSpPr txBox="1"/>
          <p:nvPr/>
        </p:nvSpPr>
        <p:spPr>
          <a:xfrm>
            <a:off x="6392914" y="2359761"/>
            <a:ext cx="446567" cy="434337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✗</a:t>
            </a:r>
          </a:p>
        </p:txBody>
      </p:sp>
      <p:sp>
        <p:nvSpPr>
          <p:cNvPr id="848" name="ZoneTexte 67"/>
          <p:cNvSpPr txBox="1"/>
          <p:nvPr/>
        </p:nvSpPr>
        <p:spPr>
          <a:xfrm>
            <a:off x="6392914" y="3220996"/>
            <a:ext cx="446567" cy="434337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✗</a:t>
            </a:r>
          </a:p>
        </p:txBody>
      </p:sp>
      <p:sp>
        <p:nvSpPr>
          <p:cNvPr id="849" name="ZoneTexte 68"/>
          <p:cNvSpPr txBox="1"/>
          <p:nvPr/>
        </p:nvSpPr>
        <p:spPr>
          <a:xfrm>
            <a:off x="5673449" y="4167296"/>
            <a:ext cx="446567" cy="434337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✗</a:t>
            </a:r>
          </a:p>
        </p:txBody>
      </p:sp>
      <p:sp>
        <p:nvSpPr>
          <p:cNvPr id="850" name="ZoneTexte 69"/>
          <p:cNvSpPr txBox="1"/>
          <p:nvPr/>
        </p:nvSpPr>
        <p:spPr>
          <a:xfrm>
            <a:off x="5673449" y="5071062"/>
            <a:ext cx="446567" cy="434337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✗</a:t>
            </a:r>
          </a:p>
        </p:txBody>
      </p:sp>
      <p:sp>
        <p:nvSpPr>
          <p:cNvPr id="851" name="ZoneTexte 70"/>
          <p:cNvSpPr txBox="1"/>
          <p:nvPr/>
        </p:nvSpPr>
        <p:spPr>
          <a:xfrm>
            <a:off x="5673449" y="6082319"/>
            <a:ext cx="446567" cy="485137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chemeClr val="accent3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✓</a:t>
            </a:r>
          </a:p>
        </p:txBody>
      </p:sp>
      <p:sp>
        <p:nvSpPr>
          <p:cNvPr id="852" name="ZoneTexte 71"/>
          <p:cNvSpPr txBox="1"/>
          <p:nvPr/>
        </p:nvSpPr>
        <p:spPr>
          <a:xfrm>
            <a:off x="7172642" y="4167296"/>
            <a:ext cx="446567" cy="485137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chemeClr val="accent3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✓</a:t>
            </a:r>
          </a:p>
        </p:txBody>
      </p:sp>
      <p:sp>
        <p:nvSpPr>
          <p:cNvPr id="853" name="ZoneTexte 72"/>
          <p:cNvSpPr txBox="1"/>
          <p:nvPr/>
        </p:nvSpPr>
        <p:spPr>
          <a:xfrm>
            <a:off x="7172642" y="5071062"/>
            <a:ext cx="446567" cy="434337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✗</a:t>
            </a:r>
          </a:p>
        </p:txBody>
      </p:sp>
      <p:sp>
        <p:nvSpPr>
          <p:cNvPr id="854" name="ZoneTexte 73"/>
          <p:cNvSpPr txBox="1"/>
          <p:nvPr/>
        </p:nvSpPr>
        <p:spPr>
          <a:xfrm>
            <a:off x="7172642" y="6082319"/>
            <a:ext cx="446567" cy="485137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chemeClr val="accent3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✓</a:t>
            </a:r>
          </a:p>
        </p:txBody>
      </p:sp>
      <p:sp>
        <p:nvSpPr>
          <p:cNvPr id="855" name="Connecteur droit avec flèche 74"/>
          <p:cNvSpPr/>
          <p:nvPr/>
        </p:nvSpPr>
        <p:spPr>
          <a:xfrm>
            <a:off x="6616199" y="2821426"/>
            <a:ext cx="7091" cy="399572"/>
          </a:xfrm>
          <a:prstGeom prst="line">
            <a:avLst/>
          </a:prstGeom>
          <a:ln w="38100">
            <a:solidFill>
              <a:schemeClr val="accent1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cxnSp>
        <p:nvCxnSpPr>
          <p:cNvPr id="856" name="Connecteur droit avec flèche 75"/>
          <p:cNvCxnSpPr>
            <a:stCxn id="848" idx="0"/>
            <a:endCxn id="849" idx="0"/>
          </p:cNvCxnSpPr>
          <p:nvPr/>
        </p:nvCxnSpPr>
        <p:spPr>
          <a:xfrm flipH="1">
            <a:off x="5896732" y="3438164"/>
            <a:ext cx="719466" cy="946301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cxnSp>
        <p:nvCxnSpPr>
          <p:cNvPr id="857" name="Connecteur droit avec flèche 76"/>
          <p:cNvCxnSpPr>
            <a:stCxn id="849" idx="0"/>
            <a:endCxn id="850" idx="0"/>
          </p:cNvCxnSpPr>
          <p:nvPr/>
        </p:nvCxnSpPr>
        <p:spPr>
          <a:xfrm>
            <a:off x="5896732" y="4384464"/>
            <a:ext cx="1" cy="903767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sp>
        <p:nvSpPr>
          <p:cNvPr id="858" name="Connecteur droit avec flèche 77"/>
          <p:cNvSpPr/>
          <p:nvPr/>
        </p:nvSpPr>
        <p:spPr>
          <a:xfrm>
            <a:off x="5896731" y="5532727"/>
            <a:ext cx="798" cy="549594"/>
          </a:xfrm>
          <a:prstGeom prst="line">
            <a:avLst/>
          </a:prstGeom>
          <a:ln w="38100">
            <a:solidFill>
              <a:schemeClr val="accent1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cxnSp>
        <p:nvCxnSpPr>
          <p:cNvPr id="859" name="Connecteur droit avec flèche 78"/>
          <p:cNvCxnSpPr>
            <a:stCxn id="848" idx="0"/>
            <a:endCxn id="852" idx="0"/>
          </p:cNvCxnSpPr>
          <p:nvPr/>
        </p:nvCxnSpPr>
        <p:spPr>
          <a:xfrm>
            <a:off x="6616197" y="3438164"/>
            <a:ext cx="779729" cy="971701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cxnSp>
        <p:nvCxnSpPr>
          <p:cNvPr id="860" name="Connecteur droit avec flèche 79"/>
          <p:cNvCxnSpPr>
            <a:stCxn id="852" idx="0"/>
            <a:endCxn id="853" idx="0"/>
          </p:cNvCxnSpPr>
          <p:nvPr/>
        </p:nvCxnSpPr>
        <p:spPr>
          <a:xfrm>
            <a:off x="7395925" y="4409864"/>
            <a:ext cx="1" cy="878367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cxnSp>
        <p:nvCxnSpPr>
          <p:cNvPr id="861" name="Connecteur droit avec flèche 80"/>
          <p:cNvCxnSpPr>
            <a:stCxn id="853" idx="0"/>
            <a:endCxn id="854" idx="0"/>
          </p:cNvCxnSpPr>
          <p:nvPr/>
        </p:nvCxnSpPr>
        <p:spPr>
          <a:xfrm>
            <a:off x="7395925" y="5288230"/>
            <a:ext cx="1" cy="1036658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sp>
        <p:nvSpPr>
          <p:cNvPr id="862" name="Connecteur droit avec flèche 83"/>
          <p:cNvSpPr/>
          <p:nvPr/>
        </p:nvSpPr>
        <p:spPr>
          <a:xfrm>
            <a:off x="6612655" y="1960182"/>
            <a:ext cx="7091" cy="399575"/>
          </a:xfrm>
          <a:prstGeom prst="line">
            <a:avLst/>
          </a:prstGeom>
          <a:ln w="38100">
            <a:solidFill>
              <a:schemeClr val="accent1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63" name="ZoneTexte 84"/>
          <p:cNvSpPr txBox="1"/>
          <p:nvPr/>
        </p:nvSpPr>
        <p:spPr>
          <a:xfrm>
            <a:off x="6400005" y="1498522"/>
            <a:ext cx="446567" cy="434337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✗</a:t>
            </a:r>
          </a:p>
        </p:txBody>
      </p:sp>
      <p:sp>
        <p:nvSpPr>
          <p:cNvPr id="864" name="ZoneTexte 85"/>
          <p:cNvSpPr txBox="1"/>
          <p:nvPr/>
        </p:nvSpPr>
        <p:spPr>
          <a:xfrm>
            <a:off x="6725704" y="1928290"/>
            <a:ext cx="24171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E</a:t>
            </a:r>
          </a:p>
        </p:txBody>
      </p:sp>
      <p:sp>
        <p:nvSpPr>
          <p:cNvPr id="865" name="ZoneTexte 86"/>
          <p:cNvSpPr txBox="1"/>
          <p:nvPr/>
        </p:nvSpPr>
        <p:spPr>
          <a:xfrm>
            <a:off x="6725711" y="2821426"/>
            <a:ext cx="24171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l</a:t>
            </a:r>
          </a:p>
        </p:txBody>
      </p:sp>
      <p:sp>
        <p:nvSpPr>
          <p:cNvPr id="866" name="ZoneTexte 87"/>
          <p:cNvSpPr txBox="1"/>
          <p:nvPr/>
        </p:nvSpPr>
        <p:spPr>
          <a:xfrm>
            <a:off x="5999155" y="3571883"/>
            <a:ext cx="24171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v</a:t>
            </a:r>
          </a:p>
        </p:txBody>
      </p:sp>
      <p:sp>
        <p:nvSpPr>
          <p:cNvPr id="867" name="ZoneTexte 88"/>
          <p:cNvSpPr txBox="1"/>
          <p:nvPr/>
        </p:nvSpPr>
        <p:spPr>
          <a:xfrm>
            <a:off x="7058866" y="3561253"/>
            <a:ext cx="24171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i</a:t>
            </a:r>
          </a:p>
        </p:txBody>
      </p:sp>
      <p:sp>
        <p:nvSpPr>
          <p:cNvPr id="868" name="ZoneTexte 89"/>
          <p:cNvSpPr txBox="1"/>
          <p:nvPr/>
        </p:nvSpPr>
        <p:spPr>
          <a:xfrm>
            <a:off x="5999155" y="4609396"/>
            <a:ext cx="24171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i</a:t>
            </a:r>
          </a:p>
        </p:txBody>
      </p:sp>
      <p:sp>
        <p:nvSpPr>
          <p:cNvPr id="869" name="ZoneTexte 90"/>
          <p:cNvSpPr txBox="1"/>
          <p:nvPr/>
        </p:nvSpPr>
        <p:spPr>
          <a:xfrm>
            <a:off x="5999155" y="5533521"/>
            <a:ext cx="24171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s</a:t>
            </a:r>
          </a:p>
        </p:txBody>
      </p:sp>
      <p:sp>
        <p:nvSpPr>
          <p:cNvPr id="870" name="ZoneTexte 91"/>
          <p:cNvSpPr txBox="1"/>
          <p:nvPr/>
        </p:nvSpPr>
        <p:spPr>
          <a:xfrm>
            <a:off x="7492051" y="4609396"/>
            <a:ext cx="241718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s</a:t>
            </a:r>
          </a:p>
        </p:txBody>
      </p:sp>
      <p:sp>
        <p:nvSpPr>
          <p:cNvPr id="871" name="ZoneTexte 92"/>
          <p:cNvSpPr txBox="1"/>
          <p:nvPr/>
        </p:nvSpPr>
        <p:spPr>
          <a:xfrm>
            <a:off x="7492051" y="5533521"/>
            <a:ext cx="241718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872" name="ZoneTexte 93"/>
          <p:cNvSpPr txBox="1"/>
          <p:nvPr/>
        </p:nvSpPr>
        <p:spPr>
          <a:xfrm>
            <a:off x="7171849" y="5056428"/>
            <a:ext cx="446567" cy="485137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chemeClr val="accent3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✓</a:t>
            </a:r>
          </a:p>
        </p:txBody>
      </p:sp>
      <p:sp>
        <p:nvSpPr>
          <p:cNvPr id="873" name="ZoneTexte 94"/>
          <p:cNvSpPr txBox="1"/>
          <p:nvPr/>
        </p:nvSpPr>
        <p:spPr>
          <a:xfrm>
            <a:off x="8228848" y="6085856"/>
            <a:ext cx="446567" cy="485137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chemeClr val="accent3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✓</a:t>
            </a:r>
          </a:p>
        </p:txBody>
      </p:sp>
      <p:sp>
        <p:nvSpPr>
          <p:cNvPr id="874" name="ZoneTexte 95"/>
          <p:cNvSpPr txBox="1"/>
          <p:nvPr/>
        </p:nvSpPr>
        <p:spPr>
          <a:xfrm>
            <a:off x="8220588" y="5056428"/>
            <a:ext cx="446567" cy="434337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✗</a:t>
            </a:r>
          </a:p>
        </p:txBody>
      </p:sp>
      <p:sp>
        <p:nvSpPr>
          <p:cNvPr id="875" name="ZoneTexte 96"/>
          <p:cNvSpPr txBox="1"/>
          <p:nvPr/>
        </p:nvSpPr>
        <p:spPr>
          <a:xfrm>
            <a:off x="7933146" y="4398922"/>
            <a:ext cx="241715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876" name="ZoneTexte 97"/>
          <p:cNvSpPr txBox="1"/>
          <p:nvPr/>
        </p:nvSpPr>
        <p:spPr>
          <a:xfrm>
            <a:off x="8497017" y="5518094"/>
            <a:ext cx="24171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s</a:t>
            </a:r>
          </a:p>
        </p:txBody>
      </p:sp>
      <p:sp>
        <p:nvSpPr>
          <p:cNvPr id="877" name="TextBox 40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44" grpId="5"/>
      <p:bldP build="whole" bldLvl="1" animBg="1" rev="0" advAuto="0" spid="846" grpId="7"/>
      <p:bldP build="whole" bldLvl="1" animBg="1" rev="0" advAuto="0" spid="872" grpId="3"/>
      <p:bldP build="whole" bldLvl="1" animBg="1" rev="0" advAuto="0" spid="843" grpId="4"/>
      <p:bldP build="whole" bldLvl="1" animBg="1" rev="0" advAuto="0" spid="873" grpId="9"/>
      <p:bldP build="whole" bldLvl="1" animBg="1" rev="0" advAuto="0" spid="875" grpId="10"/>
      <p:bldP build="whole" bldLvl="1" animBg="1" rev="0" advAuto="0" spid="845" grpId="8"/>
      <p:bldP build="whole" bldLvl="1" animBg="1" rev="0" advAuto="0" spid="876" grpId="11"/>
      <p:bldP build="whole" bldLvl="1" animBg="1" rev="0" advAuto="0" spid="842" grpId="1"/>
      <p:bldP build="whole" bldLvl="1" animBg="1" rev="0" advAuto="0" spid="853" grpId="2"/>
      <p:bldP build="whole" bldLvl="1" animBg="1" rev="0" advAuto="0" spid="874" grpId="6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Parsing with Tries</a:t>
            </a:r>
          </a:p>
        </p:txBody>
      </p:sp>
      <p:sp>
        <p:nvSpPr>
          <p:cNvPr id="880" name="Slide Number Placeholder 18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grpSp>
        <p:nvGrpSpPr>
          <p:cNvPr id="886" name="Folded Corner 23"/>
          <p:cNvGrpSpPr/>
          <p:nvPr/>
        </p:nvGrpSpPr>
        <p:grpSpPr>
          <a:xfrm>
            <a:off x="155448" y="3003202"/>
            <a:ext cx="5029718" cy="1930340"/>
            <a:chOff x="-1" y="-2"/>
            <a:chExt cx="5029717" cy="1930338"/>
          </a:xfrm>
        </p:grpSpPr>
        <p:grpSp>
          <p:nvGrpSpPr>
            <p:cNvPr id="884" name="Group"/>
            <p:cNvGrpSpPr/>
            <p:nvPr/>
          </p:nvGrpSpPr>
          <p:grpSpPr>
            <a:xfrm>
              <a:off x="-2" y="-3"/>
              <a:ext cx="5029718" cy="1930340"/>
              <a:chOff x="0" y="-1"/>
              <a:chExt cx="5029717" cy="1930338"/>
            </a:xfrm>
          </p:grpSpPr>
          <p:sp>
            <p:nvSpPr>
              <p:cNvPr id="881" name="Shape"/>
              <p:cNvSpPr/>
              <p:nvPr/>
            </p:nvSpPr>
            <p:spPr>
              <a:xfrm>
                <a:off x="-1" y="-2"/>
                <a:ext cx="5029718" cy="193034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3970"/>
                    </a:lnTo>
                    <a:lnTo>
                      <a:pt x="18672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 sz="2400" u="sng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  <p:sp>
            <p:nvSpPr>
              <p:cNvPr id="882" name="Triangle"/>
              <p:cNvSpPr/>
              <p:nvPr/>
            </p:nvSpPr>
            <p:spPr>
              <a:xfrm>
                <a:off x="4347864" y="1248481"/>
                <a:ext cx="681853" cy="6818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4320" y="432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 sz="2400" u="sng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  <p:sp>
            <p:nvSpPr>
              <p:cNvPr id="883" name="Line"/>
              <p:cNvSpPr/>
              <p:nvPr/>
            </p:nvSpPr>
            <p:spPr>
              <a:xfrm>
                <a:off x="-1" y="-2"/>
                <a:ext cx="5029718" cy="193034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8672" y="21600"/>
                    </a:moveTo>
                    <a:lnTo>
                      <a:pt x="19257" y="15496"/>
                    </a:lnTo>
                    <a:lnTo>
                      <a:pt x="21600" y="13970"/>
                    </a:lnTo>
                    <a:lnTo>
                      <a:pt x="18672" y="21600"/>
                    </a:lnTo>
                    <a:lnTo>
                      <a:pt x="0" y="21600"/>
                    </a:lnTo>
                    <a:lnTo>
                      <a:pt x="0" y="0"/>
                    </a:lnTo>
                    <a:lnTo>
                      <a:pt x="21600" y="0"/>
                    </a:lnTo>
                    <a:lnTo>
                      <a:pt x="21600" y="13970"/>
                    </a:ln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 sz="2400" u="sng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</p:grpSp>
        <p:sp>
          <p:nvSpPr>
            <p:cNvPr id="885" name="E l v i s    is as powerful as El Nino."/>
            <p:cNvSpPr txBox="1"/>
            <p:nvPr/>
          </p:nvSpPr>
          <p:spPr>
            <a:xfrm>
              <a:off x="96202" y="76762"/>
              <a:ext cx="4837307" cy="368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pPr/>
              <a:r>
                <a:t>E l v i s    is as powerful as El Nino.</a:t>
              </a:r>
            </a:p>
          </p:txBody>
        </p:sp>
      </p:grpSp>
      <p:sp>
        <p:nvSpPr>
          <p:cNvPr id="887" name="ZoneTexte 49"/>
          <p:cNvSpPr txBox="1"/>
          <p:nvPr/>
        </p:nvSpPr>
        <p:spPr>
          <a:xfrm>
            <a:off x="201171" y="923594"/>
            <a:ext cx="8897117" cy="1564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For every character in the text,</a:t>
            </a:r>
          </a:p>
          <a:p>
            <a:pPr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advance as far as possible in the tree</a:t>
            </a:r>
          </a:p>
          <a:p>
            <a:pPr>
              <a:buSzPct val="100000"/>
              <a:buFont typeface="Arial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report match if you meet a node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marked with TRUE (</a:t>
            </a:r>
            <a:r>
              <a:rPr>
                <a:solidFill>
                  <a:schemeClr val="accent3"/>
                </a:solidFill>
                <a:latin typeface="Wingdings"/>
                <a:ea typeface="Wingdings"/>
                <a:cs typeface="Wingdings"/>
                <a:sym typeface="Wingdings"/>
              </a:rPr>
              <a:t>✓</a:t>
            </a:r>
            <a:r>
              <a:t>)</a:t>
            </a:r>
          </a:p>
        </p:txBody>
      </p:sp>
      <p:sp>
        <p:nvSpPr>
          <p:cNvPr id="888" name="Connecteur droit avec flèche 51"/>
          <p:cNvSpPr/>
          <p:nvPr/>
        </p:nvSpPr>
        <p:spPr>
          <a:xfrm>
            <a:off x="261771" y="3572562"/>
            <a:ext cx="770296" cy="1590"/>
          </a:xfrm>
          <a:prstGeom prst="line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89" name="Rectangle 52"/>
          <p:cNvSpPr txBox="1"/>
          <p:nvPr/>
        </p:nvSpPr>
        <p:spPr>
          <a:xfrm>
            <a:off x="1027954" y="3347704"/>
            <a:ext cx="337053" cy="447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solidFill>
                  <a:schemeClr val="accent3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✓</a:t>
            </a:r>
          </a:p>
        </p:txBody>
      </p:sp>
      <p:sp>
        <p:nvSpPr>
          <p:cNvPr id="890" name="Connecteur droit avec flèche 54"/>
          <p:cNvSpPr/>
          <p:nvPr/>
        </p:nvSpPr>
        <p:spPr>
          <a:xfrm>
            <a:off x="457203" y="3809362"/>
            <a:ext cx="276450" cy="1590"/>
          </a:xfrm>
          <a:prstGeom prst="line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91" name="ZoneTexte 68"/>
          <p:cNvSpPr txBox="1"/>
          <p:nvPr/>
        </p:nvSpPr>
        <p:spPr>
          <a:xfrm>
            <a:off x="779364" y="3580124"/>
            <a:ext cx="748535" cy="396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✗</a:t>
            </a:r>
          </a:p>
        </p:txBody>
      </p:sp>
      <p:sp>
        <p:nvSpPr>
          <p:cNvPr id="892" name="Connecteur droit avec flèche 69"/>
          <p:cNvSpPr/>
          <p:nvPr/>
        </p:nvSpPr>
        <p:spPr>
          <a:xfrm>
            <a:off x="641507" y="4099995"/>
            <a:ext cx="276450" cy="1590"/>
          </a:xfrm>
          <a:prstGeom prst="line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93" name="ZoneTexte 70"/>
          <p:cNvSpPr txBox="1"/>
          <p:nvPr/>
        </p:nvSpPr>
        <p:spPr>
          <a:xfrm>
            <a:off x="963665" y="3870752"/>
            <a:ext cx="748535" cy="396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✗</a:t>
            </a:r>
          </a:p>
        </p:txBody>
      </p:sp>
      <p:sp>
        <p:nvSpPr>
          <p:cNvPr id="894" name="Connecteur droit avec flèche 71"/>
          <p:cNvSpPr/>
          <p:nvPr/>
        </p:nvSpPr>
        <p:spPr>
          <a:xfrm>
            <a:off x="3973033" y="3572564"/>
            <a:ext cx="372147" cy="7564"/>
          </a:xfrm>
          <a:prstGeom prst="line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95" name="ZoneTexte 72"/>
          <p:cNvSpPr txBox="1"/>
          <p:nvPr/>
        </p:nvSpPr>
        <p:spPr>
          <a:xfrm>
            <a:off x="4390897" y="3349292"/>
            <a:ext cx="748535" cy="396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✗</a:t>
            </a:r>
          </a:p>
        </p:txBody>
      </p:sp>
      <p:sp>
        <p:nvSpPr>
          <p:cNvPr id="896" name="ZoneTexte 75"/>
          <p:cNvSpPr txBox="1"/>
          <p:nvPr/>
        </p:nvSpPr>
        <p:spPr>
          <a:xfrm>
            <a:off x="687223" y="5210681"/>
            <a:ext cx="2807706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=&gt; found Elvis</a:t>
            </a:r>
          </a:p>
        </p:txBody>
      </p:sp>
      <p:sp>
        <p:nvSpPr>
          <p:cNvPr id="897" name="ZoneTexte 76"/>
          <p:cNvSpPr txBox="1"/>
          <p:nvPr/>
        </p:nvSpPr>
        <p:spPr>
          <a:xfrm>
            <a:off x="94831" y="5826650"/>
            <a:ext cx="5426566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Time: O(textLength * longestEntity)</a:t>
            </a:r>
          </a:p>
        </p:txBody>
      </p:sp>
      <p:sp>
        <p:nvSpPr>
          <p:cNvPr id="898" name="ZoneTexte 77"/>
          <p:cNvSpPr txBox="1"/>
          <p:nvPr/>
        </p:nvSpPr>
        <p:spPr>
          <a:xfrm>
            <a:off x="6392914" y="2359761"/>
            <a:ext cx="446567" cy="434337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✗</a:t>
            </a:r>
          </a:p>
        </p:txBody>
      </p:sp>
      <p:sp>
        <p:nvSpPr>
          <p:cNvPr id="899" name="ZoneTexte 78"/>
          <p:cNvSpPr txBox="1"/>
          <p:nvPr/>
        </p:nvSpPr>
        <p:spPr>
          <a:xfrm>
            <a:off x="6392914" y="3220996"/>
            <a:ext cx="446567" cy="434337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✗</a:t>
            </a:r>
          </a:p>
        </p:txBody>
      </p:sp>
      <p:sp>
        <p:nvSpPr>
          <p:cNvPr id="900" name="ZoneTexte 79"/>
          <p:cNvSpPr txBox="1"/>
          <p:nvPr/>
        </p:nvSpPr>
        <p:spPr>
          <a:xfrm>
            <a:off x="5673449" y="4167296"/>
            <a:ext cx="446567" cy="434337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✗</a:t>
            </a:r>
          </a:p>
        </p:txBody>
      </p:sp>
      <p:sp>
        <p:nvSpPr>
          <p:cNvPr id="901" name="ZoneTexte 80"/>
          <p:cNvSpPr txBox="1"/>
          <p:nvPr/>
        </p:nvSpPr>
        <p:spPr>
          <a:xfrm>
            <a:off x="5673449" y="5071062"/>
            <a:ext cx="446567" cy="434337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✗</a:t>
            </a:r>
          </a:p>
        </p:txBody>
      </p:sp>
      <p:sp>
        <p:nvSpPr>
          <p:cNvPr id="902" name="ZoneTexte 81"/>
          <p:cNvSpPr txBox="1"/>
          <p:nvPr/>
        </p:nvSpPr>
        <p:spPr>
          <a:xfrm>
            <a:off x="5673449" y="6082319"/>
            <a:ext cx="446567" cy="485137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chemeClr val="accent3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✓</a:t>
            </a:r>
          </a:p>
        </p:txBody>
      </p:sp>
      <p:sp>
        <p:nvSpPr>
          <p:cNvPr id="903" name="ZoneTexte 82"/>
          <p:cNvSpPr txBox="1"/>
          <p:nvPr/>
        </p:nvSpPr>
        <p:spPr>
          <a:xfrm>
            <a:off x="7172642" y="4167296"/>
            <a:ext cx="446567" cy="485137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chemeClr val="accent3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✓</a:t>
            </a:r>
          </a:p>
        </p:txBody>
      </p:sp>
      <p:sp>
        <p:nvSpPr>
          <p:cNvPr id="904" name="ZoneTexte 83"/>
          <p:cNvSpPr txBox="1"/>
          <p:nvPr/>
        </p:nvSpPr>
        <p:spPr>
          <a:xfrm>
            <a:off x="7172642" y="5071062"/>
            <a:ext cx="446567" cy="434337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✗</a:t>
            </a:r>
          </a:p>
        </p:txBody>
      </p:sp>
      <p:sp>
        <p:nvSpPr>
          <p:cNvPr id="905" name="ZoneTexte 84"/>
          <p:cNvSpPr txBox="1"/>
          <p:nvPr/>
        </p:nvSpPr>
        <p:spPr>
          <a:xfrm>
            <a:off x="7172642" y="6082319"/>
            <a:ext cx="446567" cy="485137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chemeClr val="accent3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✓</a:t>
            </a:r>
          </a:p>
        </p:txBody>
      </p:sp>
      <p:sp>
        <p:nvSpPr>
          <p:cNvPr id="906" name="Connecteur droit avec flèche 85"/>
          <p:cNvSpPr/>
          <p:nvPr/>
        </p:nvSpPr>
        <p:spPr>
          <a:xfrm>
            <a:off x="6616199" y="2821426"/>
            <a:ext cx="7091" cy="399572"/>
          </a:xfrm>
          <a:prstGeom prst="line">
            <a:avLst/>
          </a:prstGeom>
          <a:ln w="38100">
            <a:solidFill>
              <a:schemeClr val="accent1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cxnSp>
        <p:nvCxnSpPr>
          <p:cNvPr id="907" name="Connecteur droit avec flèche 86"/>
          <p:cNvCxnSpPr>
            <a:stCxn id="899" idx="0"/>
            <a:endCxn id="900" idx="0"/>
          </p:cNvCxnSpPr>
          <p:nvPr/>
        </p:nvCxnSpPr>
        <p:spPr>
          <a:xfrm flipH="1">
            <a:off x="5896732" y="3438164"/>
            <a:ext cx="719466" cy="946301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cxnSp>
        <p:nvCxnSpPr>
          <p:cNvPr id="908" name="Connecteur droit avec flèche 87"/>
          <p:cNvCxnSpPr>
            <a:stCxn id="900" idx="0"/>
            <a:endCxn id="901" idx="0"/>
          </p:cNvCxnSpPr>
          <p:nvPr/>
        </p:nvCxnSpPr>
        <p:spPr>
          <a:xfrm>
            <a:off x="5896732" y="4384464"/>
            <a:ext cx="1" cy="903767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sp>
        <p:nvSpPr>
          <p:cNvPr id="909" name="Connecteur droit avec flèche 88"/>
          <p:cNvSpPr/>
          <p:nvPr/>
        </p:nvSpPr>
        <p:spPr>
          <a:xfrm>
            <a:off x="5896731" y="5532727"/>
            <a:ext cx="798" cy="549594"/>
          </a:xfrm>
          <a:prstGeom prst="line">
            <a:avLst/>
          </a:prstGeom>
          <a:ln w="38100">
            <a:solidFill>
              <a:schemeClr val="accent1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cxnSp>
        <p:nvCxnSpPr>
          <p:cNvPr id="910" name="Connecteur droit avec flèche 89"/>
          <p:cNvCxnSpPr>
            <a:stCxn id="899" idx="0"/>
            <a:endCxn id="903" idx="0"/>
          </p:cNvCxnSpPr>
          <p:nvPr/>
        </p:nvCxnSpPr>
        <p:spPr>
          <a:xfrm>
            <a:off x="6616197" y="3438164"/>
            <a:ext cx="779729" cy="971701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cxnSp>
        <p:nvCxnSpPr>
          <p:cNvPr id="911" name="Connecteur droit avec flèche 90"/>
          <p:cNvCxnSpPr>
            <a:stCxn id="903" idx="0"/>
            <a:endCxn id="904" idx="0"/>
          </p:cNvCxnSpPr>
          <p:nvPr/>
        </p:nvCxnSpPr>
        <p:spPr>
          <a:xfrm>
            <a:off x="7395925" y="4409864"/>
            <a:ext cx="1" cy="878367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cxnSp>
        <p:nvCxnSpPr>
          <p:cNvPr id="912" name="Connecteur droit avec flèche 91"/>
          <p:cNvCxnSpPr>
            <a:stCxn id="904" idx="0"/>
            <a:endCxn id="905" idx="0"/>
          </p:cNvCxnSpPr>
          <p:nvPr/>
        </p:nvCxnSpPr>
        <p:spPr>
          <a:xfrm>
            <a:off x="7395925" y="5288230"/>
            <a:ext cx="1" cy="1036658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sp>
        <p:nvSpPr>
          <p:cNvPr id="913" name="Connecteur droit avec flèche 92"/>
          <p:cNvSpPr/>
          <p:nvPr/>
        </p:nvSpPr>
        <p:spPr>
          <a:xfrm>
            <a:off x="6612655" y="1960182"/>
            <a:ext cx="7091" cy="399575"/>
          </a:xfrm>
          <a:prstGeom prst="line">
            <a:avLst/>
          </a:prstGeom>
          <a:ln w="38100">
            <a:solidFill>
              <a:schemeClr val="accent1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14" name="ZoneTexte 93"/>
          <p:cNvSpPr txBox="1"/>
          <p:nvPr/>
        </p:nvSpPr>
        <p:spPr>
          <a:xfrm>
            <a:off x="6400005" y="1498522"/>
            <a:ext cx="446567" cy="434337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/>
            <a:r>
              <a:t>✗</a:t>
            </a:r>
          </a:p>
        </p:txBody>
      </p:sp>
      <p:sp>
        <p:nvSpPr>
          <p:cNvPr id="915" name="ZoneTexte 94"/>
          <p:cNvSpPr txBox="1"/>
          <p:nvPr/>
        </p:nvSpPr>
        <p:spPr>
          <a:xfrm>
            <a:off x="6725704" y="1928290"/>
            <a:ext cx="24171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E</a:t>
            </a:r>
          </a:p>
        </p:txBody>
      </p:sp>
      <p:sp>
        <p:nvSpPr>
          <p:cNvPr id="916" name="ZoneTexte 95"/>
          <p:cNvSpPr txBox="1"/>
          <p:nvPr/>
        </p:nvSpPr>
        <p:spPr>
          <a:xfrm>
            <a:off x="6725711" y="2821426"/>
            <a:ext cx="24171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l</a:t>
            </a:r>
          </a:p>
        </p:txBody>
      </p:sp>
      <p:sp>
        <p:nvSpPr>
          <p:cNvPr id="917" name="ZoneTexte 96"/>
          <p:cNvSpPr txBox="1"/>
          <p:nvPr/>
        </p:nvSpPr>
        <p:spPr>
          <a:xfrm>
            <a:off x="5999155" y="3571883"/>
            <a:ext cx="24171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v</a:t>
            </a:r>
          </a:p>
        </p:txBody>
      </p:sp>
      <p:sp>
        <p:nvSpPr>
          <p:cNvPr id="918" name="ZoneTexte 97"/>
          <p:cNvSpPr txBox="1"/>
          <p:nvPr/>
        </p:nvSpPr>
        <p:spPr>
          <a:xfrm>
            <a:off x="7058866" y="3561253"/>
            <a:ext cx="24171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i</a:t>
            </a:r>
          </a:p>
        </p:txBody>
      </p:sp>
      <p:sp>
        <p:nvSpPr>
          <p:cNvPr id="919" name="ZoneTexte 98"/>
          <p:cNvSpPr txBox="1"/>
          <p:nvPr/>
        </p:nvSpPr>
        <p:spPr>
          <a:xfrm>
            <a:off x="5999155" y="4609396"/>
            <a:ext cx="24171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i</a:t>
            </a:r>
          </a:p>
        </p:txBody>
      </p:sp>
      <p:sp>
        <p:nvSpPr>
          <p:cNvPr id="920" name="ZoneTexte 99"/>
          <p:cNvSpPr txBox="1"/>
          <p:nvPr/>
        </p:nvSpPr>
        <p:spPr>
          <a:xfrm>
            <a:off x="5999155" y="5533521"/>
            <a:ext cx="24171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s</a:t>
            </a:r>
          </a:p>
        </p:txBody>
      </p:sp>
      <p:sp>
        <p:nvSpPr>
          <p:cNvPr id="921" name="ZoneTexte 100"/>
          <p:cNvSpPr txBox="1"/>
          <p:nvPr/>
        </p:nvSpPr>
        <p:spPr>
          <a:xfrm>
            <a:off x="7492051" y="4609396"/>
            <a:ext cx="241718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s</a:t>
            </a:r>
          </a:p>
        </p:txBody>
      </p:sp>
      <p:sp>
        <p:nvSpPr>
          <p:cNvPr id="922" name="ZoneTexte 101"/>
          <p:cNvSpPr txBox="1"/>
          <p:nvPr/>
        </p:nvSpPr>
        <p:spPr>
          <a:xfrm>
            <a:off x="7492051" y="5533521"/>
            <a:ext cx="241718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923" name="TextBox 40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96" grpId="10"/>
      <p:bldP build="whole" bldLvl="1" animBg="1" rev="0" advAuto="0" spid="897" grpId="11"/>
      <p:bldP build="whole" bldLvl="1" animBg="1" rev="0" advAuto="0" spid="892" grpId="6"/>
      <p:bldP build="whole" bldLvl="1" animBg="1" rev="0" advAuto="0" spid="886" grpId="1"/>
      <p:bldP build="whole" bldLvl="1" animBg="1" rev="0" advAuto="0" spid="893" grpId="7"/>
      <p:bldP build="whole" bldLvl="1" animBg="1" rev="0" advAuto="0" spid="889" grpId="3"/>
      <p:bldP build="whole" bldLvl="1" animBg="1" rev="0" advAuto="0" spid="891" grpId="5"/>
      <p:bldP build="whole" bldLvl="1" animBg="1" rev="0" advAuto="0" spid="894" grpId="8"/>
      <p:bldP build="whole" bldLvl="1" animBg="1" rev="0" advAuto="0" spid="888" grpId="2"/>
      <p:bldP build="whole" bldLvl="1" animBg="1" rev="0" advAuto="0" spid="890" grpId="4"/>
      <p:bldP build="whole" bldLvl="1" animBg="1" rev="0" advAuto="0" spid="895" grpId="9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NER: Patterns</a:t>
            </a:r>
          </a:p>
        </p:txBody>
      </p:sp>
      <p:sp>
        <p:nvSpPr>
          <p:cNvPr id="926" name="TextBox 20"/>
          <p:cNvSpPr txBox="1"/>
          <p:nvPr/>
        </p:nvSpPr>
        <p:spPr>
          <a:xfrm>
            <a:off x="50504" y="923597"/>
            <a:ext cx="7888848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If the entities follow a certain pattern, we can use </a:t>
            </a:r>
            <a:r>
              <a:rPr b="1"/>
              <a:t>patterns</a:t>
            </a:r>
          </a:p>
        </p:txBody>
      </p:sp>
      <p:grpSp>
        <p:nvGrpSpPr>
          <p:cNvPr id="932" name="Folded Corner 21"/>
          <p:cNvGrpSpPr/>
          <p:nvPr/>
        </p:nvGrpSpPr>
        <p:grpSpPr>
          <a:xfrm>
            <a:off x="7" y="1804987"/>
            <a:ext cx="6227646" cy="1916421"/>
            <a:chOff x="0" y="-1"/>
            <a:chExt cx="6227644" cy="1916419"/>
          </a:xfrm>
        </p:grpSpPr>
        <p:grpSp>
          <p:nvGrpSpPr>
            <p:cNvPr id="930" name="Group"/>
            <p:cNvGrpSpPr/>
            <p:nvPr/>
          </p:nvGrpSpPr>
          <p:grpSpPr>
            <a:xfrm>
              <a:off x="-1" y="119509"/>
              <a:ext cx="6227646" cy="1796910"/>
              <a:chOff x="0" y="0"/>
              <a:chExt cx="6227644" cy="1796909"/>
            </a:xfrm>
          </p:grpSpPr>
          <p:sp>
            <p:nvSpPr>
              <p:cNvPr id="927" name="Shape"/>
              <p:cNvSpPr/>
              <p:nvPr/>
            </p:nvSpPr>
            <p:spPr>
              <a:xfrm>
                <a:off x="0" y="-1"/>
                <a:ext cx="6227644" cy="17969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3970"/>
                    </a:lnTo>
                    <a:lnTo>
                      <a:pt x="19399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24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  <p:sp>
            <p:nvSpPr>
              <p:cNvPr id="928" name="Triangle"/>
              <p:cNvSpPr/>
              <p:nvPr/>
            </p:nvSpPr>
            <p:spPr>
              <a:xfrm>
                <a:off x="5592922" y="1162183"/>
                <a:ext cx="634723" cy="6347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4320" y="432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24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  <p:sp>
            <p:nvSpPr>
              <p:cNvPr id="929" name="Line"/>
              <p:cNvSpPr/>
              <p:nvPr/>
            </p:nvSpPr>
            <p:spPr>
              <a:xfrm>
                <a:off x="0" y="-1"/>
                <a:ext cx="6227644" cy="17969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9399" y="21600"/>
                    </a:moveTo>
                    <a:lnTo>
                      <a:pt x="19839" y="15496"/>
                    </a:lnTo>
                    <a:lnTo>
                      <a:pt x="21600" y="13970"/>
                    </a:lnTo>
                    <a:lnTo>
                      <a:pt x="19399" y="21600"/>
                    </a:lnTo>
                    <a:lnTo>
                      <a:pt x="0" y="21600"/>
                    </a:lnTo>
                    <a:lnTo>
                      <a:pt x="0" y="0"/>
                    </a:lnTo>
                    <a:lnTo>
                      <a:pt x="21600" y="0"/>
                    </a:lnTo>
                    <a:lnTo>
                      <a:pt x="21600" y="13970"/>
                    </a:ln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24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</p:grpSp>
        <p:sp>
          <p:nvSpPr>
            <p:cNvPr id="931" name="... was born in 1935. His mother...…"/>
            <p:cNvSpPr txBox="1"/>
            <p:nvPr/>
          </p:nvSpPr>
          <p:spPr>
            <a:xfrm>
              <a:off x="96202" y="-2"/>
              <a:ext cx="6035236" cy="1473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defRPr sz="2400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t>... was born in </a:t>
              </a:r>
              <a:r>
                <a:rPr u="sng"/>
                <a:t>1935</a:t>
              </a:r>
              <a:r>
                <a:t>. His mother...</a:t>
              </a:r>
              <a:endParaRPr>
                <a:solidFill>
                  <a:srgbClr val="FFFFFF"/>
                </a:solidFill>
              </a:endParaRPr>
            </a:p>
            <a:p>
              <a:pPr>
                <a:defRPr sz="2400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t>... started playing guitar in </a:t>
              </a:r>
              <a:r>
                <a:rPr u="sng"/>
                <a:t>1937</a:t>
              </a:r>
              <a:r>
                <a:t>, when...</a:t>
              </a:r>
              <a:endParaRPr>
                <a:solidFill>
                  <a:srgbClr val="FFFFFF"/>
                </a:solidFill>
              </a:endParaRPr>
            </a:p>
            <a:p>
              <a:pPr>
                <a:defRPr sz="2400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t>... had his first concert in </a:t>
              </a:r>
              <a:r>
                <a:rPr u="sng"/>
                <a:t>1939</a:t>
              </a:r>
              <a:r>
                <a:t>, although...</a:t>
              </a:r>
            </a:p>
          </p:txBody>
        </p:sp>
      </p:grpSp>
      <p:sp>
        <p:nvSpPr>
          <p:cNvPr id="933" name="TextBox 22"/>
          <p:cNvSpPr txBox="1"/>
          <p:nvPr/>
        </p:nvSpPr>
        <p:spPr>
          <a:xfrm>
            <a:off x="6505971" y="2316702"/>
            <a:ext cx="2579148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Years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(4 digit numbers)</a:t>
            </a:r>
          </a:p>
        </p:txBody>
      </p:sp>
      <p:grpSp>
        <p:nvGrpSpPr>
          <p:cNvPr id="939" name="Folded Corner 23"/>
          <p:cNvGrpSpPr/>
          <p:nvPr/>
        </p:nvGrpSpPr>
        <p:grpSpPr>
          <a:xfrm>
            <a:off x="457202" y="4529466"/>
            <a:ext cx="4501625" cy="1699177"/>
            <a:chOff x="-1" y="-1"/>
            <a:chExt cx="4501624" cy="1699175"/>
          </a:xfrm>
        </p:grpSpPr>
        <p:grpSp>
          <p:nvGrpSpPr>
            <p:cNvPr id="937" name="Group"/>
            <p:cNvGrpSpPr/>
            <p:nvPr/>
          </p:nvGrpSpPr>
          <p:grpSpPr>
            <a:xfrm>
              <a:off x="-2" y="-2"/>
              <a:ext cx="4501625" cy="1699176"/>
              <a:chOff x="0" y="-1"/>
              <a:chExt cx="4501624" cy="1699175"/>
            </a:xfrm>
          </p:grpSpPr>
          <p:sp>
            <p:nvSpPr>
              <p:cNvPr id="934" name="Shape"/>
              <p:cNvSpPr/>
              <p:nvPr/>
            </p:nvSpPr>
            <p:spPr>
              <a:xfrm>
                <a:off x="-1" y="-2"/>
                <a:ext cx="4501625" cy="169917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3970"/>
                    </a:lnTo>
                    <a:lnTo>
                      <a:pt x="1872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2400" u="sng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  <p:sp>
            <p:nvSpPr>
              <p:cNvPr id="935" name="Triangle"/>
              <p:cNvSpPr/>
              <p:nvPr/>
            </p:nvSpPr>
            <p:spPr>
              <a:xfrm>
                <a:off x="3901424" y="1098974"/>
                <a:ext cx="600201" cy="6002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4320" y="432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2400" u="sng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  <p:sp>
            <p:nvSpPr>
              <p:cNvPr id="936" name="Line"/>
              <p:cNvSpPr/>
              <p:nvPr/>
            </p:nvSpPr>
            <p:spPr>
              <a:xfrm>
                <a:off x="-1" y="-2"/>
                <a:ext cx="4501625" cy="169917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8720" y="21600"/>
                    </a:moveTo>
                    <a:lnTo>
                      <a:pt x="19296" y="15496"/>
                    </a:lnTo>
                    <a:lnTo>
                      <a:pt x="21600" y="13970"/>
                    </a:lnTo>
                    <a:lnTo>
                      <a:pt x="18720" y="21600"/>
                    </a:lnTo>
                    <a:lnTo>
                      <a:pt x="0" y="21600"/>
                    </a:lnTo>
                    <a:lnTo>
                      <a:pt x="0" y="0"/>
                    </a:lnTo>
                    <a:lnTo>
                      <a:pt x="21600" y="0"/>
                    </a:lnTo>
                    <a:lnTo>
                      <a:pt x="21600" y="13970"/>
                    </a:ln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2400" u="sng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</a:p>
            </p:txBody>
          </p:sp>
        </p:grpSp>
        <p:sp>
          <p:nvSpPr>
            <p:cNvPr id="938" name="Office: 01 23 45 67 89…"/>
            <p:cNvSpPr txBox="1"/>
            <p:nvPr/>
          </p:nvSpPr>
          <p:spPr>
            <a:xfrm>
              <a:off x="96203" y="33035"/>
              <a:ext cx="4309217" cy="1104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defRPr sz="2400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t>Office: </a:t>
              </a:r>
              <a:r>
                <a:rPr u="sng"/>
                <a:t>01 23 45 67 89</a:t>
              </a:r>
              <a:endParaRPr>
                <a:solidFill>
                  <a:srgbClr val="FFFFFF"/>
                </a:solidFill>
              </a:endParaRPr>
            </a:p>
            <a:p>
              <a:pPr>
                <a:defRPr sz="2400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t>Mobile: </a:t>
              </a:r>
              <a:r>
                <a:rPr u="sng"/>
                <a:t>06 19 35 01 08</a:t>
              </a:r>
              <a:endParaRPr>
                <a:solidFill>
                  <a:srgbClr val="FFFFFF"/>
                </a:solidFill>
              </a:endParaRPr>
            </a:p>
            <a:p>
              <a:pPr>
                <a:defRPr sz="2400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t>Home: </a:t>
              </a:r>
              <a:r>
                <a:rPr u="sng"/>
                <a:t>09 77 12 94 65</a:t>
              </a:r>
            </a:p>
          </p:txBody>
        </p:sp>
      </p:grpSp>
      <p:sp>
        <p:nvSpPr>
          <p:cNvPr id="940" name="TextBox 24"/>
          <p:cNvSpPr txBox="1"/>
          <p:nvPr/>
        </p:nvSpPr>
        <p:spPr>
          <a:xfrm>
            <a:off x="5366282" y="4606811"/>
            <a:ext cx="2557419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Phone numbers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(groups of digits)</a:t>
            </a:r>
          </a:p>
        </p:txBody>
      </p:sp>
      <p:sp>
        <p:nvSpPr>
          <p:cNvPr id="941" name="Slide Number Placeholder 14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942" name="TextBox 8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32" grpId="2"/>
      <p:bldP build="whole" bldLvl="1" animBg="1" rev="0" advAuto="0" spid="940" grpId="3"/>
      <p:bldP build="whole" bldLvl="1" animBg="1" rev="0" advAuto="0" spid="933" grpId="1"/>
      <p:bldP build="whole" bldLvl="1" animBg="1" rev="0" advAuto="0" spid="939" grpId="4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" name="Oval 48"/>
          <p:cNvSpPr/>
          <p:nvPr/>
        </p:nvSpPr>
        <p:spPr>
          <a:xfrm>
            <a:off x="4911061" y="4014053"/>
            <a:ext cx="4176963" cy="1220985"/>
          </a:xfrm>
          <a:prstGeom prst="ellipse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945" name="Oval 47"/>
          <p:cNvSpPr/>
          <p:nvPr/>
        </p:nvSpPr>
        <p:spPr>
          <a:xfrm>
            <a:off x="-27690" y="4014058"/>
            <a:ext cx="4431842" cy="884451"/>
          </a:xfrm>
          <a:prstGeom prst="ellipse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946" name="Oval 46"/>
          <p:cNvSpPr/>
          <p:nvPr/>
        </p:nvSpPr>
        <p:spPr>
          <a:xfrm>
            <a:off x="5043601" y="1296759"/>
            <a:ext cx="3822313" cy="884451"/>
          </a:xfrm>
          <a:prstGeom prst="ellipse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947" name="Oval 45"/>
          <p:cNvSpPr/>
          <p:nvPr/>
        </p:nvSpPr>
        <p:spPr>
          <a:xfrm>
            <a:off x="-2" y="1181121"/>
            <a:ext cx="4404156" cy="884451"/>
          </a:xfrm>
          <a:prstGeom prst="ellipse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948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Patterns</a:t>
            </a:r>
          </a:p>
        </p:txBody>
      </p:sp>
      <p:sp>
        <p:nvSpPr>
          <p:cNvPr id="949" name="TextBox 11"/>
          <p:cNvSpPr txBox="1"/>
          <p:nvPr/>
        </p:nvSpPr>
        <p:spPr>
          <a:xfrm>
            <a:off x="113777" y="706635"/>
            <a:ext cx="7534678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A </a:t>
            </a:r>
            <a:r>
              <a:rPr b="1"/>
              <a:t>pattern </a:t>
            </a:r>
            <a:r>
              <a:t>is a string that generalizes a set of strings.</a:t>
            </a:r>
          </a:p>
        </p:txBody>
      </p:sp>
      <p:sp>
        <p:nvSpPr>
          <p:cNvPr id="950" name="TextBox 6"/>
          <p:cNvSpPr txBox="1"/>
          <p:nvPr/>
        </p:nvSpPr>
        <p:spPr>
          <a:xfrm>
            <a:off x="432695" y="4014058"/>
            <a:ext cx="3636424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            digits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0|1|2|3|4|5|6|7|8|9</a:t>
            </a:r>
          </a:p>
        </p:txBody>
      </p:sp>
      <p:sp>
        <p:nvSpPr>
          <p:cNvPr id="951" name="TextBox 7"/>
          <p:cNvSpPr txBox="1"/>
          <p:nvPr/>
        </p:nvSpPr>
        <p:spPr>
          <a:xfrm>
            <a:off x="582910" y="5146130"/>
            <a:ext cx="27305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0</a:t>
            </a:r>
          </a:p>
        </p:txBody>
      </p:sp>
      <p:sp>
        <p:nvSpPr>
          <p:cNvPr id="952" name="TextBox 8"/>
          <p:cNvSpPr txBox="1"/>
          <p:nvPr/>
        </p:nvSpPr>
        <p:spPr>
          <a:xfrm>
            <a:off x="1047902" y="5113863"/>
            <a:ext cx="27305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1</a:t>
            </a:r>
          </a:p>
        </p:txBody>
      </p:sp>
      <p:sp>
        <p:nvSpPr>
          <p:cNvPr id="953" name="TextBox 9"/>
          <p:cNvSpPr txBox="1"/>
          <p:nvPr/>
        </p:nvSpPr>
        <p:spPr>
          <a:xfrm>
            <a:off x="1673494" y="4952848"/>
            <a:ext cx="27305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954" name="TextBox 10"/>
          <p:cNvSpPr txBox="1"/>
          <p:nvPr/>
        </p:nvSpPr>
        <p:spPr>
          <a:xfrm>
            <a:off x="1466422" y="5477466"/>
            <a:ext cx="273056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955" name="TextBox 12"/>
          <p:cNvSpPr txBox="1"/>
          <p:nvPr/>
        </p:nvSpPr>
        <p:spPr>
          <a:xfrm>
            <a:off x="2557005" y="5173741"/>
            <a:ext cx="27305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4</a:t>
            </a:r>
          </a:p>
        </p:txBody>
      </p:sp>
      <p:sp>
        <p:nvSpPr>
          <p:cNvPr id="956" name="TextBox 13"/>
          <p:cNvSpPr txBox="1"/>
          <p:nvPr/>
        </p:nvSpPr>
        <p:spPr>
          <a:xfrm>
            <a:off x="2046227" y="5325605"/>
            <a:ext cx="273056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5</a:t>
            </a:r>
          </a:p>
        </p:txBody>
      </p:sp>
      <p:sp>
        <p:nvSpPr>
          <p:cNvPr id="957" name="TextBox 16"/>
          <p:cNvSpPr txBox="1"/>
          <p:nvPr/>
        </p:nvSpPr>
        <p:spPr>
          <a:xfrm>
            <a:off x="1397399" y="4994269"/>
            <a:ext cx="273056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6</a:t>
            </a:r>
          </a:p>
        </p:txBody>
      </p:sp>
      <p:sp>
        <p:nvSpPr>
          <p:cNvPr id="958" name="TextBox 17"/>
          <p:cNvSpPr txBox="1"/>
          <p:nvPr/>
        </p:nvSpPr>
        <p:spPr>
          <a:xfrm>
            <a:off x="2253300" y="5201353"/>
            <a:ext cx="273056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7</a:t>
            </a:r>
          </a:p>
        </p:txBody>
      </p:sp>
      <p:sp>
        <p:nvSpPr>
          <p:cNvPr id="959" name="TextBox 18"/>
          <p:cNvSpPr txBox="1"/>
          <p:nvPr/>
        </p:nvSpPr>
        <p:spPr>
          <a:xfrm>
            <a:off x="955643" y="5656941"/>
            <a:ext cx="273056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8</a:t>
            </a:r>
          </a:p>
        </p:txBody>
      </p:sp>
      <p:sp>
        <p:nvSpPr>
          <p:cNvPr id="960" name="TextBox 19"/>
          <p:cNvSpPr txBox="1"/>
          <p:nvPr/>
        </p:nvSpPr>
        <p:spPr>
          <a:xfrm>
            <a:off x="900424" y="4980461"/>
            <a:ext cx="273056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9</a:t>
            </a:r>
          </a:p>
        </p:txBody>
      </p:sp>
      <p:sp>
        <p:nvSpPr>
          <p:cNvPr id="961" name="TextBox 20"/>
          <p:cNvSpPr txBox="1"/>
          <p:nvPr/>
        </p:nvSpPr>
        <p:spPr>
          <a:xfrm>
            <a:off x="321823" y="1350207"/>
            <a:ext cx="4009090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sequences of the letter ‘a’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                   a+</a:t>
            </a:r>
          </a:p>
        </p:txBody>
      </p:sp>
      <p:sp>
        <p:nvSpPr>
          <p:cNvPr id="962" name="TextBox 21"/>
          <p:cNvSpPr txBox="1"/>
          <p:nvPr/>
        </p:nvSpPr>
        <p:spPr>
          <a:xfrm>
            <a:off x="556498" y="2665284"/>
            <a:ext cx="312348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963" name="TextBox 22"/>
          <p:cNvSpPr txBox="1"/>
          <p:nvPr/>
        </p:nvSpPr>
        <p:spPr>
          <a:xfrm>
            <a:off x="1177725" y="2513421"/>
            <a:ext cx="520558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aa</a:t>
            </a:r>
          </a:p>
        </p:txBody>
      </p:sp>
      <p:sp>
        <p:nvSpPr>
          <p:cNvPr id="964" name="TextBox 23"/>
          <p:cNvSpPr txBox="1"/>
          <p:nvPr/>
        </p:nvSpPr>
        <p:spPr>
          <a:xfrm>
            <a:off x="970645" y="3272735"/>
            <a:ext cx="1561610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aaaaaaa</a:t>
            </a:r>
          </a:p>
        </p:txBody>
      </p:sp>
      <p:sp>
        <p:nvSpPr>
          <p:cNvPr id="965" name="TextBox 24"/>
          <p:cNvSpPr txBox="1"/>
          <p:nvPr/>
        </p:nvSpPr>
        <p:spPr>
          <a:xfrm>
            <a:off x="1923189" y="2969011"/>
            <a:ext cx="936979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aaaa</a:t>
            </a:r>
          </a:p>
        </p:txBody>
      </p:sp>
      <p:sp>
        <p:nvSpPr>
          <p:cNvPr id="966" name="TextBox 25"/>
          <p:cNvSpPr txBox="1"/>
          <p:nvPr/>
        </p:nvSpPr>
        <p:spPr>
          <a:xfrm>
            <a:off x="2379359" y="2604867"/>
            <a:ext cx="1353400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aaaaaa</a:t>
            </a:r>
          </a:p>
        </p:txBody>
      </p:sp>
      <p:sp>
        <p:nvSpPr>
          <p:cNvPr id="967" name="TextBox 26"/>
          <p:cNvSpPr txBox="1"/>
          <p:nvPr/>
        </p:nvSpPr>
        <p:spPr>
          <a:xfrm>
            <a:off x="5498088" y="1403088"/>
            <a:ext cx="3052571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‘a’, followed by ‘b’s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    ab+</a:t>
            </a:r>
          </a:p>
        </p:txBody>
      </p:sp>
      <p:sp>
        <p:nvSpPr>
          <p:cNvPr id="968" name="TextBox 27"/>
          <p:cNvSpPr txBox="1"/>
          <p:nvPr/>
        </p:nvSpPr>
        <p:spPr>
          <a:xfrm>
            <a:off x="6395830" y="2932783"/>
            <a:ext cx="520260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ab</a:t>
            </a:r>
          </a:p>
        </p:txBody>
      </p:sp>
      <p:sp>
        <p:nvSpPr>
          <p:cNvPr id="969" name="TextBox 28"/>
          <p:cNvSpPr txBox="1"/>
          <p:nvPr/>
        </p:nvSpPr>
        <p:spPr>
          <a:xfrm>
            <a:off x="7389914" y="2582447"/>
            <a:ext cx="1143999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abbbb</a:t>
            </a:r>
          </a:p>
        </p:txBody>
      </p:sp>
      <p:sp>
        <p:nvSpPr>
          <p:cNvPr id="970" name="TextBox 29"/>
          <p:cNvSpPr txBox="1"/>
          <p:nvPr/>
        </p:nvSpPr>
        <p:spPr>
          <a:xfrm>
            <a:off x="5541040" y="2434451"/>
            <a:ext cx="1559824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abbbbbb</a:t>
            </a:r>
          </a:p>
        </p:txBody>
      </p:sp>
      <p:sp>
        <p:nvSpPr>
          <p:cNvPr id="971" name="TextBox 30"/>
          <p:cNvSpPr txBox="1"/>
          <p:nvPr/>
        </p:nvSpPr>
        <p:spPr>
          <a:xfrm>
            <a:off x="7251868" y="3231320"/>
            <a:ext cx="93608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abbb</a:t>
            </a:r>
          </a:p>
        </p:txBody>
      </p:sp>
      <p:sp>
        <p:nvSpPr>
          <p:cNvPr id="972" name="TextBox 31"/>
          <p:cNvSpPr txBox="1"/>
          <p:nvPr/>
        </p:nvSpPr>
        <p:spPr>
          <a:xfrm>
            <a:off x="4921228" y="4111461"/>
            <a:ext cx="4046148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    sequence of digits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(0|1|2|3|4|5|6|7|8|9)+</a:t>
            </a:r>
          </a:p>
        </p:txBody>
      </p:sp>
      <p:sp>
        <p:nvSpPr>
          <p:cNvPr id="973" name="TextBox 32"/>
          <p:cNvSpPr txBox="1"/>
          <p:nvPr/>
        </p:nvSpPr>
        <p:spPr>
          <a:xfrm>
            <a:off x="5427898" y="5399828"/>
            <a:ext cx="610896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987</a:t>
            </a:r>
          </a:p>
        </p:txBody>
      </p:sp>
      <p:sp>
        <p:nvSpPr>
          <p:cNvPr id="974" name="TextBox 42"/>
          <p:cNvSpPr txBox="1"/>
          <p:nvPr/>
        </p:nvSpPr>
        <p:spPr>
          <a:xfrm>
            <a:off x="6464910" y="5235040"/>
            <a:ext cx="779816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6543</a:t>
            </a:r>
          </a:p>
        </p:txBody>
      </p:sp>
      <p:sp>
        <p:nvSpPr>
          <p:cNvPr id="975" name="TextBox 43"/>
          <p:cNvSpPr txBox="1"/>
          <p:nvPr/>
        </p:nvSpPr>
        <p:spPr>
          <a:xfrm>
            <a:off x="6340666" y="5773463"/>
            <a:ext cx="779816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5643</a:t>
            </a:r>
          </a:p>
        </p:txBody>
      </p:sp>
      <p:sp>
        <p:nvSpPr>
          <p:cNvPr id="976" name="TextBox 44"/>
          <p:cNvSpPr txBox="1"/>
          <p:nvPr/>
        </p:nvSpPr>
        <p:spPr>
          <a:xfrm>
            <a:off x="7873007" y="5414514"/>
            <a:ext cx="779816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5321</a:t>
            </a:r>
          </a:p>
        </p:txBody>
      </p:sp>
      <p:sp>
        <p:nvSpPr>
          <p:cNvPr id="977" name="TextBox 49"/>
          <p:cNvSpPr txBox="1"/>
          <p:nvPr/>
        </p:nvSpPr>
        <p:spPr>
          <a:xfrm>
            <a:off x="1177719" y="6356720"/>
            <a:ext cx="7805546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=&gt; Let’s find a systematic way of expressing patterns</a:t>
            </a:r>
          </a:p>
        </p:txBody>
      </p:sp>
      <p:sp>
        <p:nvSpPr>
          <p:cNvPr id="978" name="TextBox 36"/>
          <p:cNvSpPr txBox="1"/>
          <p:nvPr/>
        </p:nvSpPr>
        <p:spPr>
          <a:xfrm>
            <a:off x="7679642" y="6694334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after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after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Class="entr" nodeType="after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after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Class="entr" nodeType="after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after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Class="entr" nodeType="after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ntr" nodeType="after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Class="entr" nodeType="after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after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afterEffect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Class="entr" nodeType="afterEffect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0" fill="hold"/>
                                        <p:tgtEl>
                                          <p:spTgt spid="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Class="entr" nodeType="clickEffect" presetSubtype="0" presetID="1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4" fill="hold"/>
                                        <p:tgtEl>
                                          <p:spTgt spid="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Class="entr" nodeType="afterEffect" presetSubtype="0" presetID="1" grpId="2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7" fill="hold"/>
                                        <p:tgtEl>
                                          <p:spTgt spid="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ntr" nodeType="afterEffect" presetSubtype="0" presetID="1" grpId="2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Class="entr" nodeType="afterEffect" presetSubtype="0" presetID="1" grpId="2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3" fill="hold"/>
                                        <p:tgtEl>
                                          <p:spTgt spid="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Class="entr" nodeType="afterEffect" presetSubtype="0" presetID="1" grpId="3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6" fill="hold"/>
                                        <p:tgtEl>
                                          <p:spTgt spid="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Class="entr" nodeType="afterEffect" presetSubtype="0" presetID="1" grpId="3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9" fill="hold"/>
                                        <p:tgtEl>
                                          <p:spTgt spid="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Class="entr" nodeType="clickEffect" presetSubtype="0" presetID="1" grpId="3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3" fill="hold"/>
                                        <p:tgtEl>
                                          <p:spTgt spid="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45" grpId="15"/>
      <p:bldP build="whole" bldLvl="1" animBg="1" rev="0" advAuto="0" spid="958" grpId="16"/>
      <p:bldP build="whole" bldLvl="1" animBg="1" rev="0" advAuto="0" spid="960" grpId="20"/>
      <p:bldP build="whole" bldLvl="1" animBg="1" rev="0" advAuto="0" spid="957" grpId="18"/>
      <p:bldP build="whole" bldLvl="1" animBg="1" rev="0" advAuto="0" spid="971" grpId="12"/>
      <p:bldP build="whole" bldLvl="1" animBg="1" rev="0" advAuto="0" spid="970" grpId="11"/>
      <p:bldP build="whole" bldLvl="1" animBg="1" rev="0" advAuto="0" spid="954" grpId="19"/>
      <p:bldP build="whole" bldLvl="1" animBg="1" rev="0" advAuto="0" spid="956" grpId="21"/>
      <p:bldP build="whole" bldLvl="1" animBg="1" rev="0" advAuto="0" spid="968" grpId="10"/>
      <p:bldP build="whole" bldLvl="1" animBg="1" rev="0" advAuto="0" spid="955" grpId="14"/>
      <p:bldP build="whole" bldLvl="1" animBg="1" rev="0" advAuto="0" spid="964" grpId="1"/>
      <p:bldP build="whole" bldLvl="1" animBg="1" rev="0" advAuto="0" spid="967" grpId="9"/>
      <p:bldP build="whole" bldLvl="1" animBg="1" rev="0" advAuto="0" spid="947" grpId="3"/>
      <p:bldP build="whole" bldLvl="1" animBg="1" rev="0" advAuto="0" spid="966" grpId="6"/>
      <p:bldP build="whole" bldLvl="1" animBg="1" rev="0" advAuto="0" spid="969" grpId="13"/>
      <p:bldP build="whole" bldLvl="1" animBg="1" rev="0" advAuto="0" spid="965" grpId="2"/>
      <p:bldP build="whole" bldLvl="1" animBg="1" rev="0" advAuto="0" spid="963" grpId="4"/>
      <p:bldP build="whole" bldLvl="1" animBg="1" rev="0" advAuto="0" spid="962" grpId="5"/>
      <p:bldP build="whole" bldLvl="1" animBg="1" rev="0" advAuto="0" spid="946" grpId="8"/>
      <p:bldP build="whole" bldLvl="1" animBg="1" rev="0" advAuto="0" spid="950" grpId="22"/>
      <p:bldP build="whole" bldLvl="1" animBg="1" rev="0" advAuto="0" spid="951" grpId="23"/>
      <p:bldP build="whole" bldLvl="1" animBg="1" rev="0" advAuto="0" spid="953" grpId="24"/>
      <p:bldP build="whole" bldLvl="1" animBg="1" rev="0" advAuto="0" spid="952" grpId="25"/>
      <p:bldP build="whole" bldLvl="1" animBg="1" rev="0" advAuto="0" spid="961" grpId="7"/>
      <p:bldP build="whole" bldLvl="1" animBg="1" rev="0" advAuto="0" spid="976" grpId="26"/>
      <p:bldP build="whole" bldLvl="1" animBg="1" rev="0" advAuto="0" spid="973" grpId="28"/>
      <p:bldP build="whole" bldLvl="1" animBg="1" rev="0" advAuto="0" spid="975" grpId="29"/>
      <p:bldP build="whole" bldLvl="1" animBg="1" rev="0" advAuto="0" spid="974" grpId="30"/>
      <p:bldP build="whole" bldLvl="1" animBg="1" rev="0" advAuto="0" spid="972" grpId="31"/>
      <p:bldP build="whole" bldLvl="1" animBg="1" rev="0" advAuto="0" spid="977" grpId="32"/>
      <p:bldP build="whole" bldLvl="1" animBg="1" rev="0" advAuto="0" spid="944" grpId="27"/>
      <p:bldP build="whole" bldLvl="1" animBg="1" rev="0" advAuto="0" spid="959" grpId="17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Regular Expressions</a:t>
            </a:r>
          </a:p>
        </p:txBody>
      </p:sp>
      <p:sp>
        <p:nvSpPr>
          <p:cNvPr id="981" name="TextBox 15"/>
          <p:cNvSpPr txBox="1"/>
          <p:nvPr/>
        </p:nvSpPr>
        <p:spPr>
          <a:xfrm>
            <a:off x="45718" y="776175"/>
            <a:ext cx="8871464" cy="3774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A </a:t>
            </a:r>
            <a:r>
              <a:rPr b="1"/>
              <a:t>regular expression</a:t>
            </a:r>
            <a:r>
              <a:t> (regex) over a set of symbols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Σ</a:t>
            </a:r>
            <a:r>
              <a:t> is: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1.  the empty string</a:t>
            </a:r>
          </a:p>
          <a:p>
            <a:pPr marL="457200" indent="-457200">
              <a:buSzPct val="100000"/>
              <a:buAutoNum type="arabicPeriod" startAt="2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or the string consisting of an element of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Σ </a:t>
            </a:r>
            <a:endParaRPr>
              <a:latin typeface="Lucida Grande"/>
              <a:ea typeface="Lucida Grande"/>
              <a:cs typeface="Lucida Grande"/>
              <a:sym typeface="Lucida Grande"/>
            </a:endParaRPr>
          </a:p>
          <a:p>
            <a:pPr marL="457200" indent="-457200">
              <a:defRPr sz="2400"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	</a:t>
            </a:r>
            <a:r>
              <a:rPr>
                <a:latin typeface="Century Gothic"/>
                <a:ea typeface="Century Gothic"/>
                <a:cs typeface="Century Gothic"/>
                <a:sym typeface="Century Gothic"/>
              </a:rPr>
              <a:t>(a single character)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3.  or the string AB where A and B are regular expressions 	(</a:t>
            </a:r>
            <a:r>
              <a:rPr b="1"/>
              <a:t>concatenation</a:t>
            </a:r>
            <a:r>
              <a:t>)</a:t>
            </a:r>
          </a:p>
          <a:p>
            <a:pPr marL="457200" indent="-457200">
              <a:buSzPct val="100000"/>
              <a:buAutoNum type="arabicPeriod" startAt="4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or a string of the form (A|B), </a:t>
            </a:r>
          </a:p>
          <a:p>
            <a:pPr marL="457200" indent="-457200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	where A and B are regular expressions  (</a:t>
            </a:r>
            <a:r>
              <a:rPr b="1"/>
              <a:t>alternation</a:t>
            </a:r>
            <a:r>
              <a:t>)</a:t>
            </a:r>
          </a:p>
          <a:p>
            <a:pPr marL="457200" indent="-457200">
              <a:buSzPct val="100000"/>
              <a:buAutoNum type="arabicPeriod" startAt="5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or a string of the form (A)*, </a:t>
            </a:r>
          </a:p>
          <a:p>
            <a:pPr marL="457200" indent="-457200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	where A is a regular expression (</a:t>
            </a:r>
            <a:r>
              <a:rPr b="1"/>
              <a:t>Kleene star</a:t>
            </a:r>
            <a:r>
              <a:t>)</a:t>
            </a:r>
          </a:p>
        </p:txBody>
      </p:sp>
      <p:sp>
        <p:nvSpPr>
          <p:cNvPr id="982" name="TextBox 5"/>
          <p:cNvSpPr txBox="1"/>
          <p:nvPr/>
        </p:nvSpPr>
        <p:spPr>
          <a:xfrm>
            <a:off x="117836" y="4944147"/>
            <a:ext cx="8871464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For example, with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Σ</a:t>
            </a:r>
            <a:r>
              <a:t>={a,b}, the following strings are regular expressions:</a:t>
            </a:r>
          </a:p>
        </p:txBody>
      </p:sp>
      <p:sp>
        <p:nvSpPr>
          <p:cNvPr id="983" name="Oval 6"/>
          <p:cNvSpPr/>
          <p:nvPr/>
        </p:nvSpPr>
        <p:spPr>
          <a:xfrm>
            <a:off x="457202" y="6045284"/>
            <a:ext cx="618456" cy="522087"/>
          </a:xfrm>
          <a:prstGeom prst="ellipse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984" name="TextBox 7"/>
          <p:cNvSpPr txBox="1"/>
          <p:nvPr/>
        </p:nvSpPr>
        <p:spPr>
          <a:xfrm>
            <a:off x="607843" y="6045284"/>
            <a:ext cx="312348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985" name="Oval 8"/>
          <p:cNvSpPr/>
          <p:nvPr/>
        </p:nvSpPr>
        <p:spPr>
          <a:xfrm>
            <a:off x="1506930" y="6045817"/>
            <a:ext cx="618455" cy="522087"/>
          </a:xfrm>
          <a:prstGeom prst="ellipse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986" name="TextBox 9"/>
          <p:cNvSpPr txBox="1"/>
          <p:nvPr/>
        </p:nvSpPr>
        <p:spPr>
          <a:xfrm>
            <a:off x="1657568" y="6045818"/>
            <a:ext cx="312049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b</a:t>
            </a:r>
          </a:p>
        </p:txBody>
      </p:sp>
      <p:sp>
        <p:nvSpPr>
          <p:cNvPr id="987" name="Oval 10"/>
          <p:cNvSpPr/>
          <p:nvPr/>
        </p:nvSpPr>
        <p:spPr>
          <a:xfrm>
            <a:off x="2584835" y="6044934"/>
            <a:ext cx="618455" cy="522087"/>
          </a:xfrm>
          <a:prstGeom prst="ellipse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988" name="TextBox 12"/>
          <p:cNvSpPr txBox="1"/>
          <p:nvPr/>
        </p:nvSpPr>
        <p:spPr>
          <a:xfrm>
            <a:off x="2735478" y="6044934"/>
            <a:ext cx="520261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ab</a:t>
            </a:r>
          </a:p>
        </p:txBody>
      </p:sp>
      <p:sp>
        <p:nvSpPr>
          <p:cNvPr id="989" name="Oval 13"/>
          <p:cNvSpPr/>
          <p:nvPr/>
        </p:nvSpPr>
        <p:spPr>
          <a:xfrm>
            <a:off x="3716825" y="6045284"/>
            <a:ext cx="764629" cy="522087"/>
          </a:xfrm>
          <a:prstGeom prst="ellipse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990" name="TextBox 16"/>
          <p:cNvSpPr txBox="1"/>
          <p:nvPr/>
        </p:nvSpPr>
        <p:spPr>
          <a:xfrm>
            <a:off x="3754606" y="6046594"/>
            <a:ext cx="728471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aba</a:t>
            </a:r>
          </a:p>
        </p:txBody>
      </p:sp>
      <p:sp>
        <p:nvSpPr>
          <p:cNvPr id="991" name="Oval 17"/>
          <p:cNvSpPr/>
          <p:nvPr/>
        </p:nvSpPr>
        <p:spPr>
          <a:xfrm>
            <a:off x="4989079" y="6044934"/>
            <a:ext cx="1155687" cy="523333"/>
          </a:xfrm>
          <a:prstGeom prst="ellipse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992" name="TextBox 18"/>
          <p:cNvSpPr txBox="1"/>
          <p:nvPr/>
        </p:nvSpPr>
        <p:spPr>
          <a:xfrm>
            <a:off x="5056885" y="6044932"/>
            <a:ext cx="1137198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 (a|b)</a:t>
            </a:r>
          </a:p>
        </p:txBody>
      </p:sp>
      <p:sp>
        <p:nvSpPr>
          <p:cNvPr id="993" name="Slide Number Placeholder 14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994" name="TextBox 19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90" grpId="9"/>
      <p:bldP build="whole" bldLvl="1" animBg="1" rev="0" advAuto="0" spid="983" grpId="2"/>
      <p:bldP build="whole" bldLvl="1" animBg="1" rev="0" advAuto="0" spid="992" grpId="11"/>
      <p:bldP build="whole" bldLvl="1" animBg="1" rev="0" advAuto="0" spid="987" grpId="7"/>
      <p:bldP build="whole" bldLvl="1" animBg="1" rev="0" advAuto="0" spid="988" grpId="6"/>
      <p:bldP build="whole" bldLvl="1" animBg="1" rev="0" advAuto="0" spid="984" grpId="3"/>
      <p:bldP build="whole" bldLvl="1" animBg="1" rev="0" advAuto="0" spid="991" grpId="10"/>
      <p:bldP build="whole" bldLvl="1" animBg="1" rev="0" advAuto="0" spid="985" grpId="4"/>
      <p:bldP build="whole" bldLvl="1" animBg="1" rev="0" advAuto="0" spid="989" grpId="8"/>
      <p:bldP build="whole" bldLvl="1" animBg="1" rev="0" advAuto="0" spid="982" grpId="1"/>
      <p:bldP build="whole" bldLvl="1" animBg="1" rev="0" advAuto="0" spid="986" grpId="5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Regular Expression Matching</a:t>
            </a:r>
          </a:p>
        </p:txBody>
      </p:sp>
      <p:sp>
        <p:nvSpPr>
          <p:cNvPr id="997" name="TextBox 5"/>
          <p:cNvSpPr txBox="1"/>
          <p:nvPr/>
        </p:nvSpPr>
        <p:spPr>
          <a:xfrm>
            <a:off x="335624" y="923597"/>
            <a:ext cx="7253989" cy="1196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Matching</a:t>
            </a:r>
          </a:p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a string </a:t>
            </a:r>
            <a:r>
              <a:rPr b="1"/>
              <a:t>matches </a:t>
            </a:r>
            <a:r>
              <a:t>a regex of a single character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if the string consists of just that character</a:t>
            </a:r>
          </a:p>
        </p:txBody>
      </p:sp>
      <p:sp>
        <p:nvSpPr>
          <p:cNvPr id="998" name="TextBox 6"/>
          <p:cNvSpPr txBox="1"/>
          <p:nvPr/>
        </p:nvSpPr>
        <p:spPr>
          <a:xfrm>
            <a:off x="335629" y="2854362"/>
            <a:ext cx="8303376" cy="1564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a string matches a regular expression of the form (A)*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if it consists of zero or more parts that match A</a:t>
            </a:r>
          </a:p>
        </p:txBody>
      </p:sp>
      <p:sp>
        <p:nvSpPr>
          <p:cNvPr id="999" name="Oval 7"/>
          <p:cNvSpPr/>
          <p:nvPr/>
        </p:nvSpPr>
        <p:spPr>
          <a:xfrm>
            <a:off x="904482" y="2207267"/>
            <a:ext cx="618450" cy="522087"/>
          </a:xfrm>
          <a:prstGeom prst="ellipse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1000" name="TextBox 8"/>
          <p:cNvSpPr txBox="1"/>
          <p:nvPr/>
        </p:nvSpPr>
        <p:spPr>
          <a:xfrm>
            <a:off x="1055119" y="2207267"/>
            <a:ext cx="31234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1001" name="Oval 9"/>
          <p:cNvSpPr/>
          <p:nvPr/>
        </p:nvSpPr>
        <p:spPr>
          <a:xfrm>
            <a:off x="2153560" y="2207267"/>
            <a:ext cx="618455" cy="522087"/>
          </a:xfrm>
          <a:prstGeom prst="ellipse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1002" name="TextBox 10"/>
          <p:cNvSpPr txBox="1"/>
          <p:nvPr/>
        </p:nvSpPr>
        <p:spPr>
          <a:xfrm>
            <a:off x="2304199" y="2207267"/>
            <a:ext cx="312049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b</a:t>
            </a:r>
          </a:p>
        </p:txBody>
      </p:sp>
      <p:sp>
        <p:nvSpPr>
          <p:cNvPr id="1003" name="TextBox 12"/>
          <p:cNvSpPr txBox="1"/>
          <p:nvPr/>
        </p:nvSpPr>
        <p:spPr>
          <a:xfrm>
            <a:off x="3704009" y="2291751"/>
            <a:ext cx="3135319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Wingdings"/>
                <a:ea typeface="Wingdings"/>
                <a:cs typeface="Wingdings"/>
                <a:sym typeface="Wingdings"/>
              </a:defRPr>
            </a:pPr>
            <a:r>
              <a:t></a:t>
            </a:r>
            <a:r>
              <a:rPr>
                <a:latin typeface="Century Gothic"/>
                <a:ea typeface="Century Gothic"/>
                <a:cs typeface="Century Gothic"/>
                <a:sym typeface="Century Gothic"/>
              </a:rPr>
              <a:t> regular expression</a:t>
            </a:r>
          </a:p>
        </p:txBody>
      </p:sp>
      <p:sp>
        <p:nvSpPr>
          <p:cNvPr id="1004" name="TextBox 13"/>
          <p:cNvSpPr txBox="1"/>
          <p:nvPr/>
        </p:nvSpPr>
        <p:spPr>
          <a:xfrm>
            <a:off x="1094888" y="2885401"/>
            <a:ext cx="31234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1005" name="TextBox 16"/>
          <p:cNvSpPr txBox="1"/>
          <p:nvPr/>
        </p:nvSpPr>
        <p:spPr>
          <a:xfrm>
            <a:off x="2323520" y="2857793"/>
            <a:ext cx="312050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b</a:t>
            </a:r>
          </a:p>
        </p:txBody>
      </p:sp>
      <p:sp>
        <p:nvSpPr>
          <p:cNvPr id="1006" name="TextBox 17"/>
          <p:cNvSpPr txBox="1"/>
          <p:nvPr/>
        </p:nvSpPr>
        <p:spPr>
          <a:xfrm>
            <a:off x="3717814" y="2802570"/>
            <a:ext cx="2769202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Wingdings"/>
                <a:ea typeface="Wingdings"/>
                <a:cs typeface="Wingdings"/>
                <a:sym typeface="Wingdings"/>
              </a:defRPr>
            </a:pPr>
            <a:r>
              <a:t></a:t>
            </a:r>
            <a:r>
              <a:rPr>
                <a:latin typeface="Century Gothic"/>
                <a:ea typeface="Century Gothic"/>
                <a:cs typeface="Century Gothic"/>
                <a:sym typeface="Century Gothic"/>
              </a:rPr>
              <a:t> matching string</a:t>
            </a:r>
          </a:p>
        </p:txBody>
      </p:sp>
      <p:sp>
        <p:nvSpPr>
          <p:cNvPr id="1007" name="Oval 18"/>
          <p:cNvSpPr/>
          <p:nvPr/>
        </p:nvSpPr>
        <p:spPr>
          <a:xfrm>
            <a:off x="1949262" y="4669459"/>
            <a:ext cx="618455" cy="522087"/>
          </a:xfrm>
          <a:prstGeom prst="ellipse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1008" name="TextBox 19"/>
          <p:cNvSpPr txBox="1"/>
          <p:nvPr/>
        </p:nvSpPr>
        <p:spPr>
          <a:xfrm>
            <a:off x="1989458" y="4710877"/>
            <a:ext cx="66685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(a)*</a:t>
            </a:r>
          </a:p>
        </p:txBody>
      </p:sp>
      <p:sp>
        <p:nvSpPr>
          <p:cNvPr id="1009" name="TextBox 20"/>
          <p:cNvSpPr txBox="1"/>
          <p:nvPr/>
        </p:nvSpPr>
        <p:spPr>
          <a:xfrm>
            <a:off x="1783525" y="5347589"/>
            <a:ext cx="31234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1010" name="TextBox 24"/>
          <p:cNvSpPr txBox="1"/>
          <p:nvPr/>
        </p:nvSpPr>
        <p:spPr>
          <a:xfrm>
            <a:off x="3732164" y="4680725"/>
            <a:ext cx="3135319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Wingdings"/>
                <a:ea typeface="Wingdings"/>
                <a:cs typeface="Wingdings"/>
                <a:sym typeface="Wingdings"/>
              </a:defRPr>
            </a:pPr>
            <a:r>
              <a:t></a:t>
            </a:r>
            <a:r>
              <a:rPr>
                <a:latin typeface="Century Gothic"/>
                <a:ea typeface="Century Gothic"/>
                <a:cs typeface="Century Gothic"/>
                <a:sym typeface="Century Gothic"/>
              </a:rPr>
              <a:t> regular expression</a:t>
            </a:r>
          </a:p>
        </p:txBody>
      </p:sp>
      <p:sp>
        <p:nvSpPr>
          <p:cNvPr id="1011" name="TextBox 25"/>
          <p:cNvSpPr txBox="1"/>
          <p:nvPr/>
        </p:nvSpPr>
        <p:spPr>
          <a:xfrm>
            <a:off x="3745977" y="5730711"/>
            <a:ext cx="2887520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Wingdings"/>
                <a:ea typeface="Wingdings"/>
                <a:cs typeface="Wingdings"/>
                <a:sym typeface="Wingdings"/>
              </a:defRPr>
            </a:pPr>
            <a:r>
              <a:t></a:t>
            </a:r>
            <a:r>
              <a:rPr>
                <a:latin typeface="Century Gothic"/>
                <a:ea typeface="Century Gothic"/>
                <a:cs typeface="Century Gothic"/>
                <a:sym typeface="Century Gothic"/>
              </a:rPr>
              <a:t> matching strings</a:t>
            </a:r>
          </a:p>
        </p:txBody>
      </p:sp>
      <p:sp>
        <p:nvSpPr>
          <p:cNvPr id="1012" name="TextBox 26"/>
          <p:cNvSpPr txBox="1"/>
          <p:nvPr/>
        </p:nvSpPr>
        <p:spPr>
          <a:xfrm>
            <a:off x="1387581" y="5398049"/>
            <a:ext cx="520558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aa</a:t>
            </a:r>
          </a:p>
        </p:txBody>
      </p:sp>
      <p:sp>
        <p:nvSpPr>
          <p:cNvPr id="1013" name="TextBox 27"/>
          <p:cNvSpPr txBox="1"/>
          <p:nvPr/>
        </p:nvSpPr>
        <p:spPr>
          <a:xfrm>
            <a:off x="2125882" y="5499880"/>
            <a:ext cx="1145189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aaaaa</a:t>
            </a:r>
          </a:p>
        </p:txBody>
      </p:sp>
      <p:sp>
        <p:nvSpPr>
          <p:cNvPr id="1014" name="TextBox 28"/>
          <p:cNvSpPr txBox="1"/>
          <p:nvPr/>
        </p:nvSpPr>
        <p:spPr>
          <a:xfrm>
            <a:off x="1774119" y="6033113"/>
            <a:ext cx="1145189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aaaaa</a:t>
            </a:r>
          </a:p>
        </p:txBody>
      </p:sp>
      <p:sp>
        <p:nvSpPr>
          <p:cNvPr id="1015" name="Slide Number Placeholder 21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016" name="TextBox 22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98" grpId="1"/>
      <p:bldP build="whole" bldLvl="1" animBg="1" rev="0" advAuto="0" spid="1009" grpId="5"/>
      <p:bldP build="whole" bldLvl="1" animBg="1" rev="0" advAuto="0" spid="1010" grpId="2"/>
      <p:bldP build="whole" bldLvl="1" animBg="1" rev="0" advAuto="0" spid="1012" grpId="6"/>
      <p:bldP build="whole" bldLvl="1" animBg="1" rev="0" advAuto="0" spid="1013" grpId="7"/>
      <p:bldP build="whole" bldLvl="1" animBg="1" rev="0" advAuto="0" spid="1011" grpId="3"/>
      <p:bldP build="whole" bldLvl="1" animBg="1" rev="0" advAuto="0" spid="1008" grpId="4"/>
      <p:bldP build="whole" bldLvl="1" animBg="1" rev="0" advAuto="0" spid="1007" grpId="9"/>
      <p:bldP build="whole" bldLvl="1" animBg="1" rev="0" advAuto="0" spid="1014" grpId="8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IE tasks</a:t>
            </a:r>
          </a:p>
        </p:txBody>
      </p:sp>
      <p:sp>
        <p:nvSpPr>
          <p:cNvPr id="232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Many IE tasks are defined like this: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Get me a database like this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For instance, let's say I want a database listing severe disease outbreaks by country and month/year</a:t>
            </a:r>
          </a:p>
          <a:p>
            <a:pPr/>
            <a:r>
              <a:t>Then you find a corpus containing this information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And run information extraction on it</a:t>
            </a:r>
          </a:p>
        </p:txBody>
      </p:sp>
      <p:sp>
        <p:nvSpPr>
          <p:cNvPr id="233" name="Slide Number Placeholder 3"/>
          <p:cNvSpPr txBox="1"/>
          <p:nvPr>
            <p:ph type="sldNum" sz="quarter" idx="4294967295"/>
          </p:nvPr>
        </p:nvSpPr>
        <p:spPr>
          <a:xfrm>
            <a:off x="8498199" y="6397943"/>
            <a:ext cx="18859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Regular Expression Matching</a:t>
            </a:r>
          </a:p>
        </p:txBody>
      </p:sp>
      <p:sp>
        <p:nvSpPr>
          <p:cNvPr id="1019" name="TextBox 5"/>
          <p:cNvSpPr txBox="1"/>
          <p:nvPr/>
        </p:nvSpPr>
        <p:spPr>
          <a:xfrm>
            <a:off x="335621" y="1283938"/>
            <a:ext cx="6743509" cy="1196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Matching</a:t>
            </a:r>
          </a:p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a string matches a regex of the form (A|B)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if it matches either A or B</a:t>
            </a:r>
          </a:p>
        </p:txBody>
      </p:sp>
      <p:sp>
        <p:nvSpPr>
          <p:cNvPr id="1020" name="TextBox 6"/>
          <p:cNvSpPr txBox="1"/>
          <p:nvPr/>
        </p:nvSpPr>
        <p:spPr>
          <a:xfrm>
            <a:off x="335621" y="4110270"/>
            <a:ext cx="8559063" cy="1196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a string matches a regular expression of the form AB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if it consists of two parts, where the first part matches A 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and the second part matches B </a:t>
            </a:r>
          </a:p>
        </p:txBody>
      </p:sp>
      <p:sp>
        <p:nvSpPr>
          <p:cNvPr id="1021" name="Oval 7"/>
          <p:cNvSpPr/>
          <p:nvPr/>
        </p:nvSpPr>
        <p:spPr>
          <a:xfrm>
            <a:off x="904481" y="2717650"/>
            <a:ext cx="948811" cy="522087"/>
          </a:xfrm>
          <a:prstGeom prst="ellipse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1022" name="TextBox 8"/>
          <p:cNvSpPr txBox="1"/>
          <p:nvPr/>
        </p:nvSpPr>
        <p:spPr>
          <a:xfrm>
            <a:off x="903271" y="2759073"/>
            <a:ext cx="950076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(a|b)</a:t>
            </a:r>
          </a:p>
        </p:txBody>
      </p:sp>
      <p:sp>
        <p:nvSpPr>
          <p:cNvPr id="1023" name="Oval 9"/>
          <p:cNvSpPr/>
          <p:nvPr/>
        </p:nvSpPr>
        <p:spPr>
          <a:xfrm>
            <a:off x="2153560" y="2717650"/>
            <a:ext cx="1504742" cy="522087"/>
          </a:xfrm>
          <a:prstGeom prst="ellipse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1024" name="TextBox 10"/>
          <p:cNvSpPr txBox="1"/>
          <p:nvPr/>
        </p:nvSpPr>
        <p:spPr>
          <a:xfrm>
            <a:off x="2304199" y="2717651"/>
            <a:ext cx="1304584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(a|(b)*)</a:t>
            </a:r>
          </a:p>
        </p:txBody>
      </p:sp>
      <p:sp>
        <p:nvSpPr>
          <p:cNvPr id="1025" name="TextBox 12"/>
          <p:cNvSpPr txBox="1"/>
          <p:nvPr/>
        </p:nvSpPr>
        <p:spPr>
          <a:xfrm>
            <a:off x="4573723" y="2802135"/>
            <a:ext cx="3135319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Wingdings"/>
                <a:ea typeface="Wingdings"/>
                <a:cs typeface="Wingdings"/>
                <a:sym typeface="Wingdings"/>
              </a:defRPr>
            </a:pPr>
            <a:r>
              <a:t></a:t>
            </a:r>
            <a:r>
              <a:rPr>
                <a:latin typeface="Century Gothic"/>
                <a:ea typeface="Century Gothic"/>
                <a:cs typeface="Century Gothic"/>
                <a:sym typeface="Century Gothic"/>
              </a:rPr>
              <a:t> regular expression</a:t>
            </a:r>
          </a:p>
        </p:txBody>
      </p:sp>
      <p:sp>
        <p:nvSpPr>
          <p:cNvPr id="1026" name="TextBox 13"/>
          <p:cNvSpPr txBox="1"/>
          <p:nvPr/>
        </p:nvSpPr>
        <p:spPr>
          <a:xfrm>
            <a:off x="1094888" y="3395783"/>
            <a:ext cx="31234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1027" name="TextBox 16"/>
          <p:cNvSpPr txBox="1"/>
          <p:nvPr/>
        </p:nvSpPr>
        <p:spPr>
          <a:xfrm>
            <a:off x="791165" y="3299145"/>
            <a:ext cx="312050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b</a:t>
            </a:r>
          </a:p>
        </p:txBody>
      </p:sp>
      <p:sp>
        <p:nvSpPr>
          <p:cNvPr id="1028" name="TextBox 17"/>
          <p:cNvSpPr txBox="1"/>
          <p:nvPr/>
        </p:nvSpPr>
        <p:spPr>
          <a:xfrm>
            <a:off x="4587535" y="3312952"/>
            <a:ext cx="2887520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Wingdings"/>
                <a:ea typeface="Wingdings"/>
                <a:cs typeface="Wingdings"/>
                <a:sym typeface="Wingdings"/>
              </a:defRPr>
            </a:pPr>
            <a:r>
              <a:t></a:t>
            </a:r>
            <a:r>
              <a:rPr>
                <a:latin typeface="Century Gothic"/>
                <a:ea typeface="Century Gothic"/>
                <a:cs typeface="Century Gothic"/>
                <a:sym typeface="Century Gothic"/>
              </a:rPr>
              <a:t> matching strings</a:t>
            </a:r>
          </a:p>
        </p:txBody>
      </p:sp>
      <p:sp>
        <p:nvSpPr>
          <p:cNvPr id="1029" name="Oval 18"/>
          <p:cNvSpPr/>
          <p:nvPr/>
        </p:nvSpPr>
        <p:spPr>
          <a:xfrm>
            <a:off x="932089" y="5404279"/>
            <a:ext cx="618456" cy="522087"/>
          </a:xfrm>
          <a:prstGeom prst="ellipse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1030" name="TextBox 19"/>
          <p:cNvSpPr txBox="1"/>
          <p:nvPr/>
        </p:nvSpPr>
        <p:spPr>
          <a:xfrm>
            <a:off x="1082734" y="5404279"/>
            <a:ext cx="520260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ab</a:t>
            </a:r>
          </a:p>
        </p:txBody>
      </p:sp>
      <p:sp>
        <p:nvSpPr>
          <p:cNvPr id="1031" name="TextBox 20"/>
          <p:cNvSpPr txBox="1"/>
          <p:nvPr/>
        </p:nvSpPr>
        <p:spPr>
          <a:xfrm>
            <a:off x="1039675" y="6082410"/>
            <a:ext cx="520260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ab</a:t>
            </a:r>
          </a:p>
        </p:txBody>
      </p:sp>
      <p:sp>
        <p:nvSpPr>
          <p:cNvPr id="1032" name="Oval 21"/>
          <p:cNvSpPr/>
          <p:nvPr/>
        </p:nvSpPr>
        <p:spPr>
          <a:xfrm>
            <a:off x="2216493" y="5391008"/>
            <a:ext cx="1068520" cy="522087"/>
          </a:xfrm>
          <a:prstGeom prst="ellipse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1033" name="TextBox 22"/>
          <p:cNvSpPr txBox="1"/>
          <p:nvPr/>
        </p:nvSpPr>
        <p:spPr>
          <a:xfrm>
            <a:off x="2367144" y="5391008"/>
            <a:ext cx="874769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b(a)*</a:t>
            </a:r>
          </a:p>
        </p:txBody>
      </p:sp>
      <p:sp>
        <p:nvSpPr>
          <p:cNvPr id="1034" name="TextBox 23"/>
          <p:cNvSpPr txBox="1"/>
          <p:nvPr/>
        </p:nvSpPr>
        <p:spPr>
          <a:xfrm>
            <a:off x="2324082" y="6069138"/>
            <a:ext cx="728470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baa</a:t>
            </a:r>
          </a:p>
        </p:txBody>
      </p:sp>
      <p:sp>
        <p:nvSpPr>
          <p:cNvPr id="1035" name="TextBox 24"/>
          <p:cNvSpPr txBox="1"/>
          <p:nvPr/>
        </p:nvSpPr>
        <p:spPr>
          <a:xfrm>
            <a:off x="4587528" y="5405928"/>
            <a:ext cx="3135319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Wingdings"/>
                <a:ea typeface="Wingdings"/>
                <a:cs typeface="Wingdings"/>
                <a:sym typeface="Wingdings"/>
              </a:defRPr>
            </a:pPr>
            <a:r>
              <a:t></a:t>
            </a:r>
            <a:r>
              <a:rPr>
                <a:latin typeface="Century Gothic"/>
                <a:ea typeface="Century Gothic"/>
                <a:cs typeface="Century Gothic"/>
                <a:sym typeface="Century Gothic"/>
              </a:rPr>
              <a:t> regular expression</a:t>
            </a:r>
          </a:p>
        </p:txBody>
      </p:sp>
      <p:sp>
        <p:nvSpPr>
          <p:cNvPr id="1036" name="TextBox 25"/>
          <p:cNvSpPr txBox="1"/>
          <p:nvPr/>
        </p:nvSpPr>
        <p:spPr>
          <a:xfrm>
            <a:off x="4601333" y="5916741"/>
            <a:ext cx="2887520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Wingdings"/>
                <a:ea typeface="Wingdings"/>
                <a:cs typeface="Wingdings"/>
                <a:sym typeface="Wingdings"/>
              </a:defRPr>
            </a:pPr>
            <a:r>
              <a:t></a:t>
            </a:r>
            <a:r>
              <a:rPr>
                <a:latin typeface="Century Gothic"/>
                <a:ea typeface="Century Gothic"/>
                <a:cs typeface="Century Gothic"/>
                <a:sym typeface="Century Gothic"/>
              </a:rPr>
              <a:t> matching strings</a:t>
            </a:r>
          </a:p>
        </p:txBody>
      </p:sp>
      <p:sp>
        <p:nvSpPr>
          <p:cNvPr id="1037" name="TextBox 26"/>
          <p:cNvSpPr txBox="1"/>
          <p:nvPr/>
        </p:nvSpPr>
        <p:spPr>
          <a:xfrm>
            <a:off x="2627232" y="3616681"/>
            <a:ext cx="31234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1038" name="TextBox 27"/>
          <p:cNvSpPr txBox="1"/>
          <p:nvPr/>
        </p:nvSpPr>
        <p:spPr>
          <a:xfrm>
            <a:off x="3124212" y="3381981"/>
            <a:ext cx="519963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bb</a:t>
            </a:r>
          </a:p>
        </p:txBody>
      </p:sp>
      <p:sp>
        <p:nvSpPr>
          <p:cNvPr id="1039" name="TextBox 28"/>
          <p:cNvSpPr txBox="1"/>
          <p:nvPr/>
        </p:nvSpPr>
        <p:spPr>
          <a:xfrm>
            <a:off x="2226891" y="3271535"/>
            <a:ext cx="935789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bbbb</a:t>
            </a:r>
          </a:p>
        </p:txBody>
      </p:sp>
      <p:sp>
        <p:nvSpPr>
          <p:cNvPr id="1040" name="TextBox 29"/>
          <p:cNvSpPr txBox="1"/>
          <p:nvPr/>
        </p:nvSpPr>
        <p:spPr>
          <a:xfrm>
            <a:off x="2476476" y="6428628"/>
            <a:ext cx="312050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b</a:t>
            </a:r>
          </a:p>
        </p:txBody>
      </p:sp>
      <p:sp>
        <p:nvSpPr>
          <p:cNvPr id="1041" name="TextBox 30"/>
          <p:cNvSpPr txBox="1"/>
          <p:nvPr/>
        </p:nvSpPr>
        <p:spPr>
          <a:xfrm>
            <a:off x="2930387" y="6288921"/>
            <a:ext cx="1353103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baaaaa</a:t>
            </a:r>
          </a:p>
        </p:txBody>
      </p:sp>
      <p:sp>
        <p:nvSpPr>
          <p:cNvPr id="1042" name="Slide Number Placeholder 31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043" name="TextBox 32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36" grpId="10"/>
      <p:bldP build="whole" bldLvl="1" animBg="1" rev="0" advAuto="0" spid="1035" grpId="1"/>
      <p:bldP build="whole" bldLvl="1" animBg="1" rev="0" advAuto="0" spid="1034" grpId="4"/>
      <p:bldP build="whole" bldLvl="1" animBg="1" rev="0" advAuto="0" spid="1033" grpId="6"/>
      <p:bldP build="whole" bldLvl="1" animBg="1" rev="0" advAuto="0" spid="1029" grpId="11"/>
      <p:bldP build="whole" bldLvl="1" animBg="1" rev="0" advAuto="0" spid="1040" grpId="8"/>
      <p:bldP build="whole" bldLvl="1" animBg="1" rev="0" advAuto="0" spid="1031" grpId="2"/>
      <p:bldP build="whole" bldLvl="1" animBg="1" rev="0" advAuto="0" spid="1041" grpId="9"/>
      <p:bldP build="whole" bldLvl="1" animBg="1" rev="0" advAuto="0" spid="1020" grpId="3"/>
      <p:bldP build="whole" bldLvl="1" animBg="1" rev="0" advAuto="0" spid="1030" grpId="7"/>
      <p:bldP build="whole" bldLvl="1" animBg="1" rev="0" advAuto="0" spid="1032" grpId="5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Additional Regexes</a:t>
            </a:r>
          </a:p>
        </p:txBody>
      </p:sp>
      <p:sp>
        <p:nvSpPr>
          <p:cNvPr id="1046" name="TextBox 31"/>
          <p:cNvSpPr txBox="1"/>
          <p:nvPr/>
        </p:nvSpPr>
        <p:spPr>
          <a:xfrm>
            <a:off x="34673" y="731344"/>
            <a:ext cx="8858951" cy="1196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Given an ordered set of symbols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Σ</a:t>
            </a:r>
            <a:r>
              <a:t>, we define</a:t>
            </a:r>
          </a:p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[x-y] for two symbols x and y, x&lt;y, to be the alternation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     x|...|y        (meaning: any of the symbols in the range)</a:t>
            </a:r>
          </a:p>
        </p:txBody>
      </p:sp>
      <p:sp>
        <p:nvSpPr>
          <p:cNvPr id="1047" name="TextBox 32"/>
          <p:cNvSpPr txBox="1"/>
          <p:nvPr/>
        </p:nvSpPr>
        <p:spPr>
          <a:xfrm>
            <a:off x="4006898" y="1875883"/>
            <a:ext cx="5064876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solidFill>
                  <a:srgbClr val="0000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     [0-9] = 0|1|2|3|4|5|6|7|8|9</a:t>
            </a:r>
          </a:p>
        </p:txBody>
      </p:sp>
      <p:sp>
        <p:nvSpPr>
          <p:cNvPr id="1048" name="TextBox 33"/>
          <p:cNvSpPr txBox="1"/>
          <p:nvPr/>
        </p:nvSpPr>
        <p:spPr>
          <a:xfrm>
            <a:off x="45718" y="2337548"/>
            <a:ext cx="6420849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A+ for a regex A to be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A(A)*             (meaning: one or more A’s)</a:t>
            </a:r>
          </a:p>
        </p:txBody>
      </p:sp>
      <p:sp>
        <p:nvSpPr>
          <p:cNvPr id="1049" name="TextBox 34"/>
          <p:cNvSpPr txBox="1"/>
          <p:nvPr/>
        </p:nvSpPr>
        <p:spPr>
          <a:xfrm>
            <a:off x="4979923" y="3168549"/>
            <a:ext cx="3152881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solidFill>
                  <a:srgbClr val="0000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     [0-9]+ = [0-9][0-9]*</a:t>
            </a:r>
          </a:p>
        </p:txBody>
      </p:sp>
      <p:sp>
        <p:nvSpPr>
          <p:cNvPr id="1050" name="TextBox 35"/>
          <p:cNvSpPr txBox="1"/>
          <p:nvPr/>
        </p:nvSpPr>
        <p:spPr>
          <a:xfrm>
            <a:off x="131305" y="3940897"/>
            <a:ext cx="7792747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A{x,y} for a regex A and integers x&lt;y to be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  A...A|A...A|A...A|...|A...A   (meaning: x to y A’s)</a:t>
            </a:r>
          </a:p>
        </p:txBody>
      </p:sp>
      <p:sp>
        <p:nvSpPr>
          <p:cNvPr id="1051" name="TextBox 36"/>
          <p:cNvSpPr txBox="1"/>
          <p:nvPr/>
        </p:nvSpPr>
        <p:spPr>
          <a:xfrm>
            <a:off x="5378215" y="4771897"/>
            <a:ext cx="3045278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solidFill>
                  <a:srgbClr val="0000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f{4,6} = ffff|fffff|ffffff</a:t>
            </a:r>
          </a:p>
        </p:txBody>
      </p:sp>
      <p:sp>
        <p:nvSpPr>
          <p:cNvPr id="1052" name="TextBox 37"/>
          <p:cNvSpPr txBox="1"/>
          <p:nvPr/>
        </p:nvSpPr>
        <p:spPr>
          <a:xfrm>
            <a:off x="158368" y="6356355"/>
            <a:ext cx="5351370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. to be an arbitrary symbol from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Σ</a:t>
            </a:r>
          </a:p>
        </p:txBody>
      </p:sp>
      <p:sp>
        <p:nvSpPr>
          <p:cNvPr id="1053" name="TextBox 38"/>
          <p:cNvSpPr txBox="1"/>
          <p:nvPr/>
        </p:nvSpPr>
        <p:spPr>
          <a:xfrm>
            <a:off x="145114" y="5307633"/>
            <a:ext cx="6017079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A? for a regex A to be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    (|A)          (meaning: an optional A)</a:t>
            </a:r>
          </a:p>
        </p:txBody>
      </p:sp>
      <p:sp>
        <p:nvSpPr>
          <p:cNvPr id="1054" name="TextBox 39"/>
          <p:cNvSpPr txBox="1"/>
          <p:nvPr/>
        </p:nvSpPr>
        <p:spPr>
          <a:xfrm>
            <a:off x="6514137" y="5985271"/>
            <a:ext cx="1899749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solidFill>
                  <a:srgbClr val="0000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ab? = a(|b)</a:t>
            </a:r>
          </a:p>
        </p:txBody>
      </p:sp>
      <p:sp>
        <p:nvSpPr>
          <p:cNvPr id="1055" name="Slide Number Placeholder 11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056" name="TextBox 12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53" grpId="6"/>
      <p:bldP build="whole" bldLvl="1" animBg="1" rev="0" advAuto="0" spid="1049" grpId="3"/>
      <p:bldP build="whole" bldLvl="1" animBg="1" rev="0" advAuto="0" spid="1052" grpId="8"/>
      <p:bldP build="whole" bldLvl="1" animBg="1" rev="0" advAuto="0" spid="1050" grpId="4"/>
      <p:bldP build="whole" bldLvl="1" animBg="1" rev="0" advAuto="0" spid="1054" grpId="7"/>
      <p:bldP build="whole" bldLvl="1" animBg="1" rev="0" advAuto="0" spid="1051" grpId="5"/>
      <p:bldP build="whole" bldLvl="1" animBg="1" rev="0" advAuto="0" spid="1048" grpId="2"/>
      <p:bldP build="whole" bldLvl="1" animBg="1" rev="0" advAuto="0" spid="1047" grpId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>
            <a:lvl1pPr>
              <a:defRPr sz="3900"/>
            </a:lvl1pPr>
          </a:lstStyle>
          <a:p>
            <a:pPr/>
            <a:r>
              <a:t>Things that are easy to express</a:t>
            </a:r>
          </a:p>
        </p:txBody>
      </p:sp>
      <p:sp>
        <p:nvSpPr>
          <p:cNvPr id="1059" name="TextBox 31"/>
          <p:cNvSpPr txBox="1"/>
          <p:nvPr/>
        </p:nvSpPr>
        <p:spPr>
          <a:xfrm>
            <a:off x="45717" y="907423"/>
            <a:ext cx="9052566" cy="2669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A | B  	Either A or B                                 (Use a backslash for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A*		      Zero+ occurrences of A             the character itself, A+		      One+ occurrences of A              e.g., \+ for a plus)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A{x,y}	      x to y occurrences of A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A?		      an optional A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[a-z]	      One of the characters in the range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.		      An arbitrary symbol</a:t>
            </a:r>
          </a:p>
        </p:txBody>
      </p:sp>
      <p:sp>
        <p:nvSpPr>
          <p:cNvPr id="1060" name="TextBox 8"/>
          <p:cNvSpPr txBox="1"/>
          <p:nvPr/>
        </p:nvSpPr>
        <p:spPr>
          <a:xfrm>
            <a:off x="45726" y="3893449"/>
            <a:ext cx="1053214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solidFill>
                  <a:srgbClr val="7030A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 digit</a:t>
            </a:r>
          </a:p>
        </p:txBody>
      </p:sp>
      <p:sp>
        <p:nvSpPr>
          <p:cNvPr id="1061" name="TextBox 9"/>
          <p:cNvSpPr txBox="1"/>
          <p:nvPr/>
        </p:nvSpPr>
        <p:spPr>
          <a:xfrm>
            <a:off x="45719" y="4471775"/>
            <a:ext cx="2561289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solidFill>
                  <a:srgbClr val="7030A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 digit or a letter</a:t>
            </a:r>
          </a:p>
        </p:txBody>
      </p:sp>
      <p:sp>
        <p:nvSpPr>
          <p:cNvPr id="1062" name="TextBox 10"/>
          <p:cNvSpPr txBox="1"/>
          <p:nvPr/>
        </p:nvSpPr>
        <p:spPr>
          <a:xfrm>
            <a:off x="45719" y="5058185"/>
            <a:ext cx="3377761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solidFill>
                  <a:srgbClr val="7030A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 sequence of 8 digits</a:t>
            </a:r>
          </a:p>
        </p:txBody>
      </p:sp>
      <p:sp>
        <p:nvSpPr>
          <p:cNvPr id="1063" name="TextBox 12"/>
          <p:cNvSpPr txBox="1"/>
          <p:nvPr/>
        </p:nvSpPr>
        <p:spPr>
          <a:xfrm>
            <a:off x="45717" y="5654080"/>
            <a:ext cx="5447365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solidFill>
                  <a:srgbClr val="7030A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5 pairs of digits, separated by space</a:t>
            </a:r>
          </a:p>
        </p:txBody>
      </p:sp>
      <p:sp>
        <p:nvSpPr>
          <p:cNvPr id="1064" name="TextBox 14"/>
          <p:cNvSpPr txBox="1"/>
          <p:nvPr/>
        </p:nvSpPr>
        <p:spPr>
          <a:xfrm>
            <a:off x="99727" y="6245581"/>
            <a:ext cx="3344612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7030A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HTML tags</a:t>
            </a:r>
          </a:p>
        </p:txBody>
      </p:sp>
      <p:sp>
        <p:nvSpPr>
          <p:cNvPr id="1065" name="Rectangle 18"/>
          <p:cNvSpPr txBox="1"/>
          <p:nvPr/>
        </p:nvSpPr>
        <p:spPr>
          <a:xfrm>
            <a:off x="5393897" y="3937251"/>
            <a:ext cx="3521913" cy="1196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solidFill>
                  <a:srgbClr val="7030A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Person names:</a:t>
            </a:r>
          </a:p>
          <a:p>
            <a:pPr>
              <a:defRPr sz="2400">
                <a:solidFill>
                  <a:srgbClr val="7030A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Dr. Elvis Presley </a:t>
            </a:r>
          </a:p>
          <a:p>
            <a:pPr>
              <a:defRPr sz="2400">
                <a:solidFill>
                  <a:srgbClr val="7030A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Prof. Dr. Elvis Presley</a:t>
            </a:r>
          </a:p>
        </p:txBody>
      </p:sp>
      <p:sp>
        <p:nvSpPr>
          <p:cNvPr id="1066" name="TextBox 11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Names &amp; Groups in Regexes</a:t>
            </a:r>
          </a:p>
        </p:txBody>
      </p:sp>
      <p:sp>
        <p:nvSpPr>
          <p:cNvPr id="1069" name="TextBox 31"/>
          <p:cNvSpPr txBox="1"/>
          <p:nvPr/>
        </p:nvSpPr>
        <p:spPr>
          <a:xfrm>
            <a:off x="42276" y="1154428"/>
            <a:ext cx="6739044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When using regular expressions in a program,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it is common to </a:t>
            </a:r>
            <a:r>
              <a:rPr b="1"/>
              <a:t>name</a:t>
            </a:r>
            <a:r>
              <a:t> them:</a:t>
            </a:r>
          </a:p>
        </p:txBody>
      </p:sp>
      <p:sp>
        <p:nvSpPr>
          <p:cNvPr id="1070" name="TextBox 8"/>
          <p:cNvSpPr txBox="1"/>
          <p:nvPr/>
        </p:nvSpPr>
        <p:spPr>
          <a:xfrm>
            <a:off x="550288" y="1985428"/>
            <a:ext cx="5672542" cy="1196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solidFill>
                  <a:srgbClr val="0000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String digits=“[0-9]+”;</a:t>
            </a:r>
          </a:p>
          <a:p>
            <a:pPr>
              <a:defRPr sz="2400">
                <a:solidFill>
                  <a:srgbClr val="0000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String separator=“( |-)”;</a:t>
            </a:r>
          </a:p>
          <a:p>
            <a:pPr>
              <a:defRPr sz="2400">
                <a:solidFill>
                  <a:srgbClr val="0000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String pattern=digits+separator+digits;</a:t>
            </a:r>
          </a:p>
        </p:txBody>
      </p:sp>
      <p:sp>
        <p:nvSpPr>
          <p:cNvPr id="1071" name="Slide Number Placeholder 17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072" name="TextBox 31"/>
          <p:cNvSpPr txBox="1"/>
          <p:nvPr/>
        </p:nvSpPr>
        <p:spPr>
          <a:xfrm>
            <a:off x="-1906" y="3584411"/>
            <a:ext cx="7612218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Parts of a regular expression can be singled out by 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bracketed </a:t>
            </a:r>
            <a:r>
              <a:rPr b="1"/>
              <a:t>groups</a:t>
            </a:r>
            <a:r>
              <a:t>:</a:t>
            </a:r>
          </a:p>
        </p:txBody>
      </p:sp>
      <p:sp>
        <p:nvSpPr>
          <p:cNvPr id="1073" name="TextBox 8"/>
          <p:cNvSpPr txBox="1"/>
          <p:nvPr/>
        </p:nvSpPr>
        <p:spPr>
          <a:xfrm>
            <a:off x="540771" y="4587880"/>
            <a:ext cx="6219634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solidFill>
                  <a:srgbClr val="0000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String input=“The cat caught the mouse.”</a:t>
            </a:r>
          </a:p>
        </p:txBody>
      </p:sp>
      <p:sp>
        <p:nvSpPr>
          <p:cNvPr id="1074" name="TextBox 8"/>
          <p:cNvSpPr txBox="1"/>
          <p:nvPr/>
        </p:nvSpPr>
        <p:spPr>
          <a:xfrm>
            <a:off x="540763" y="5130805"/>
            <a:ext cx="7579178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solidFill>
                  <a:srgbClr val="0000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String pattern=“The ([a-z]+) caught the ([a-z]+)\\.”</a:t>
            </a:r>
          </a:p>
        </p:txBody>
      </p:sp>
      <p:sp>
        <p:nvSpPr>
          <p:cNvPr id="1075" name="TextBox 8"/>
          <p:cNvSpPr txBox="1"/>
          <p:nvPr/>
        </p:nvSpPr>
        <p:spPr>
          <a:xfrm>
            <a:off x="1264408" y="5763145"/>
            <a:ext cx="3641186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solidFill>
                  <a:srgbClr val="0000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first group: “cat”</a:t>
            </a:r>
          </a:p>
          <a:p>
            <a:pPr>
              <a:defRPr sz="2400">
                <a:solidFill>
                  <a:srgbClr val="0000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second group: “mouse”</a:t>
            </a:r>
          </a:p>
        </p:txBody>
      </p:sp>
      <p:sp>
        <p:nvSpPr>
          <p:cNvPr id="1076" name="Flèche droite 24"/>
          <p:cNvSpPr/>
          <p:nvPr/>
        </p:nvSpPr>
        <p:spPr>
          <a:xfrm>
            <a:off x="504578" y="5940426"/>
            <a:ext cx="666495" cy="36933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1077" name="TextBox 11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74" grpId="3"/>
      <p:bldP build="whole" bldLvl="1" animBg="1" rev="0" advAuto="0" spid="1075" grpId="4"/>
      <p:bldP build="whole" bldLvl="1" animBg="1" rev="0" advAuto="0" spid="1076" grpId="5"/>
      <p:bldP build="whole" bldLvl="1" animBg="1" rev="0" advAuto="0" spid="1073" grpId="2"/>
      <p:bldP build="whole" bldLvl="1" animBg="1" rev="0" advAuto="0" spid="1072" grpId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Finite State Machines</a:t>
            </a:r>
          </a:p>
        </p:txBody>
      </p:sp>
      <p:sp>
        <p:nvSpPr>
          <p:cNvPr id="1080" name="TextBox 5"/>
          <p:cNvSpPr txBox="1"/>
          <p:nvPr/>
        </p:nvSpPr>
        <p:spPr>
          <a:xfrm>
            <a:off x="45726" y="827901"/>
            <a:ext cx="8249798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A regex can be matched efficiently by a 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Finite State Machine (Finite State Automaton, FSA, FSM)</a:t>
            </a:r>
          </a:p>
        </p:txBody>
      </p:sp>
      <p:sp>
        <p:nvSpPr>
          <p:cNvPr id="1081" name="Slide Number Placeholder 31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082" name="TextBox 32"/>
          <p:cNvSpPr txBox="1"/>
          <p:nvPr/>
        </p:nvSpPr>
        <p:spPr>
          <a:xfrm>
            <a:off x="114741" y="1765737"/>
            <a:ext cx="5778060" cy="23591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A </a:t>
            </a:r>
            <a:r>
              <a:rPr b="1"/>
              <a:t>FSM</a:t>
            </a:r>
            <a:r>
              <a:t> is a quintuple of</a:t>
            </a:r>
          </a:p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A set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Σ</a:t>
            </a:r>
            <a:r>
              <a:t> of symbols (the </a:t>
            </a:r>
            <a:r>
              <a:rPr b="1"/>
              <a:t>alphabet</a:t>
            </a:r>
            <a:r>
              <a:t>)</a:t>
            </a:r>
          </a:p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A set S of </a:t>
            </a:r>
            <a:r>
              <a:rPr b="1"/>
              <a:t>states</a:t>
            </a:r>
            <a:endParaRPr b="1"/>
          </a:p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An </a:t>
            </a:r>
            <a:r>
              <a:rPr b="1"/>
              <a:t>initial state</a:t>
            </a:r>
            <a:r>
              <a:t>, s</a:t>
            </a:r>
            <a:r>
              <a:rPr baseline="-25000"/>
              <a:t>0</a:t>
            </a:r>
            <a:r>
              <a:t>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ε</a:t>
            </a:r>
            <a:r>
              <a:t> S</a:t>
            </a:r>
          </a:p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A </a:t>
            </a:r>
            <a:r>
              <a:rPr b="1"/>
              <a:t>state transition function</a:t>
            </a:r>
            <a:r>
              <a:t>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δ</a:t>
            </a:r>
            <a:r>
              <a:t>:S x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Σ</a:t>
            </a:r>
            <a:r>
              <a:t>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t> S</a:t>
            </a:r>
          </a:p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A </a:t>
            </a:r>
            <a:r>
              <a:rPr b="1"/>
              <a:t>set of accepting states</a:t>
            </a:r>
            <a:r>
              <a:t> F &lt; S  </a:t>
            </a:r>
          </a:p>
        </p:txBody>
      </p:sp>
      <p:sp>
        <p:nvSpPr>
          <p:cNvPr id="1083" name="TextBox 33"/>
          <p:cNvSpPr txBox="1"/>
          <p:nvPr/>
        </p:nvSpPr>
        <p:spPr>
          <a:xfrm>
            <a:off x="2002739" y="4095055"/>
            <a:ext cx="194826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Regex: </a:t>
            </a:r>
            <a:r>
              <a:rPr>
                <a:solidFill>
                  <a:srgbClr val="FF0000"/>
                </a:solidFill>
              </a:rPr>
              <a:t>ab*c</a:t>
            </a:r>
          </a:p>
        </p:txBody>
      </p:sp>
      <p:sp>
        <p:nvSpPr>
          <p:cNvPr id="1084" name="Oval 34"/>
          <p:cNvSpPr/>
          <p:nvPr/>
        </p:nvSpPr>
        <p:spPr>
          <a:xfrm>
            <a:off x="676446" y="4678760"/>
            <a:ext cx="593615" cy="579847"/>
          </a:xfrm>
          <a:prstGeom prst="ellipse">
            <a:avLst/>
          </a:prstGeom>
          <a:ln w="57150">
            <a:solidFill>
              <a:srgbClr val="0000FF"/>
            </a:solidFill>
          </a:ln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1085" name="TextBox 35"/>
          <p:cNvSpPr txBox="1"/>
          <p:nvPr/>
        </p:nvSpPr>
        <p:spPr>
          <a:xfrm>
            <a:off x="779431" y="4748731"/>
            <a:ext cx="335068" cy="517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</a:t>
            </a:r>
            <a:r>
              <a:rPr baseline="-25000"/>
              <a:t>0</a:t>
            </a:r>
          </a:p>
        </p:txBody>
      </p:sp>
      <p:sp>
        <p:nvSpPr>
          <p:cNvPr id="1086" name="Oval 36"/>
          <p:cNvSpPr/>
          <p:nvPr/>
        </p:nvSpPr>
        <p:spPr>
          <a:xfrm>
            <a:off x="2473218" y="4687913"/>
            <a:ext cx="593613" cy="579847"/>
          </a:xfrm>
          <a:prstGeom prst="ellipse">
            <a:avLst/>
          </a:prstGeom>
          <a:ln w="57150">
            <a:solidFill>
              <a:srgbClr val="0000FF"/>
            </a:solidFill>
          </a:ln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1087" name="TextBox 37"/>
          <p:cNvSpPr txBox="1"/>
          <p:nvPr/>
        </p:nvSpPr>
        <p:spPr>
          <a:xfrm>
            <a:off x="2629375" y="4716464"/>
            <a:ext cx="335069" cy="517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</a:t>
            </a:r>
            <a:r>
              <a:rPr baseline="-25000"/>
              <a:t>1</a:t>
            </a:r>
          </a:p>
        </p:txBody>
      </p:sp>
      <p:sp>
        <p:nvSpPr>
          <p:cNvPr id="1088" name="Oval 40"/>
          <p:cNvSpPr/>
          <p:nvPr/>
        </p:nvSpPr>
        <p:spPr>
          <a:xfrm>
            <a:off x="4272353" y="4687913"/>
            <a:ext cx="593615" cy="579847"/>
          </a:xfrm>
          <a:prstGeom prst="ellipse">
            <a:avLst/>
          </a:prstGeom>
          <a:ln w="127000">
            <a:solidFill>
              <a:srgbClr val="0000FF"/>
            </a:solidFill>
          </a:ln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1089" name="TextBox 41"/>
          <p:cNvSpPr txBox="1"/>
          <p:nvPr/>
        </p:nvSpPr>
        <p:spPr>
          <a:xfrm>
            <a:off x="4385969" y="4727097"/>
            <a:ext cx="335068" cy="517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</a:t>
            </a:r>
            <a:r>
              <a:rPr baseline="-25000"/>
              <a:t>3</a:t>
            </a:r>
          </a:p>
        </p:txBody>
      </p:sp>
      <p:cxnSp>
        <p:nvCxnSpPr>
          <p:cNvPr id="1090" name="Straight Arrow Connector 43"/>
          <p:cNvCxnSpPr>
            <a:stCxn id="1084" idx="0"/>
            <a:endCxn id="1086" idx="0"/>
          </p:cNvCxnSpPr>
          <p:nvPr/>
        </p:nvCxnSpPr>
        <p:spPr>
          <a:xfrm>
            <a:off x="973253" y="4968683"/>
            <a:ext cx="1796772" cy="915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cxnSp>
        <p:nvCxnSpPr>
          <p:cNvPr id="1091" name="Straight Arrow Connector 44"/>
          <p:cNvCxnSpPr>
            <a:stCxn id="1086" idx="0"/>
            <a:endCxn id="1088" idx="0"/>
          </p:cNvCxnSpPr>
          <p:nvPr/>
        </p:nvCxnSpPr>
        <p:spPr>
          <a:xfrm>
            <a:off x="2770024" y="4977836"/>
            <a:ext cx="1799137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sp>
        <p:nvSpPr>
          <p:cNvPr id="1092" name="Elbow Connector 48"/>
          <p:cNvSpPr/>
          <p:nvPr/>
        </p:nvSpPr>
        <p:spPr>
          <a:xfrm rot="5400000">
            <a:off x="2614064" y="5128929"/>
            <a:ext cx="313519" cy="4197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109" y="21600"/>
                </a:lnTo>
              </a:path>
            </a:pathLst>
          </a:custGeom>
          <a:ln w="38100">
            <a:solidFill>
              <a:srgbClr val="FF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1093" name="TextBox 49"/>
          <p:cNvSpPr txBox="1"/>
          <p:nvPr/>
        </p:nvSpPr>
        <p:spPr>
          <a:xfrm>
            <a:off x="1660890" y="4558624"/>
            <a:ext cx="31234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1094" name="TextBox 50"/>
          <p:cNvSpPr txBox="1"/>
          <p:nvPr/>
        </p:nvSpPr>
        <p:spPr>
          <a:xfrm>
            <a:off x="2641588" y="5452431"/>
            <a:ext cx="312050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b</a:t>
            </a:r>
          </a:p>
        </p:txBody>
      </p:sp>
      <p:sp>
        <p:nvSpPr>
          <p:cNvPr id="1095" name="TextBox 51"/>
          <p:cNvSpPr txBox="1"/>
          <p:nvPr/>
        </p:nvSpPr>
        <p:spPr>
          <a:xfrm>
            <a:off x="3552156" y="4541646"/>
            <a:ext cx="301334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c</a:t>
            </a:r>
          </a:p>
        </p:txBody>
      </p:sp>
      <p:grpSp>
        <p:nvGrpSpPr>
          <p:cNvPr id="1098" name="Rectangular Callout 53"/>
          <p:cNvGrpSpPr/>
          <p:nvPr/>
        </p:nvGrpSpPr>
        <p:grpSpPr>
          <a:xfrm>
            <a:off x="86960" y="5455934"/>
            <a:ext cx="6196896" cy="1487561"/>
            <a:chOff x="0" y="0"/>
            <a:chExt cx="6196895" cy="1487559"/>
          </a:xfrm>
        </p:grpSpPr>
        <p:sp>
          <p:nvSpPr>
            <p:cNvPr id="1096" name="Shape"/>
            <p:cNvSpPr/>
            <p:nvPr/>
          </p:nvSpPr>
          <p:spPr>
            <a:xfrm>
              <a:off x="0" y="-1"/>
              <a:ext cx="6196896" cy="1402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478"/>
                  </a:moveTo>
                  <a:lnTo>
                    <a:pt x="3600" y="11478"/>
                  </a:lnTo>
                  <a:lnTo>
                    <a:pt x="3474" y="0"/>
                  </a:lnTo>
                  <a:lnTo>
                    <a:pt x="9000" y="11478"/>
                  </a:lnTo>
                  <a:lnTo>
                    <a:pt x="21600" y="11478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13165"/>
                  </a:lnTo>
                  <a:close/>
                </a:path>
              </a:pathLst>
            </a:cu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1097" name="Implicitly: All unmentioned inputs go to some artificial failure state"/>
            <p:cNvSpPr txBox="1"/>
            <p:nvPr/>
          </p:nvSpPr>
          <p:spPr>
            <a:xfrm>
              <a:off x="50480" y="659522"/>
              <a:ext cx="6095932" cy="8280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 sz="2400"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pPr/>
              <a:r>
                <a:t>Implicitly: All unmentioned inputs go to some artificial failure state</a:t>
              </a:r>
            </a:p>
          </p:txBody>
        </p:sp>
      </p:grpSp>
      <p:grpSp>
        <p:nvGrpSpPr>
          <p:cNvPr id="1101" name="Rectangular Callout 54"/>
          <p:cNvGrpSpPr/>
          <p:nvPr/>
        </p:nvGrpSpPr>
        <p:grpSpPr>
          <a:xfrm>
            <a:off x="5163831" y="4144307"/>
            <a:ext cx="3980175" cy="1196337"/>
            <a:chOff x="-1" y="0"/>
            <a:chExt cx="3980174" cy="1196335"/>
          </a:xfrm>
        </p:grpSpPr>
        <p:sp>
          <p:nvSpPr>
            <p:cNvPr id="1099" name="Shape"/>
            <p:cNvSpPr/>
            <p:nvPr/>
          </p:nvSpPr>
          <p:spPr>
            <a:xfrm>
              <a:off x="-2" y="82046"/>
              <a:ext cx="3980176" cy="103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436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4436" y="21600"/>
                  </a:lnTo>
                  <a:lnTo>
                    <a:pt x="4436" y="18000"/>
                  </a:lnTo>
                  <a:lnTo>
                    <a:pt x="0" y="15197"/>
                  </a:lnTo>
                  <a:lnTo>
                    <a:pt x="4436" y="12600"/>
                  </a:lnTo>
                  <a:close/>
                </a:path>
              </a:pathLst>
            </a:cu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</a:p>
          </p:txBody>
        </p:sp>
        <p:sp>
          <p:nvSpPr>
            <p:cNvPr id="1100" name="Accepting states usually depicted with double ring."/>
            <p:cNvSpPr txBox="1"/>
            <p:nvPr/>
          </p:nvSpPr>
          <p:spPr>
            <a:xfrm>
              <a:off x="867871" y="0"/>
              <a:ext cx="3061820" cy="11963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 sz="2400"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pPr/>
              <a:r>
                <a:t>Accepting states usually depicted with double ring.</a:t>
              </a:r>
            </a:p>
          </p:txBody>
        </p:sp>
      </p:grpSp>
      <p:sp>
        <p:nvSpPr>
          <p:cNvPr id="1102" name="TextBox 20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after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92" grpId="12"/>
      <p:bldP build="whole" bldLvl="1" animBg="1" rev="0" advAuto="0" spid="1090" grpId="11"/>
      <p:bldP build="whole" bldLvl="1" animBg="1" rev="0" advAuto="0" spid="1085" grpId="3"/>
      <p:bldP build="whole" bldLvl="1" animBg="1" rev="0" advAuto="0" spid="1098" grpId="15"/>
      <p:bldP build="whole" bldLvl="1" animBg="1" rev="0" advAuto="0" spid="1093" grpId="6"/>
      <p:bldP build="whole" bldLvl="1" animBg="1" rev="0" advAuto="0" spid="1094" grpId="9"/>
      <p:bldP build="whole" bldLvl="1" animBg="1" rev="0" advAuto="0" spid="1089" grpId="5"/>
      <p:bldP build="whole" bldLvl="1" animBg="1" rev="0" advAuto="0" spid="1086" grpId="2"/>
      <p:bldP build="whole" bldLvl="1" animBg="1" rev="0" advAuto="0" spid="1095" grpId="4"/>
      <p:bldP build="whole" bldLvl="1" animBg="1" rev="0" advAuto="0" spid="1101" grpId="14"/>
      <p:bldP build="whole" bldLvl="1" animBg="1" rev="0" advAuto="0" spid="1084" grpId="7"/>
      <p:bldP build="whole" bldLvl="1" animBg="1" rev="0" advAuto="0" spid="1087" grpId="13"/>
      <p:bldP build="whole" bldLvl="1" animBg="1" rev="0" advAuto="0" spid="1091" grpId="8"/>
      <p:bldP build="whole" bldLvl="1" animBg="1" rev="0" advAuto="0" spid="1088" grpId="10"/>
      <p:bldP build="whole" bldLvl="1" animBg="1" rev="0" advAuto="0" spid="1083" grpId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Finite State Machines</a:t>
            </a:r>
          </a:p>
        </p:txBody>
      </p:sp>
      <p:sp>
        <p:nvSpPr>
          <p:cNvPr id="1105" name="TextBox 5"/>
          <p:cNvSpPr txBox="1"/>
          <p:nvPr/>
        </p:nvSpPr>
        <p:spPr>
          <a:xfrm>
            <a:off x="45719" y="930918"/>
            <a:ext cx="9034817" cy="23591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A FSM </a:t>
            </a:r>
            <a:r>
              <a:rPr b="1"/>
              <a:t>accepts</a:t>
            </a:r>
            <a:r>
              <a:t> an input string, if there exists 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a sequence of states, such that</a:t>
            </a:r>
          </a:p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it starts with the start state</a:t>
            </a:r>
          </a:p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it ends with an accepting state </a:t>
            </a:r>
          </a:p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the i-th state, s</a:t>
            </a:r>
            <a:r>
              <a:rPr baseline="-25000"/>
              <a:t>i</a:t>
            </a:r>
            <a:r>
              <a:t>, is followed by the state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δ</a:t>
            </a:r>
            <a:r>
              <a:t>(s</a:t>
            </a:r>
            <a:r>
              <a:rPr baseline="-25000"/>
              <a:t>i</a:t>
            </a:r>
            <a:r>
              <a:t>,input.charAt(i))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 </a:t>
            </a:r>
          </a:p>
        </p:txBody>
      </p:sp>
      <p:sp>
        <p:nvSpPr>
          <p:cNvPr id="1106" name="Slide Number Placeholder 31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107" name="TextBox 52"/>
          <p:cNvSpPr txBox="1"/>
          <p:nvPr/>
        </p:nvSpPr>
        <p:spPr>
          <a:xfrm>
            <a:off x="6117630" y="3305154"/>
            <a:ext cx="2247559" cy="3406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Sample inputs: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solidFill>
                  <a:srgbClr val="0000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abbbc</a:t>
            </a:r>
          </a:p>
          <a:p>
            <a:pPr>
              <a:defRPr sz="2400">
                <a:solidFill>
                  <a:srgbClr val="0000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solidFill>
                  <a:srgbClr val="0000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ac</a:t>
            </a:r>
          </a:p>
          <a:p>
            <a:pPr>
              <a:defRPr sz="2400">
                <a:solidFill>
                  <a:srgbClr val="0000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solidFill>
                  <a:srgbClr val="0000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aabbbc</a:t>
            </a:r>
          </a:p>
          <a:p>
            <a:pPr>
              <a:defRPr sz="2400">
                <a:solidFill>
                  <a:srgbClr val="0000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sz="2400">
                <a:solidFill>
                  <a:srgbClr val="0000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elvis</a:t>
            </a:r>
          </a:p>
        </p:txBody>
      </p:sp>
      <p:sp>
        <p:nvSpPr>
          <p:cNvPr id="1108" name="TextBox 33"/>
          <p:cNvSpPr txBox="1"/>
          <p:nvPr/>
        </p:nvSpPr>
        <p:spPr>
          <a:xfrm>
            <a:off x="2002739" y="4095055"/>
            <a:ext cx="194826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Regex: </a:t>
            </a:r>
            <a:r>
              <a:rPr>
                <a:solidFill>
                  <a:srgbClr val="FF0000"/>
                </a:solidFill>
              </a:rPr>
              <a:t>ab*c</a:t>
            </a:r>
          </a:p>
        </p:txBody>
      </p:sp>
      <p:sp>
        <p:nvSpPr>
          <p:cNvPr id="1109" name="Oval 34"/>
          <p:cNvSpPr/>
          <p:nvPr/>
        </p:nvSpPr>
        <p:spPr>
          <a:xfrm>
            <a:off x="676446" y="4678760"/>
            <a:ext cx="593615" cy="579847"/>
          </a:xfrm>
          <a:prstGeom prst="ellipse">
            <a:avLst/>
          </a:prstGeom>
          <a:ln w="57150">
            <a:solidFill>
              <a:srgbClr val="0000FF"/>
            </a:solidFill>
          </a:ln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1110" name="TextBox 35"/>
          <p:cNvSpPr txBox="1"/>
          <p:nvPr/>
        </p:nvSpPr>
        <p:spPr>
          <a:xfrm>
            <a:off x="779431" y="4748731"/>
            <a:ext cx="335068" cy="517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</a:t>
            </a:r>
            <a:r>
              <a:rPr baseline="-25000"/>
              <a:t>0</a:t>
            </a:r>
          </a:p>
        </p:txBody>
      </p:sp>
      <p:sp>
        <p:nvSpPr>
          <p:cNvPr id="1111" name="Oval 36"/>
          <p:cNvSpPr/>
          <p:nvPr/>
        </p:nvSpPr>
        <p:spPr>
          <a:xfrm>
            <a:off x="2473218" y="4687913"/>
            <a:ext cx="593613" cy="579847"/>
          </a:xfrm>
          <a:prstGeom prst="ellipse">
            <a:avLst/>
          </a:prstGeom>
          <a:ln w="57150">
            <a:solidFill>
              <a:srgbClr val="0000FF"/>
            </a:solidFill>
          </a:ln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1112" name="TextBox 37"/>
          <p:cNvSpPr txBox="1"/>
          <p:nvPr/>
        </p:nvSpPr>
        <p:spPr>
          <a:xfrm>
            <a:off x="2629375" y="4716464"/>
            <a:ext cx="335069" cy="517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</a:t>
            </a:r>
            <a:r>
              <a:rPr baseline="-25000"/>
              <a:t>1</a:t>
            </a:r>
          </a:p>
        </p:txBody>
      </p:sp>
      <p:sp>
        <p:nvSpPr>
          <p:cNvPr id="1113" name="Oval 40"/>
          <p:cNvSpPr/>
          <p:nvPr/>
        </p:nvSpPr>
        <p:spPr>
          <a:xfrm>
            <a:off x="4272353" y="4687913"/>
            <a:ext cx="593615" cy="579847"/>
          </a:xfrm>
          <a:prstGeom prst="ellipse">
            <a:avLst/>
          </a:prstGeom>
          <a:ln w="127000">
            <a:solidFill>
              <a:srgbClr val="0000FF"/>
            </a:solidFill>
          </a:ln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1114" name="TextBox 41"/>
          <p:cNvSpPr txBox="1"/>
          <p:nvPr/>
        </p:nvSpPr>
        <p:spPr>
          <a:xfrm>
            <a:off x="4385969" y="4727097"/>
            <a:ext cx="335068" cy="517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</a:t>
            </a:r>
            <a:r>
              <a:rPr baseline="-25000"/>
              <a:t>3</a:t>
            </a:r>
          </a:p>
        </p:txBody>
      </p:sp>
      <p:cxnSp>
        <p:nvCxnSpPr>
          <p:cNvPr id="1115" name="Straight Arrow Connector 43"/>
          <p:cNvCxnSpPr>
            <a:stCxn id="1109" idx="0"/>
            <a:endCxn id="1111" idx="0"/>
          </p:cNvCxnSpPr>
          <p:nvPr/>
        </p:nvCxnSpPr>
        <p:spPr>
          <a:xfrm>
            <a:off x="973253" y="4968683"/>
            <a:ext cx="1796772" cy="915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cxnSp>
        <p:nvCxnSpPr>
          <p:cNvPr id="1116" name="Straight Arrow Connector 44"/>
          <p:cNvCxnSpPr>
            <a:stCxn id="1111" idx="0"/>
            <a:endCxn id="1113" idx="0"/>
          </p:cNvCxnSpPr>
          <p:nvPr/>
        </p:nvCxnSpPr>
        <p:spPr>
          <a:xfrm>
            <a:off x="2770024" y="4977836"/>
            <a:ext cx="1799137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sp>
        <p:nvSpPr>
          <p:cNvPr id="1117" name="Elbow Connector 48"/>
          <p:cNvSpPr/>
          <p:nvPr/>
        </p:nvSpPr>
        <p:spPr>
          <a:xfrm rot="5400000">
            <a:off x="2614064" y="5128929"/>
            <a:ext cx="313519" cy="4197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109" y="21600"/>
                </a:lnTo>
              </a:path>
            </a:pathLst>
          </a:custGeom>
          <a:ln w="38100">
            <a:solidFill>
              <a:srgbClr val="FF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1118" name="TextBox 49"/>
          <p:cNvSpPr txBox="1"/>
          <p:nvPr/>
        </p:nvSpPr>
        <p:spPr>
          <a:xfrm>
            <a:off x="1660890" y="4558624"/>
            <a:ext cx="31234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1119" name="TextBox 50"/>
          <p:cNvSpPr txBox="1"/>
          <p:nvPr/>
        </p:nvSpPr>
        <p:spPr>
          <a:xfrm>
            <a:off x="2641588" y="5452431"/>
            <a:ext cx="312050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b</a:t>
            </a:r>
          </a:p>
        </p:txBody>
      </p:sp>
      <p:sp>
        <p:nvSpPr>
          <p:cNvPr id="1120" name="TextBox 51"/>
          <p:cNvSpPr txBox="1"/>
          <p:nvPr/>
        </p:nvSpPr>
        <p:spPr>
          <a:xfrm>
            <a:off x="3552156" y="4541646"/>
            <a:ext cx="301334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c</a:t>
            </a:r>
          </a:p>
        </p:txBody>
      </p:sp>
      <p:sp>
        <p:nvSpPr>
          <p:cNvPr id="1121" name="TextBox 32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07" grpId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Regular Expressions Summary</a:t>
            </a:r>
          </a:p>
        </p:txBody>
      </p:sp>
      <p:sp>
        <p:nvSpPr>
          <p:cNvPr id="1124" name="TextBox 11"/>
          <p:cNvSpPr txBox="1"/>
          <p:nvPr/>
        </p:nvSpPr>
        <p:spPr>
          <a:xfrm>
            <a:off x="45719" y="1212110"/>
            <a:ext cx="7501788" cy="2301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Regular expressions</a:t>
            </a:r>
          </a:p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can express a wide range of patterns</a:t>
            </a:r>
          </a:p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can be matched efficiently </a:t>
            </a:r>
          </a:p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are employed in a wide variety of applications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(e.g., in text editors, NER systems, normalization, 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 UNIX grep tool etc.)</a:t>
            </a:r>
          </a:p>
        </p:txBody>
      </p:sp>
      <p:sp>
        <p:nvSpPr>
          <p:cNvPr id="1125" name="TextBox 4"/>
          <p:cNvSpPr txBox="1"/>
          <p:nvPr/>
        </p:nvSpPr>
        <p:spPr>
          <a:xfrm>
            <a:off x="292324" y="4189233"/>
            <a:ext cx="4437268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Input:</a:t>
            </a:r>
          </a:p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Manual design of the regex</a:t>
            </a:r>
          </a:p>
        </p:txBody>
      </p:sp>
      <p:sp>
        <p:nvSpPr>
          <p:cNvPr id="1126" name="TextBox 5"/>
          <p:cNvSpPr txBox="1"/>
          <p:nvPr/>
        </p:nvSpPr>
        <p:spPr>
          <a:xfrm>
            <a:off x="5028338" y="4203572"/>
            <a:ext cx="3803855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Condition:</a:t>
            </a:r>
          </a:p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Entities follow a pattern</a:t>
            </a:r>
          </a:p>
        </p:txBody>
      </p:sp>
      <p:sp>
        <p:nvSpPr>
          <p:cNvPr id="1127" name="Slide Number Placeholder 6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128" name="TextBox 7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Entity matching techniques</a:t>
            </a:r>
          </a:p>
        </p:txBody>
      </p:sp>
      <p:sp>
        <p:nvSpPr>
          <p:cNvPr id="1131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 marL="325754" indent="-325754" defTabSz="434340">
              <a:spcBef>
                <a:spcPts val="400"/>
              </a:spcBef>
              <a:defRPr sz="1900"/>
            </a:pPr>
            <a:r>
              <a:t>A last word for today on Entity Matching</a:t>
            </a:r>
          </a:p>
          <a:p>
            <a:pPr marL="325754" indent="-325754" defTabSz="434340">
              <a:spcBef>
                <a:spcPts val="400"/>
              </a:spcBef>
              <a:defRPr b="1" sz="1900"/>
            </a:pPr>
            <a:r>
              <a:t>Rule-based techniques</a:t>
            </a:r>
            <a:r>
              <a:rPr b="0"/>
              <a:t> are still heavily used heavily in (older) industrial applications</a:t>
            </a:r>
          </a:p>
          <a:p>
            <a:pPr lvl="1" marL="705801" indent="-271462" defTabSz="434340">
              <a:spcBef>
                <a:spcPts val="400"/>
              </a:spcBef>
              <a:defRPr sz="1700"/>
            </a:pPr>
            <a:r>
              <a:t>The patterns sometimes don't capture an entity when they should</a:t>
            </a:r>
            <a:endParaRPr sz="2600"/>
          </a:p>
          <a:p>
            <a:pPr lvl="2" marL="1085850" indent="-217169" defTabSz="434340">
              <a:spcBef>
                <a:spcPts val="300"/>
              </a:spcBef>
              <a:defRPr sz="1300"/>
            </a:pPr>
            <a:r>
              <a:t>But the emphasis in industry is often on being right when you do match</a:t>
            </a:r>
            <a:endParaRPr sz="2200"/>
          </a:p>
          <a:p>
            <a:pPr lvl="2" marL="1085850" indent="-217169" defTabSz="434340">
              <a:spcBef>
                <a:spcPts val="300"/>
              </a:spcBef>
              <a:defRPr sz="1300"/>
            </a:pPr>
            <a:r>
              <a:t>Not matching at all is often considered better (in industry) when the match is doubtful</a:t>
            </a:r>
            <a:endParaRPr sz="2200"/>
          </a:p>
          <a:p>
            <a:pPr lvl="1" marL="705801" indent="-271462" defTabSz="434340">
              <a:spcBef>
                <a:spcPts val="400"/>
              </a:spcBef>
              <a:defRPr sz="1700"/>
            </a:pPr>
            <a:r>
              <a:t>With rule-based it is easy to understand what is happening</a:t>
            </a:r>
            <a:endParaRPr sz="2600"/>
          </a:p>
          <a:p>
            <a:pPr lvl="2" marL="1085850" indent="-217169" defTabSz="434340">
              <a:spcBef>
                <a:spcPts val="300"/>
              </a:spcBef>
              <a:defRPr sz="1300"/>
            </a:pPr>
            <a:r>
              <a:t>Easy to make changes so that a particular example is extracted correctly</a:t>
            </a:r>
            <a:endParaRPr sz="2200"/>
          </a:p>
          <a:p>
            <a:pPr marL="325754" indent="-325754" defTabSz="434340">
              <a:spcBef>
                <a:spcPts val="400"/>
              </a:spcBef>
              <a:defRPr sz="1900"/>
            </a:pPr>
            <a:r>
              <a:t>However, </a:t>
            </a:r>
            <a:r>
              <a:rPr b="1"/>
              <a:t>statistical techniques</a:t>
            </a:r>
            <a:r>
              <a:t> have recently become much more popular</a:t>
            </a:r>
          </a:p>
          <a:p>
            <a:pPr lvl="1" marL="705801" indent="-271462" defTabSz="434340">
              <a:spcBef>
                <a:spcPts val="400"/>
              </a:spcBef>
              <a:defRPr sz="1700"/>
            </a:pPr>
            <a:r>
              <a:t>E.g., Google</a:t>
            </a:r>
            <a:endParaRPr sz="2600"/>
          </a:p>
          <a:p>
            <a:pPr lvl="1" marL="705801" indent="-271462" defTabSz="434340">
              <a:spcBef>
                <a:spcPts val="400"/>
              </a:spcBef>
              <a:defRPr sz="1700"/>
            </a:pPr>
            <a:r>
              <a:t>Emphasis is much more on higher coverage and noisier input</a:t>
            </a:r>
            <a:endParaRPr sz="2600"/>
          </a:p>
          <a:p>
            <a:pPr lvl="1" marL="705801" indent="-271462" defTabSz="434340">
              <a:spcBef>
                <a:spcPts val="400"/>
              </a:spcBef>
              <a:defRPr sz="1700"/>
            </a:pPr>
            <a:r>
              <a:t>We will discuss both in this class</a:t>
            </a:r>
            <a:endParaRPr sz="2600"/>
          </a:p>
          <a:p>
            <a:pPr lvl="2" marL="1085850" indent="-217169" defTabSz="434340">
              <a:spcBef>
                <a:spcPts val="300"/>
              </a:spcBef>
              <a:defRPr sz="1300"/>
            </a:pPr>
            <a:r>
              <a:t>But with a stronger emphasis on statistical techniques and hybrid techniques (combining rules with statistics)</a:t>
            </a:r>
            <a:endParaRPr sz="2200"/>
          </a:p>
          <a:p>
            <a:pPr marL="325754" indent="-325754" defTabSz="434340">
              <a:spcBef>
                <a:spcPts val="500"/>
              </a:spcBef>
              <a:defRPr sz="2000"/>
            </a:pPr>
            <a:r>
              <a:t>Don't forget to read Sarawagi on rule-based NER!</a:t>
            </a:r>
          </a:p>
        </p:txBody>
      </p:sp>
      <p:sp>
        <p:nvSpPr>
          <p:cNvPr id="1132" name="Slide Number Placeholder 3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35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Slide sources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Slides today were original and from a variety of sources (see bottom right of each slide)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I'd particularly like to mention Jimmy Lin, Maryland and Fabian Suchanek, Télécom ParisTech</a:t>
            </a:r>
          </a:p>
        </p:txBody>
      </p:sp>
      <p:sp>
        <p:nvSpPr>
          <p:cNvPr id="1136" name="Slide Number Placeholder 3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39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Thank you for your attention!</a:t>
            </a:r>
          </a:p>
        </p:txBody>
      </p:sp>
      <p:sp>
        <p:nvSpPr>
          <p:cNvPr id="1140" name="Slide Number Placeholder 3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IE Scenarios</a:t>
            </a:r>
          </a:p>
        </p:txBody>
      </p:sp>
      <p:sp>
        <p:nvSpPr>
          <p:cNvPr id="236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300"/>
              </a:spcBef>
              <a:defRPr sz="1500"/>
            </a:pPr>
            <a:r>
              <a:t>Traditional Information Extraction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300"/>
            </a:pPr>
            <a:r>
              <a:t>This will be the main focus in the course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300"/>
            </a:pPr>
            <a:r>
              <a:t>Which templates we want is predefined</a:t>
            </a:r>
          </a:p>
          <a:p>
            <a:pPr lvl="2" marL="1143000" indent="-228600">
              <a:lnSpc>
                <a:spcPct val="80000"/>
              </a:lnSpc>
              <a:spcBef>
                <a:spcPts val="200"/>
              </a:spcBef>
              <a:defRPr sz="1100"/>
            </a:pPr>
            <a:r>
              <a:t>For our example: </a:t>
            </a:r>
            <a:r>
              <a:rPr b="1"/>
              <a:t>disease outbreaks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300"/>
            </a:pPr>
            <a:r>
              <a:t>Instance types are predefined</a:t>
            </a:r>
          </a:p>
          <a:p>
            <a:pPr lvl="2" marL="1143000" indent="-228600">
              <a:lnSpc>
                <a:spcPct val="80000"/>
              </a:lnSpc>
              <a:spcBef>
                <a:spcPts val="200"/>
              </a:spcBef>
              <a:defRPr sz="1100"/>
            </a:pPr>
            <a:r>
              <a:t>For our example: </a:t>
            </a:r>
            <a:r>
              <a:rPr b="1"/>
              <a:t>diseases, locations, dates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300"/>
            </a:pPr>
            <a:r>
              <a:t>Relation types are predefined</a:t>
            </a:r>
          </a:p>
          <a:p>
            <a:pPr lvl="2" marL="1143000" indent="-228600">
              <a:lnSpc>
                <a:spcPct val="80000"/>
              </a:lnSpc>
              <a:spcBef>
                <a:spcPts val="200"/>
              </a:spcBef>
              <a:defRPr sz="1100"/>
            </a:pPr>
            <a:r>
              <a:t>For our example, outbreak: </a:t>
            </a:r>
            <a:r>
              <a:rPr b="1"/>
              <a:t>when, what, where</a:t>
            </a:r>
            <a:r>
              <a:t>?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300"/>
            </a:pPr>
            <a:r>
              <a:t>Corpus is often clearly specified</a:t>
            </a:r>
          </a:p>
          <a:p>
            <a:pPr lvl="2" marL="1143000" indent="-228600">
              <a:lnSpc>
                <a:spcPct val="80000"/>
              </a:lnSpc>
              <a:spcBef>
                <a:spcPts val="200"/>
              </a:spcBef>
              <a:defRPr sz="1100"/>
            </a:pPr>
            <a:r>
              <a:t>For our example: a </a:t>
            </a:r>
            <a:r>
              <a:rPr b="1"/>
              <a:t>newspaper corpus</a:t>
            </a:r>
            <a:r>
              <a:t> (e.g., the New York Times), with new articles appearing each day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1500"/>
            </a:pPr>
            <a:r>
              <a:t>However, there are other interesting scenarios...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300"/>
            </a:pPr>
          </a:p>
          <a:p>
            <a:pPr lvl="2" marL="1143000" indent="-228600">
              <a:lnSpc>
                <a:spcPct val="80000"/>
              </a:lnSpc>
              <a:spcBef>
                <a:spcPts val="200"/>
              </a:spcBef>
              <a:defRPr sz="1100"/>
            </a:pPr>
          </a:p>
          <a:p>
            <a:pPr>
              <a:lnSpc>
                <a:spcPct val="80000"/>
              </a:lnSpc>
              <a:spcBef>
                <a:spcPts val="300"/>
              </a:spcBef>
              <a:defRPr sz="1500"/>
            </a:pPr>
            <a:r>
              <a:t>Information Retrieval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300"/>
            </a:pPr>
            <a:r>
              <a:t>Given an information need, find me documents that meet this need from a collection of documents</a:t>
            </a:r>
          </a:p>
          <a:p>
            <a:pPr lvl="2" marL="1143000" indent="-228600">
              <a:lnSpc>
                <a:spcPct val="80000"/>
              </a:lnSpc>
              <a:spcBef>
                <a:spcPts val="200"/>
              </a:spcBef>
              <a:defRPr sz="1100"/>
            </a:pPr>
            <a:r>
              <a:t>For instance: Google uses short queries representing an abstract information need to search the web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1500"/>
            </a:pPr>
            <a:r>
              <a:t>Non-traditional IE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300"/>
            </a:pPr>
            <a:r>
              <a:t>Two other interesting IE scenarios</a:t>
            </a:r>
          </a:p>
          <a:p>
            <a:pPr lvl="2" marL="1143000" indent="-228600">
              <a:lnSpc>
                <a:spcPct val="80000"/>
              </a:lnSpc>
              <a:spcBef>
                <a:spcPts val="200"/>
              </a:spcBef>
              <a:defRPr sz="1100"/>
            </a:pPr>
            <a:r>
              <a:t>Question answering</a:t>
            </a:r>
          </a:p>
          <a:p>
            <a:pPr lvl="2" marL="1143000" indent="-228600">
              <a:lnSpc>
                <a:spcPct val="80000"/>
              </a:lnSpc>
              <a:spcBef>
                <a:spcPts val="200"/>
              </a:spcBef>
              <a:defRPr sz="1100"/>
            </a:pPr>
            <a:r>
              <a:t>Structured summarization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300"/>
            </a:pPr>
            <a:r>
              <a:t>Open IE</a:t>
            </a:r>
          </a:p>
          <a:p>
            <a:pPr lvl="2" marL="1143000" indent="-228600">
              <a:lnSpc>
                <a:spcPct val="80000"/>
              </a:lnSpc>
              <a:spcBef>
                <a:spcPts val="200"/>
              </a:spcBef>
              <a:defRPr sz="1100"/>
            </a:pPr>
            <a:r>
              <a:t>IE without predefined templates!</a:t>
            </a:r>
          </a:p>
          <a:p>
            <a:pPr lvl="2" marL="1143000" indent="-228600">
              <a:lnSpc>
                <a:spcPct val="80000"/>
              </a:lnSpc>
              <a:spcBef>
                <a:spcPts val="200"/>
              </a:spcBef>
              <a:defRPr sz="1100"/>
            </a:pPr>
            <a:r>
              <a:t>Will cover this at the end of the semester</a:t>
            </a:r>
          </a:p>
        </p:txBody>
      </p:sp>
      <p:sp>
        <p:nvSpPr>
          <p:cNvPr id="237" name="Slide Number Placeholder 3"/>
          <p:cNvSpPr txBox="1"/>
          <p:nvPr>
            <p:ph type="sldNum" sz="quarter" idx="4294967295"/>
          </p:nvPr>
        </p:nvSpPr>
        <p:spPr>
          <a:xfrm>
            <a:off x="8498199" y="6397943"/>
            <a:ext cx="18859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43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44" name="Slide Number Placeholder 3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47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NOT CURRENTLY USED</a:t>
            </a:r>
          </a:p>
        </p:txBody>
      </p:sp>
      <p:sp>
        <p:nvSpPr>
          <p:cNvPr id="1148" name="Slide Number Placeholder 3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Finite State Machines</a:t>
            </a:r>
          </a:p>
        </p:txBody>
      </p:sp>
      <p:sp>
        <p:nvSpPr>
          <p:cNvPr id="1151" name="TextBox 5"/>
          <p:cNvSpPr txBox="1"/>
          <p:nvPr/>
        </p:nvSpPr>
        <p:spPr>
          <a:xfrm>
            <a:off x="45718" y="930923"/>
            <a:ext cx="4486084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Example (from previous slide):</a:t>
            </a:r>
          </a:p>
        </p:txBody>
      </p:sp>
      <p:sp>
        <p:nvSpPr>
          <p:cNvPr id="1152" name="Slide Number Placeholder 31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153" name="TextBox 52"/>
          <p:cNvSpPr txBox="1"/>
          <p:nvPr/>
        </p:nvSpPr>
        <p:spPr>
          <a:xfrm>
            <a:off x="208912" y="3305154"/>
            <a:ext cx="8697991" cy="3037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Exercise:</a:t>
            </a:r>
          </a:p>
          <a:p>
            <a:pPr>
              <a:defRPr sz="2400">
                <a:solidFill>
                  <a:srgbClr val="0000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</a:p>
          <a:p>
            <a:pPr>
              <a:defRPr i="1" sz="2400">
                <a:solidFill>
                  <a:srgbClr val="7030A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Draw a FSM that can recognize comma-separated</a:t>
            </a:r>
          </a:p>
          <a:p>
            <a:pPr>
              <a:defRPr i="1" sz="2400">
                <a:solidFill>
                  <a:srgbClr val="7030A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sequences of the words “Elvis” and “Lisa”:</a:t>
            </a:r>
          </a:p>
          <a:p>
            <a:pPr>
              <a:defRPr i="1" sz="2400">
                <a:solidFill>
                  <a:srgbClr val="7030A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    Elvis, Elvis, Elvis</a:t>
            </a:r>
          </a:p>
          <a:p>
            <a:pPr>
              <a:defRPr i="1" sz="2400">
                <a:solidFill>
                  <a:srgbClr val="7030A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    Lisa, Elvis, Lisa, Elvis</a:t>
            </a:r>
          </a:p>
          <a:p>
            <a:pPr>
              <a:defRPr i="1" sz="2400">
                <a:solidFill>
                  <a:srgbClr val="7030A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    Lisa, Lisa, Elvis</a:t>
            </a:r>
          </a:p>
          <a:p>
            <a:pPr>
              <a:defRPr i="1" sz="2400">
                <a:solidFill>
                  <a:srgbClr val="7030A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    …</a:t>
            </a:r>
          </a:p>
        </p:txBody>
      </p:sp>
      <p:sp>
        <p:nvSpPr>
          <p:cNvPr id="1154" name="TextBox 33"/>
          <p:cNvSpPr txBox="1"/>
          <p:nvPr/>
        </p:nvSpPr>
        <p:spPr>
          <a:xfrm>
            <a:off x="574073" y="1704811"/>
            <a:ext cx="194826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Regex: </a:t>
            </a:r>
            <a:r>
              <a:rPr>
                <a:solidFill>
                  <a:srgbClr val="FF0000"/>
                </a:solidFill>
              </a:rPr>
              <a:t>ab*c</a:t>
            </a:r>
          </a:p>
        </p:txBody>
      </p:sp>
      <p:sp>
        <p:nvSpPr>
          <p:cNvPr id="1155" name="Oval 34"/>
          <p:cNvSpPr/>
          <p:nvPr/>
        </p:nvSpPr>
        <p:spPr>
          <a:xfrm>
            <a:off x="3460010" y="1704810"/>
            <a:ext cx="593615" cy="579847"/>
          </a:xfrm>
          <a:prstGeom prst="ellipse">
            <a:avLst/>
          </a:prstGeom>
          <a:ln w="57150">
            <a:solidFill>
              <a:srgbClr val="0000FF"/>
            </a:solidFill>
          </a:ln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1156" name="TextBox 35"/>
          <p:cNvSpPr txBox="1"/>
          <p:nvPr/>
        </p:nvSpPr>
        <p:spPr>
          <a:xfrm>
            <a:off x="3562994" y="1774781"/>
            <a:ext cx="335068" cy="517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</a:t>
            </a:r>
            <a:r>
              <a:rPr baseline="-25000"/>
              <a:t>0</a:t>
            </a:r>
          </a:p>
        </p:txBody>
      </p:sp>
      <p:sp>
        <p:nvSpPr>
          <p:cNvPr id="1157" name="Oval 36"/>
          <p:cNvSpPr/>
          <p:nvPr/>
        </p:nvSpPr>
        <p:spPr>
          <a:xfrm>
            <a:off x="5256788" y="1713962"/>
            <a:ext cx="593615" cy="579847"/>
          </a:xfrm>
          <a:prstGeom prst="ellipse">
            <a:avLst/>
          </a:prstGeom>
          <a:ln w="57150">
            <a:solidFill>
              <a:srgbClr val="0000FF"/>
            </a:solidFill>
          </a:ln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1158" name="TextBox 37"/>
          <p:cNvSpPr txBox="1"/>
          <p:nvPr/>
        </p:nvSpPr>
        <p:spPr>
          <a:xfrm>
            <a:off x="5412940" y="1742513"/>
            <a:ext cx="335068" cy="517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</a:t>
            </a:r>
            <a:r>
              <a:rPr baseline="-25000"/>
              <a:t>1</a:t>
            </a:r>
          </a:p>
        </p:txBody>
      </p:sp>
      <p:sp>
        <p:nvSpPr>
          <p:cNvPr id="1159" name="Oval 40"/>
          <p:cNvSpPr/>
          <p:nvPr/>
        </p:nvSpPr>
        <p:spPr>
          <a:xfrm>
            <a:off x="7055908" y="1713962"/>
            <a:ext cx="593615" cy="579847"/>
          </a:xfrm>
          <a:prstGeom prst="ellipse">
            <a:avLst/>
          </a:prstGeom>
          <a:ln w="127000">
            <a:solidFill>
              <a:srgbClr val="0000FF"/>
            </a:solidFill>
          </a:ln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1160" name="TextBox 41"/>
          <p:cNvSpPr txBox="1"/>
          <p:nvPr/>
        </p:nvSpPr>
        <p:spPr>
          <a:xfrm>
            <a:off x="7169532" y="1753148"/>
            <a:ext cx="335069" cy="517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</a:t>
            </a:r>
            <a:r>
              <a:rPr baseline="-25000"/>
              <a:t>3</a:t>
            </a:r>
          </a:p>
        </p:txBody>
      </p:sp>
      <p:cxnSp>
        <p:nvCxnSpPr>
          <p:cNvPr id="1161" name="Straight Arrow Connector 43"/>
          <p:cNvCxnSpPr>
            <a:stCxn id="1155" idx="0"/>
            <a:endCxn id="1157" idx="0"/>
          </p:cNvCxnSpPr>
          <p:nvPr/>
        </p:nvCxnSpPr>
        <p:spPr>
          <a:xfrm>
            <a:off x="3756817" y="1994733"/>
            <a:ext cx="1796779" cy="915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cxnSp>
        <p:nvCxnSpPr>
          <p:cNvPr id="1162" name="Straight Arrow Connector 44"/>
          <p:cNvCxnSpPr>
            <a:stCxn id="1157" idx="0"/>
            <a:endCxn id="1159" idx="0"/>
          </p:cNvCxnSpPr>
          <p:nvPr/>
        </p:nvCxnSpPr>
        <p:spPr>
          <a:xfrm>
            <a:off x="5553595" y="2003885"/>
            <a:ext cx="1799121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sp>
        <p:nvSpPr>
          <p:cNvPr id="1163" name="Elbow Connector 48"/>
          <p:cNvSpPr/>
          <p:nvPr/>
        </p:nvSpPr>
        <p:spPr>
          <a:xfrm rot="5400000">
            <a:off x="5397622" y="2154977"/>
            <a:ext cx="313520" cy="4197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109" y="21600"/>
                </a:lnTo>
              </a:path>
            </a:pathLst>
          </a:custGeom>
          <a:ln w="38100">
            <a:solidFill>
              <a:srgbClr val="FF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1164" name="TextBox 49"/>
          <p:cNvSpPr txBox="1"/>
          <p:nvPr/>
        </p:nvSpPr>
        <p:spPr>
          <a:xfrm>
            <a:off x="4444453" y="1584671"/>
            <a:ext cx="31234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1165" name="TextBox 50"/>
          <p:cNvSpPr txBox="1"/>
          <p:nvPr/>
        </p:nvSpPr>
        <p:spPr>
          <a:xfrm>
            <a:off x="5436982" y="2493304"/>
            <a:ext cx="312049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b</a:t>
            </a:r>
          </a:p>
        </p:txBody>
      </p:sp>
      <p:sp>
        <p:nvSpPr>
          <p:cNvPr id="1166" name="TextBox 51"/>
          <p:cNvSpPr txBox="1"/>
          <p:nvPr/>
        </p:nvSpPr>
        <p:spPr>
          <a:xfrm>
            <a:off x="6335719" y="1567698"/>
            <a:ext cx="301334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c</a:t>
            </a:r>
          </a:p>
        </p:txBody>
      </p:sp>
      <p:sp>
        <p:nvSpPr>
          <p:cNvPr id="1167" name="TextBox 32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53" grpId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Non-Deterministic FSM</a:t>
            </a:r>
          </a:p>
        </p:txBody>
      </p:sp>
      <p:sp>
        <p:nvSpPr>
          <p:cNvPr id="1170" name="TextBox 5"/>
          <p:cNvSpPr txBox="1"/>
          <p:nvPr/>
        </p:nvSpPr>
        <p:spPr>
          <a:xfrm>
            <a:off x="44175" y="858504"/>
            <a:ext cx="8766345" cy="828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A </a:t>
            </a:r>
            <a:r>
              <a:rPr b="1"/>
              <a:t>non-deterministic FSM </a:t>
            </a:r>
            <a:r>
              <a:t>has a transition function that maps to a </a:t>
            </a:r>
            <a:r>
              <a:rPr>
                <a:solidFill>
                  <a:srgbClr val="FF0000"/>
                </a:solidFill>
              </a:rPr>
              <a:t>set of states</a:t>
            </a:r>
            <a:r>
              <a:t>. </a:t>
            </a:r>
          </a:p>
        </p:txBody>
      </p:sp>
      <p:sp>
        <p:nvSpPr>
          <p:cNvPr id="1171" name="Slide Number Placeholder 31"/>
          <p:cNvSpPr txBox="1"/>
          <p:nvPr>
            <p:ph type="sldNum" sz="quarter" idx="4294967295"/>
          </p:nvPr>
        </p:nvSpPr>
        <p:spPr>
          <a:xfrm>
            <a:off x="8413739" y="6397943"/>
            <a:ext cx="27305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172" name="TextBox 33"/>
          <p:cNvSpPr txBox="1"/>
          <p:nvPr/>
        </p:nvSpPr>
        <p:spPr>
          <a:xfrm>
            <a:off x="47861" y="6356355"/>
            <a:ext cx="2569178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Regex: </a:t>
            </a:r>
            <a:r>
              <a:rPr>
                <a:solidFill>
                  <a:srgbClr val="FF0000"/>
                </a:solidFill>
              </a:rPr>
              <a:t>ab*c|ab</a:t>
            </a:r>
          </a:p>
        </p:txBody>
      </p:sp>
      <p:sp>
        <p:nvSpPr>
          <p:cNvPr id="1173" name="Oval 34"/>
          <p:cNvSpPr/>
          <p:nvPr/>
        </p:nvSpPr>
        <p:spPr>
          <a:xfrm>
            <a:off x="1422899" y="5029753"/>
            <a:ext cx="593610" cy="579847"/>
          </a:xfrm>
          <a:prstGeom prst="ellipse">
            <a:avLst/>
          </a:prstGeom>
          <a:ln w="57150">
            <a:solidFill>
              <a:srgbClr val="0000FF"/>
            </a:solidFill>
          </a:ln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1174" name="TextBox 35"/>
          <p:cNvSpPr txBox="1"/>
          <p:nvPr/>
        </p:nvSpPr>
        <p:spPr>
          <a:xfrm>
            <a:off x="1579047" y="5195420"/>
            <a:ext cx="335068" cy="517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</a:t>
            </a:r>
            <a:r>
              <a:rPr baseline="-25000"/>
              <a:t>0</a:t>
            </a:r>
          </a:p>
        </p:txBody>
      </p:sp>
      <p:sp>
        <p:nvSpPr>
          <p:cNvPr id="1175" name="Oval 36"/>
          <p:cNvSpPr/>
          <p:nvPr/>
        </p:nvSpPr>
        <p:spPr>
          <a:xfrm>
            <a:off x="3219679" y="5038904"/>
            <a:ext cx="593615" cy="579847"/>
          </a:xfrm>
          <a:prstGeom prst="ellipse">
            <a:avLst/>
          </a:prstGeom>
          <a:ln w="57150">
            <a:solidFill>
              <a:srgbClr val="0000FF"/>
            </a:solidFill>
          </a:ln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1176" name="TextBox 37"/>
          <p:cNvSpPr txBox="1"/>
          <p:nvPr/>
        </p:nvSpPr>
        <p:spPr>
          <a:xfrm>
            <a:off x="3375828" y="5163153"/>
            <a:ext cx="335068" cy="517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</a:t>
            </a:r>
            <a:r>
              <a:rPr baseline="-25000"/>
              <a:t>1</a:t>
            </a:r>
          </a:p>
        </p:txBody>
      </p:sp>
      <p:sp>
        <p:nvSpPr>
          <p:cNvPr id="1177" name="Oval 40"/>
          <p:cNvSpPr/>
          <p:nvPr/>
        </p:nvSpPr>
        <p:spPr>
          <a:xfrm>
            <a:off x="5018804" y="5038904"/>
            <a:ext cx="593615" cy="579847"/>
          </a:xfrm>
          <a:prstGeom prst="ellipse">
            <a:avLst/>
          </a:prstGeom>
          <a:ln w="127000">
            <a:solidFill>
              <a:srgbClr val="0000FF"/>
            </a:solidFill>
          </a:ln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1178" name="TextBox 41"/>
          <p:cNvSpPr txBox="1"/>
          <p:nvPr/>
        </p:nvSpPr>
        <p:spPr>
          <a:xfrm>
            <a:off x="5174953" y="5163153"/>
            <a:ext cx="335068" cy="517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</a:t>
            </a:r>
            <a:r>
              <a:rPr baseline="-25000"/>
              <a:t>3</a:t>
            </a:r>
          </a:p>
        </p:txBody>
      </p:sp>
      <p:cxnSp>
        <p:nvCxnSpPr>
          <p:cNvPr id="1179" name="Straight Arrow Connector 43"/>
          <p:cNvCxnSpPr>
            <a:stCxn id="1173" idx="0"/>
            <a:endCxn id="1175" idx="0"/>
          </p:cNvCxnSpPr>
          <p:nvPr/>
        </p:nvCxnSpPr>
        <p:spPr>
          <a:xfrm>
            <a:off x="1719704" y="5319676"/>
            <a:ext cx="1796783" cy="91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cxnSp>
        <p:nvCxnSpPr>
          <p:cNvPr id="1180" name="Straight Arrow Connector 44"/>
          <p:cNvCxnSpPr>
            <a:stCxn id="1175" idx="0"/>
            <a:endCxn id="1177" idx="0"/>
          </p:cNvCxnSpPr>
          <p:nvPr/>
        </p:nvCxnSpPr>
        <p:spPr>
          <a:xfrm>
            <a:off x="3516486" y="5328827"/>
            <a:ext cx="1799126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sp>
        <p:nvSpPr>
          <p:cNvPr id="1181" name="Elbow Connector 48"/>
          <p:cNvSpPr/>
          <p:nvPr/>
        </p:nvSpPr>
        <p:spPr>
          <a:xfrm rot="5400000">
            <a:off x="3360515" y="5479920"/>
            <a:ext cx="313519" cy="4197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109" y="21600"/>
                </a:lnTo>
              </a:path>
            </a:pathLst>
          </a:custGeom>
          <a:ln w="38100">
            <a:solidFill>
              <a:srgbClr val="FF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8" tIns="45718" rIns="45718" bIns="45718" anchor="ctr"/>
          <a:lstStyle/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1182" name="TextBox 49"/>
          <p:cNvSpPr txBox="1"/>
          <p:nvPr/>
        </p:nvSpPr>
        <p:spPr>
          <a:xfrm>
            <a:off x="2407341" y="4941515"/>
            <a:ext cx="312347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1183" name="TextBox 50"/>
          <p:cNvSpPr txBox="1"/>
          <p:nvPr/>
        </p:nvSpPr>
        <p:spPr>
          <a:xfrm>
            <a:off x="3388040" y="5803422"/>
            <a:ext cx="312049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b</a:t>
            </a:r>
          </a:p>
        </p:txBody>
      </p:sp>
      <p:sp>
        <p:nvSpPr>
          <p:cNvPr id="1184" name="TextBox 51"/>
          <p:cNvSpPr txBox="1"/>
          <p:nvPr/>
        </p:nvSpPr>
        <p:spPr>
          <a:xfrm>
            <a:off x="4298608" y="4892638"/>
            <a:ext cx="946691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c</a:t>
            </a:r>
          </a:p>
        </p:txBody>
      </p:sp>
      <p:sp>
        <p:nvSpPr>
          <p:cNvPr id="1185" name="TextBox 52"/>
          <p:cNvSpPr txBox="1"/>
          <p:nvPr/>
        </p:nvSpPr>
        <p:spPr>
          <a:xfrm>
            <a:off x="6383799" y="4859618"/>
            <a:ext cx="2247559" cy="1932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Sample inputs:</a:t>
            </a:r>
          </a:p>
          <a:p>
            <a:pPr>
              <a:defRPr sz="2400">
                <a:solidFill>
                  <a:srgbClr val="0000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abbbc</a:t>
            </a:r>
          </a:p>
          <a:p>
            <a:pPr>
              <a:defRPr sz="2400">
                <a:solidFill>
                  <a:srgbClr val="0000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ab</a:t>
            </a:r>
          </a:p>
          <a:p>
            <a:pPr>
              <a:defRPr sz="2400">
                <a:solidFill>
                  <a:srgbClr val="0000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abc</a:t>
            </a:r>
          </a:p>
          <a:p>
            <a:pPr>
              <a:defRPr sz="2400">
                <a:solidFill>
                  <a:srgbClr val="0000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elvis</a:t>
            </a:r>
          </a:p>
        </p:txBody>
      </p:sp>
      <p:sp>
        <p:nvSpPr>
          <p:cNvPr id="1186" name="TextBox 19"/>
          <p:cNvSpPr txBox="1"/>
          <p:nvPr/>
        </p:nvSpPr>
        <p:spPr>
          <a:xfrm>
            <a:off x="44174" y="1918572"/>
            <a:ext cx="6547055" cy="24170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A FSM </a:t>
            </a:r>
            <a:r>
              <a:rPr b="1"/>
              <a:t>accepts</a:t>
            </a:r>
            <a:r>
              <a:t> an input string, if there exists 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a sequence of states, such that</a:t>
            </a:r>
          </a:p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it starts with the start state</a:t>
            </a:r>
          </a:p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it ends with an accepting state </a:t>
            </a:r>
          </a:p>
          <a:p>
            <a:pPr>
              <a:buSzPct val="100000"/>
              <a:buChar char="•"/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the i-th state, s</a:t>
            </a:r>
            <a:r>
              <a:rPr baseline="-25000"/>
              <a:t>i</a:t>
            </a:r>
            <a:r>
              <a:t>, is followed by a state </a:t>
            </a:r>
          </a:p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    in the set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δ</a:t>
            </a:r>
            <a:r>
              <a:t>(s</a:t>
            </a:r>
            <a:r>
              <a:rPr baseline="-25000"/>
              <a:t>i</a:t>
            </a:r>
            <a:r>
              <a:t>,input.charAt(i))</a:t>
            </a:r>
          </a:p>
        </p:txBody>
      </p:sp>
      <p:sp>
        <p:nvSpPr>
          <p:cNvPr id="1187" name="Oval 20"/>
          <p:cNvSpPr/>
          <p:nvPr/>
        </p:nvSpPr>
        <p:spPr>
          <a:xfrm>
            <a:off x="3219679" y="6236561"/>
            <a:ext cx="593615" cy="579847"/>
          </a:xfrm>
          <a:prstGeom prst="ellipse">
            <a:avLst/>
          </a:prstGeom>
          <a:ln w="57150">
            <a:solidFill>
              <a:srgbClr val="0000FF"/>
            </a:solidFill>
          </a:ln>
        </p:spPr>
        <p:txBody>
          <a:bodyPr lIns="45718" tIns="45718" rIns="45718" bIns="45718" anchor="ctr"/>
          <a:lstStyle/>
          <a:p>
            <a:pPr algn="ct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</a:p>
        </p:txBody>
      </p:sp>
      <p:sp>
        <p:nvSpPr>
          <p:cNvPr id="1188" name="TextBox 21"/>
          <p:cNvSpPr txBox="1"/>
          <p:nvPr/>
        </p:nvSpPr>
        <p:spPr>
          <a:xfrm>
            <a:off x="3388040" y="6341817"/>
            <a:ext cx="335068" cy="517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t>s</a:t>
            </a:r>
            <a:r>
              <a:rPr baseline="-25000"/>
              <a:t>4</a:t>
            </a:r>
          </a:p>
        </p:txBody>
      </p:sp>
      <p:cxnSp>
        <p:nvCxnSpPr>
          <p:cNvPr id="1189" name="Straight Arrow Connector 22"/>
          <p:cNvCxnSpPr>
            <a:stCxn id="1173" idx="0"/>
            <a:endCxn id="1187" idx="0"/>
          </p:cNvCxnSpPr>
          <p:nvPr/>
        </p:nvCxnSpPr>
        <p:spPr>
          <a:xfrm>
            <a:off x="1719704" y="5319676"/>
            <a:ext cx="1796783" cy="120680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sp>
        <p:nvSpPr>
          <p:cNvPr id="1190" name="TextBox 25"/>
          <p:cNvSpPr txBox="1"/>
          <p:nvPr/>
        </p:nvSpPr>
        <p:spPr>
          <a:xfrm>
            <a:off x="2407343" y="5618757"/>
            <a:ext cx="614213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a    </a:t>
            </a:r>
          </a:p>
        </p:txBody>
      </p:sp>
      <p:cxnSp>
        <p:nvCxnSpPr>
          <p:cNvPr id="1191" name="Straight Arrow Connector 26"/>
          <p:cNvCxnSpPr>
            <a:stCxn id="1187" idx="0"/>
            <a:endCxn id="1177" idx="0"/>
          </p:cNvCxnSpPr>
          <p:nvPr/>
        </p:nvCxnSpPr>
        <p:spPr>
          <a:xfrm flipV="1">
            <a:off x="3516486" y="5328827"/>
            <a:ext cx="1799126" cy="119765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sp>
        <p:nvSpPr>
          <p:cNvPr id="1192" name="TextBox 29"/>
          <p:cNvSpPr txBox="1"/>
          <p:nvPr/>
        </p:nvSpPr>
        <p:spPr>
          <a:xfrm>
            <a:off x="4136826" y="5803422"/>
            <a:ext cx="946691" cy="45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/>
            <a:r>
              <a:t>b</a:t>
            </a:r>
          </a:p>
        </p:txBody>
      </p:sp>
      <p:sp>
        <p:nvSpPr>
          <p:cNvPr id="1193" name="TextBox 27"/>
          <p:cNvSpPr txBox="1"/>
          <p:nvPr/>
        </p:nvSpPr>
        <p:spPr>
          <a:xfrm>
            <a:off x="7615249" y="6617061"/>
            <a:ext cx="1393156" cy="256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after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after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Class="entr" nodeType="after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after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Class="entr" nodeType="after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1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after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Class="entr" nodeType="after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1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1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77" grpId="13"/>
      <p:bldP build="whole" bldLvl="1" animBg="1" rev="0" advAuto="0" spid="1179" grpId="4"/>
      <p:bldP build="whole" bldLvl="1" animBg="1" rev="0" advAuto="0" spid="1184" grpId="9"/>
      <p:bldP build="whole" bldLvl="1" animBg="1" rev="0" advAuto="0" spid="1180" grpId="2"/>
      <p:bldP build="whole" bldLvl="1" animBg="1" rev="0" advAuto="0" spid="1185" grpId="20"/>
      <p:bldP build="whole" bldLvl="1" animBg="1" rev="0" advAuto="0" spid="1175" grpId="10"/>
      <p:bldP build="whole" bldLvl="1" animBg="1" rev="0" advAuto="0" spid="1188" grpId="16"/>
      <p:bldP build="whole" bldLvl="1" animBg="1" rev="0" advAuto="0" spid="1176" grpId="11"/>
      <p:bldP build="whole" bldLvl="1" animBg="1" rev="0" advAuto="0" spid="1183" grpId="3"/>
      <p:bldP build="whole" bldLvl="1" animBg="1" rev="0" advAuto="0" spid="1172" grpId="1"/>
      <p:bldP build="whole" bldLvl="1" animBg="1" rev="0" advAuto="0" spid="1178" grpId="6"/>
      <p:bldP build="whole" bldLvl="1" animBg="1" rev="0" advAuto="0" spid="1187" grpId="17"/>
      <p:bldP build="whole" bldLvl="1" animBg="1" rev="0" advAuto="0" spid="1189" grpId="15"/>
      <p:bldP build="whole" bldLvl="1" animBg="1" rev="0" advAuto="0" spid="1173" grpId="14"/>
      <p:bldP build="whole" bldLvl="1" animBg="1" rev="0" advAuto="0" spid="1174" grpId="12"/>
      <p:bldP build="whole" bldLvl="1" animBg="1" rev="0" advAuto="0" spid="1192" grpId="8"/>
      <p:bldP build="whole" bldLvl="1" animBg="1" rev="0" advAuto="0" spid="1181" grpId="5"/>
      <p:bldP build="whole" bldLvl="1" animBg="1" rev="0" advAuto="0" spid="1182" grpId="18"/>
      <p:bldP build="whole" bldLvl="1" animBg="1" rev="0" advAuto="0" spid="1190" grpId="19"/>
      <p:bldP build="whole" bldLvl="1" animBg="1" rev="0" advAuto="0" spid="1191" grpId="7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Outline</a:t>
            </a:r>
          </a:p>
        </p:txBody>
      </p:sp>
      <p:sp>
        <p:nvSpPr>
          <p:cNvPr id="240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Information Retrieval (IR) vs. Information Extraction (IE)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Traditional IR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Web IR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IE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Non-traditional IE</a:t>
            </a:r>
          </a:p>
          <a:p>
            <a:pPr lvl="2" marL="1143000" indent="-228600">
              <a:spcBef>
                <a:spcPts val="500"/>
              </a:spcBef>
              <a:defRPr sz="2400"/>
            </a:pPr>
            <a:r>
              <a:t>Question Answering</a:t>
            </a:r>
          </a:p>
          <a:p>
            <a:pPr lvl="2" marL="1143000" indent="-228600">
              <a:spcBef>
                <a:spcPts val="500"/>
              </a:spcBef>
              <a:defRPr sz="2400"/>
            </a:pPr>
            <a:r>
              <a:t>Structured Summarization</a:t>
            </a:r>
          </a:p>
        </p:txBody>
      </p:sp>
      <p:sp>
        <p:nvSpPr>
          <p:cNvPr id="241" name="Slide Number Placeholder 3"/>
          <p:cNvSpPr txBox="1"/>
          <p:nvPr>
            <p:ph type="sldNum" sz="quarter" idx="4294967295"/>
          </p:nvPr>
        </p:nvSpPr>
        <p:spPr>
          <a:xfrm>
            <a:off x="8498199" y="6397943"/>
            <a:ext cx="18859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Information Retrieval</a:t>
            </a:r>
          </a:p>
        </p:txBody>
      </p:sp>
      <p:sp>
        <p:nvSpPr>
          <p:cNvPr id="244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Traditional Information Retrieval (IR)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User has an "information need"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User formulates query to retrieval system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Query is used to return matching documents</a:t>
            </a:r>
          </a:p>
        </p:txBody>
      </p:sp>
      <p:sp>
        <p:nvSpPr>
          <p:cNvPr id="245" name="Slide Number Placeholder 3"/>
          <p:cNvSpPr txBox="1"/>
          <p:nvPr>
            <p:ph type="sldNum" sz="quarter" idx="4294967295"/>
          </p:nvPr>
        </p:nvSpPr>
        <p:spPr>
          <a:xfrm>
            <a:off x="8498199" y="6397943"/>
            <a:ext cx="188597" cy="2819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