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media/image10.jpeg" ContentType="image/jpeg"/>
  <Override PartName="/ppt/media/image11.jpeg" ContentType="image/jpeg"/>
  <Override PartName="/ppt/media/image12.jpeg" ContentType="image/jpeg"/>
  <Override PartName="/ppt/media/image13.jpeg" ContentType="image/jpeg"/>
  <Override PartName="/ppt/media/image14.jpeg" ContentType="image/jpeg"/>
  <Override PartName="/ppt/media/image15.jpeg" ContentType="image/jpeg"/>
  <Override PartName="/ppt/media/image16.jpeg" ContentType="image/jpeg"/>
  <Override PartName="/ppt/media/image17.jpeg" ContentType="image/jpeg"/>
  <Override PartName="/ppt/media/image18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292" r:id="rId44"/>
    <p:sldId id="293" r:id="rId45"/>
    <p:sldId id="294" r:id="rId46"/>
    <p:sldId id="295" r:id="rId47"/>
    <p:sldId id="296" r:id="rId48"/>
    <p:sldId id="297" r:id="rId49"/>
    <p:sldId id="298" r:id="rId50"/>
    <p:sldId id="299" r:id="rId51"/>
    <p:sldId id="300" r:id="rId52"/>
    <p:sldId id="301" r:id="rId53"/>
    <p:sldId id="302" r:id="rId54"/>
    <p:sldId id="303" r:id="rId55"/>
    <p:sldId id="304" r:id="rId56"/>
    <p:sldId id="305" r:id="rId57"/>
    <p:sldId id="306" r:id="rId58"/>
    <p:sldId id="307" r:id="rId59"/>
    <p:sldId id="308" r:id="rId60"/>
    <p:sldId id="309" r:id="rId61"/>
    <p:sldId id="310" r:id="rId62"/>
    <p:sldId id="311" r:id="rId63"/>
    <p:sldId id="312" r:id="rId64"/>
    <p:sldId id="313" r:id="rId65"/>
    <p:sldId id="314" r:id="rId66"/>
    <p:sldId id="315" r:id="rId67"/>
    <p:sldId id="316" r:id="rId68"/>
    <p:sldId id="317" r:id="rId69"/>
    <p:sldId id="318" r:id="rId70"/>
    <p:sldId id="319" r:id="rId71"/>
    <p:sldId id="320" r:id="rId72"/>
    <p:sldId id="321" r:id="rId73"/>
    <p:sldId id="322" r:id="rId74"/>
    <p:sldId id="323" r:id="rId75"/>
    <p:sldId id="324" r:id="rId76"/>
    <p:sldId id="325" r:id="rId77"/>
    <p:sldId id="326" r:id="rId78"/>
    <p:sldId id="327" r:id="rId79"/>
    <p:sldId id="328" r:id="rId80"/>
    <p:sldId id="329" r:id="rId81"/>
    <p:sldId id="330" r:id="rId82"/>
    <p:sldId id="331" r:id="rId83"/>
    <p:sldId id="332" r:id="rId84"/>
    <p:sldId id="333" r:id="rId85"/>
    <p:sldId id="334" r:id="rId86"/>
    <p:sldId id="335" r:id="rId87"/>
    <p:sldId id="336" r:id="rId88"/>
  </p:sldIdLst>
  <p:sldSz cx="9144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1pPr>
    <a:lvl2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2pPr>
    <a:lvl3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3pPr>
    <a:lvl4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4pPr>
    <a:lvl5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5pPr>
    <a:lvl6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6pPr>
    <a:lvl7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7pPr>
    <a:lvl8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8pPr>
    <a:lvl9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FF"/>
          </a:solidFill>
        </a:fill>
      </a:tcStyle>
    </a:wholeTbl>
    <a:band2H>
      <a:tcTxStyle b="def" i="def"/>
      <a:tcStyle>
        <a:tcBdr/>
        <a:fill>
          <a:solidFill>
            <a:srgbClr val="E6E6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FF"/>
          </a:solidFill>
        </a:fill>
      </a:tcStyle>
    </a:wholeTbl>
    <a:band2H>
      <a:tcTxStyle b="def" i="def"/>
      <a:tcStyle>
        <a:tcBdr/>
        <a:fill>
          <a:solidFill>
            <a:srgbClr val="E6E6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8CA"/>
          </a:solidFill>
        </a:fill>
      </a:tcStyle>
    </a:wholeTbl>
    <a:band2H>
      <a:tcTxStyle b="def" i="def"/>
      <a:tcStyle>
        <a:tcBdr/>
        <a:fill>
          <a:solidFill>
            <a:srgbClr val="E6EC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 b="def" i="def"/>
      <a:tcStyle>
        <a:tcBdr/>
        <a:fill>
          <a:solidFill>
            <a:srgbClr val="FDEE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Relationship Id="rId37" Type="http://schemas.openxmlformats.org/officeDocument/2006/relationships/slide" Target="slides/slide30.xml"/><Relationship Id="rId38" Type="http://schemas.openxmlformats.org/officeDocument/2006/relationships/slide" Target="slides/slide31.xml"/><Relationship Id="rId39" Type="http://schemas.openxmlformats.org/officeDocument/2006/relationships/slide" Target="slides/slide32.xml"/><Relationship Id="rId40" Type="http://schemas.openxmlformats.org/officeDocument/2006/relationships/slide" Target="slides/slide33.xml"/><Relationship Id="rId41" Type="http://schemas.openxmlformats.org/officeDocument/2006/relationships/slide" Target="slides/slide34.xml"/><Relationship Id="rId42" Type="http://schemas.openxmlformats.org/officeDocument/2006/relationships/slide" Target="slides/slide35.xml"/><Relationship Id="rId43" Type="http://schemas.openxmlformats.org/officeDocument/2006/relationships/slide" Target="slides/slide36.xml"/><Relationship Id="rId44" Type="http://schemas.openxmlformats.org/officeDocument/2006/relationships/slide" Target="slides/slide37.xml"/><Relationship Id="rId45" Type="http://schemas.openxmlformats.org/officeDocument/2006/relationships/slide" Target="slides/slide38.xml"/><Relationship Id="rId46" Type="http://schemas.openxmlformats.org/officeDocument/2006/relationships/slide" Target="slides/slide39.xml"/><Relationship Id="rId47" Type="http://schemas.openxmlformats.org/officeDocument/2006/relationships/slide" Target="slides/slide40.xml"/><Relationship Id="rId48" Type="http://schemas.openxmlformats.org/officeDocument/2006/relationships/slide" Target="slides/slide41.xml"/><Relationship Id="rId49" Type="http://schemas.openxmlformats.org/officeDocument/2006/relationships/slide" Target="slides/slide42.xml"/><Relationship Id="rId50" Type="http://schemas.openxmlformats.org/officeDocument/2006/relationships/slide" Target="slides/slide43.xml"/><Relationship Id="rId51" Type="http://schemas.openxmlformats.org/officeDocument/2006/relationships/slide" Target="slides/slide44.xml"/><Relationship Id="rId52" Type="http://schemas.openxmlformats.org/officeDocument/2006/relationships/slide" Target="slides/slide45.xml"/><Relationship Id="rId53" Type="http://schemas.openxmlformats.org/officeDocument/2006/relationships/slide" Target="slides/slide46.xml"/><Relationship Id="rId54" Type="http://schemas.openxmlformats.org/officeDocument/2006/relationships/slide" Target="slides/slide47.xml"/><Relationship Id="rId55" Type="http://schemas.openxmlformats.org/officeDocument/2006/relationships/slide" Target="slides/slide48.xml"/><Relationship Id="rId56" Type="http://schemas.openxmlformats.org/officeDocument/2006/relationships/slide" Target="slides/slide49.xml"/><Relationship Id="rId57" Type="http://schemas.openxmlformats.org/officeDocument/2006/relationships/slide" Target="slides/slide50.xml"/><Relationship Id="rId58" Type="http://schemas.openxmlformats.org/officeDocument/2006/relationships/slide" Target="slides/slide51.xml"/><Relationship Id="rId59" Type="http://schemas.openxmlformats.org/officeDocument/2006/relationships/slide" Target="slides/slide52.xml"/><Relationship Id="rId60" Type="http://schemas.openxmlformats.org/officeDocument/2006/relationships/slide" Target="slides/slide53.xml"/><Relationship Id="rId61" Type="http://schemas.openxmlformats.org/officeDocument/2006/relationships/slide" Target="slides/slide54.xml"/><Relationship Id="rId62" Type="http://schemas.openxmlformats.org/officeDocument/2006/relationships/slide" Target="slides/slide55.xml"/><Relationship Id="rId63" Type="http://schemas.openxmlformats.org/officeDocument/2006/relationships/slide" Target="slides/slide56.xml"/><Relationship Id="rId64" Type="http://schemas.openxmlformats.org/officeDocument/2006/relationships/slide" Target="slides/slide57.xml"/><Relationship Id="rId65" Type="http://schemas.openxmlformats.org/officeDocument/2006/relationships/slide" Target="slides/slide58.xml"/><Relationship Id="rId66" Type="http://schemas.openxmlformats.org/officeDocument/2006/relationships/slide" Target="slides/slide59.xml"/><Relationship Id="rId67" Type="http://schemas.openxmlformats.org/officeDocument/2006/relationships/slide" Target="slides/slide60.xml"/><Relationship Id="rId68" Type="http://schemas.openxmlformats.org/officeDocument/2006/relationships/slide" Target="slides/slide61.xml"/><Relationship Id="rId69" Type="http://schemas.openxmlformats.org/officeDocument/2006/relationships/slide" Target="slides/slide62.xml"/><Relationship Id="rId70" Type="http://schemas.openxmlformats.org/officeDocument/2006/relationships/slide" Target="slides/slide63.xml"/><Relationship Id="rId71" Type="http://schemas.openxmlformats.org/officeDocument/2006/relationships/slide" Target="slides/slide64.xml"/><Relationship Id="rId72" Type="http://schemas.openxmlformats.org/officeDocument/2006/relationships/slide" Target="slides/slide65.xml"/><Relationship Id="rId73" Type="http://schemas.openxmlformats.org/officeDocument/2006/relationships/slide" Target="slides/slide66.xml"/><Relationship Id="rId74" Type="http://schemas.openxmlformats.org/officeDocument/2006/relationships/slide" Target="slides/slide67.xml"/><Relationship Id="rId75" Type="http://schemas.openxmlformats.org/officeDocument/2006/relationships/slide" Target="slides/slide68.xml"/><Relationship Id="rId76" Type="http://schemas.openxmlformats.org/officeDocument/2006/relationships/slide" Target="slides/slide69.xml"/><Relationship Id="rId77" Type="http://schemas.openxmlformats.org/officeDocument/2006/relationships/slide" Target="slides/slide70.xml"/><Relationship Id="rId78" Type="http://schemas.openxmlformats.org/officeDocument/2006/relationships/slide" Target="slides/slide71.xml"/><Relationship Id="rId79" Type="http://schemas.openxmlformats.org/officeDocument/2006/relationships/slide" Target="slides/slide72.xml"/><Relationship Id="rId80" Type="http://schemas.openxmlformats.org/officeDocument/2006/relationships/slide" Target="slides/slide73.xml"/><Relationship Id="rId81" Type="http://schemas.openxmlformats.org/officeDocument/2006/relationships/slide" Target="slides/slide74.xml"/><Relationship Id="rId82" Type="http://schemas.openxmlformats.org/officeDocument/2006/relationships/slide" Target="slides/slide75.xml"/><Relationship Id="rId83" Type="http://schemas.openxmlformats.org/officeDocument/2006/relationships/slide" Target="slides/slide76.xml"/><Relationship Id="rId84" Type="http://schemas.openxmlformats.org/officeDocument/2006/relationships/slide" Target="slides/slide77.xml"/><Relationship Id="rId85" Type="http://schemas.openxmlformats.org/officeDocument/2006/relationships/slide" Target="slides/slide78.xml"/><Relationship Id="rId86" Type="http://schemas.openxmlformats.org/officeDocument/2006/relationships/slide" Target="slides/slide79.xml"/><Relationship Id="rId87" Type="http://schemas.openxmlformats.org/officeDocument/2006/relationships/slide" Target="slides/slide80.xml"/><Relationship Id="rId88" Type="http://schemas.openxmlformats.org/officeDocument/2006/relationships/slide" Target="slides/slide81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" name="Shape 631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632" name="Shape 632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defRPr sz="1200">
        <a:latin typeface="+mj-lt"/>
        <a:ea typeface="+mj-ea"/>
        <a:cs typeface="+mj-cs"/>
        <a:sym typeface="Calibri"/>
      </a:defRPr>
    </a:lvl1pPr>
    <a:lvl2pPr indent="228600" defTabSz="457200" latinLnBrk="0">
      <a:defRPr sz="1200">
        <a:latin typeface="+mj-lt"/>
        <a:ea typeface="+mj-ea"/>
        <a:cs typeface="+mj-cs"/>
        <a:sym typeface="Calibri"/>
      </a:defRPr>
    </a:lvl2pPr>
    <a:lvl3pPr indent="457200" defTabSz="457200" latinLnBrk="0">
      <a:defRPr sz="1200">
        <a:latin typeface="+mj-lt"/>
        <a:ea typeface="+mj-ea"/>
        <a:cs typeface="+mj-cs"/>
        <a:sym typeface="Calibri"/>
      </a:defRPr>
    </a:lvl3pPr>
    <a:lvl4pPr indent="685800" defTabSz="457200" latinLnBrk="0">
      <a:defRPr sz="1200">
        <a:latin typeface="+mj-lt"/>
        <a:ea typeface="+mj-ea"/>
        <a:cs typeface="+mj-cs"/>
        <a:sym typeface="Calibri"/>
      </a:defRPr>
    </a:lvl4pPr>
    <a:lvl5pPr indent="914400" defTabSz="457200" latinLnBrk="0">
      <a:defRPr sz="1200">
        <a:latin typeface="+mj-lt"/>
        <a:ea typeface="+mj-ea"/>
        <a:cs typeface="+mj-cs"/>
        <a:sym typeface="Calibri"/>
      </a:defRPr>
    </a:lvl5pPr>
    <a:lvl6pPr indent="1143000" defTabSz="457200" latinLnBrk="0">
      <a:defRPr sz="1200">
        <a:latin typeface="+mj-lt"/>
        <a:ea typeface="+mj-ea"/>
        <a:cs typeface="+mj-cs"/>
        <a:sym typeface="Calibri"/>
      </a:defRPr>
    </a:lvl6pPr>
    <a:lvl7pPr indent="1371600" defTabSz="457200" latinLnBrk="0">
      <a:defRPr sz="1200">
        <a:latin typeface="+mj-lt"/>
        <a:ea typeface="+mj-ea"/>
        <a:cs typeface="+mj-cs"/>
        <a:sym typeface="Calibri"/>
      </a:defRPr>
    </a:lvl7pPr>
    <a:lvl8pPr indent="1600200" defTabSz="457200" latinLnBrk="0">
      <a:defRPr sz="1200">
        <a:latin typeface="+mj-lt"/>
        <a:ea typeface="+mj-ea"/>
        <a:cs typeface="+mj-cs"/>
        <a:sym typeface="Calibri"/>
      </a:defRPr>
    </a:lvl8pPr>
    <a:lvl9pPr indent="1828800" defTabSz="4572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
</file>

<file path=ppt/slideLayouts/_rels/slideLayout6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1pPr>
            <a:lvl2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2pPr>
            <a:lvl3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3pPr>
            <a:lvl4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4pPr>
            <a:lvl5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Title Text"/>
          <p:cNvSpPr txBox="1"/>
          <p:nvPr>
            <p:ph type="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 defTabSz="914400">
              <a:defRPr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93" name="Body Level One…"/>
          <p:cNvSpPr txBox="1"/>
          <p:nvPr>
            <p:ph type="body" sz="quarter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 defTabSz="914400">
              <a:buSzTx/>
              <a:buFontTx/>
              <a:buNone/>
              <a:defRPr>
                <a:solidFill>
                  <a:srgbClr val="888888"/>
                </a:solidFill>
                <a:latin typeface="+mj-lt"/>
                <a:ea typeface="+mj-ea"/>
                <a:cs typeface="+mj-cs"/>
                <a:sym typeface="Calibri"/>
              </a:defRPr>
            </a:lvl1pPr>
            <a:lvl2pPr marL="0" indent="0" algn="ctr" defTabSz="914400">
              <a:buSzTx/>
              <a:buFontTx/>
              <a:buNone/>
              <a:defRPr>
                <a:solidFill>
                  <a:srgbClr val="888888"/>
                </a:solidFill>
                <a:latin typeface="+mj-lt"/>
                <a:ea typeface="+mj-ea"/>
                <a:cs typeface="+mj-cs"/>
                <a:sym typeface="Calibri"/>
              </a:defRPr>
            </a:lvl2pPr>
            <a:lvl3pPr marL="0" indent="0" algn="ctr" defTabSz="914400">
              <a:buSzTx/>
              <a:buFontTx/>
              <a:buNone/>
              <a:defRPr>
                <a:solidFill>
                  <a:srgbClr val="888888"/>
                </a:solidFill>
                <a:latin typeface="+mj-lt"/>
                <a:ea typeface="+mj-ea"/>
                <a:cs typeface="+mj-cs"/>
                <a:sym typeface="Calibri"/>
              </a:defRPr>
            </a:lvl3pPr>
            <a:lvl4pPr marL="0" indent="0" algn="ctr" defTabSz="914400">
              <a:buSzTx/>
              <a:buFontTx/>
              <a:buNone/>
              <a:defRPr>
                <a:solidFill>
                  <a:srgbClr val="888888"/>
                </a:solidFill>
                <a:latin typeface="+mj-lt"/>
                <a:ea typeface="+mj-ea"/>
                <a:cs typeface="+mj-cs"/>
                <a:sym typeface="Calibri"/>
              </a:defRPr>
            </a:lvl4pPr>
            <a:lvl5pPr marL="0" indent="0" algn="ctr" defTabSz="914400">
              <a:buSzTx/>
              <a:buFontTx/>
              <a:buNone/>
              <a:defRPr>
                <a:solidFill>
                  <a:srgbClr val="888888"/>
                </a:solidFill>
                <a:latin typeface="+mj-lt"/>
                <a:ea typeface="+mj-ea"/>
                <a:cs typeface="+mj-cs"/>
                <a:sym typeface="Calibri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4" name="Slide Number"/>
          <p:cNvSpPr txBox="1"/>
          <p:nvPr>
            <p:ph type="sldNum" sz="quarter" idx="2"/>
          </p:nvPr>
        </p:nvSpPr>
        <p:spPr>
          <a:xfrm>
            <a:off x="8428181" y="6414762"/>
            <a:ext cx="258620" cy="248302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itle Text"/>
          <p:cNvSpPr txBox="1"/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>
            <a:lvl1pPr defTabSz="914400">
              <a:defRPr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02" name="Body Level One…"/>
          <p:cNvSpPr txBox="1"/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 defTabSz="914400">
              <a:defRPr>
                <a:latin typeface="+mj-lt"/>
                <a:ea typeface="+mj-ea"/>
                <a:cs typeface="+mj-cs"/>
                <a:sym typeface="Calibri"/>
              </a:defRPr>
            </a:lvl1pPr>
            <a:lvl2pPr defTabSz="914400">
              <a:buChar char="–"/>
              <a:defRPr>
                <a:latin typeface="+mj-lt"/>
                <a:ea typeface="+mj-ea"/>
                <a:cs typeface="+mj-cs"/>
                <a:sym typeface="Calibri"/>
              </a:defRPr>
            </a:lvl2pPr>
            <a:lvl3pPr defTabSz="914400">
              <a:defRPr>
                <a:latin typeface="+mj-lt"/>
                <a:ea typeface="+mj-ea"/>
                <a:cs typeface="+mj-cs"/>
                <a:sym typeface="Calibri"/>
              </a:defRPr>
            </a:lvl3pPr>
            <a:lvl4pPr defTabSz="914400">
              <a:buChar char="–"/>
              <a:defRPr>
                <a:latin typeface="+mj-lt"/>
                <a:ea typeface="+mj-ea"/>
                <a:cs typeface="+mj-cs"/>
                <a:sym typeface="Calibri"/>
              </a:defRPr>
            </a:lvl4pPr>
            <a:lvl5pPr defTabSz="914400">
              <a:buChar char="»"/>
              <a:defRPr>
                <a:latin typeface="+mj-lt"/>
                <a:ea typeface="+mj-ea"/>
                <a:cs typeface="+mj-cs"/>
                <a:sym typeface="Calibri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3" name="Slide Number"/>
          <p:cNvSpPr txBox="1"/>
          <p:nvPr>
            <p:ph type="sldNum" sz="quarter" idx="2"/>
          </p:nvPr>
        </p:nvSpPr>
        <p:spPr>
          <a:xfrm>
            <a:off x="8428181" y="6414762"/>
            <a:ext cx="258620" cy="248302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Title Text"/>
          <p:cNvSpPr txBox="1"/>
          <p:nvPr>
            <p:ph type="title"/>
          </p:nvPr>
        </p:nvSpPr>
        <p:spPr>
          <a:xfrm>
            <a:off x="722312" y="4406900"/>
            <a:ext cx="7772401" cy="1362075"/>
          </a:xfrm>
          <a:prstGeom prst="rect">
            <a:avLst/>
          </a:prstGeom>
        </p:spPr>
        <p:txBody>
          <a:bodyPr anchor="t"/>
          <a:lstStyle>
            <a:lvl1pPr algn="l" defTabSz="914400">
              <a:defRPr b="1" cap="all" sz="4000"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11" name="Body Level One…"/>
          <p:cNvSpPr txBox="1"/>
          <p:nvPr>
            <p:ph type="body" sz="quarter" idx="1"/>
          </p:nvPr>
        </p:nvSpPr>
        <p:spPr>
          <a:xfrm>
            <a:off x="722312" y="2906713"/>
            <a:ext cx="7772401" cy="1500191"/>
          </a:xfrm>
          <a:prstGeom prst="rect">
            <a:avLst/>
          </a:prstGeom>
        </p:spPr>
        <p:txBody>
          <a:bodyPr anchor="b"/>
          <a:lstStyle>
            <a:lvl1pPr marL="0" indent="0" defTabSz="9144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  <a:latin typeface="+mj-lt"/>
                <a:ea typeface="+mj-ea"/>
                <a:cs typeface="+mj-cs"/>
                <a:sym typeface="Calibri"/>
              </a:defRPr>
            </a:lvl1pPr>
            <a:lvl2pPr marL="0" indent="0" defTabSz="9144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  <a:latin typeface="+mj-lt"/>
                <a:ea typeface="+mj-ea"/>
                <a:cs typeface="+mj-cs"/>
                <a:sym typeface="Calibri"/>
              </a:defRPr>
            </a:lvl2pPr>
            <a:lvl3pPr marL="0" indent="0" defTabSz="9144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  <a:latin typeface="+mj-lt"/>
                <a:ea typeface="+mj-ea"/>
                <a:cs typeface="+mj-cs"/>
                <a:sym typeface="Calibri"/>
              </a:defRPr>
            </a:lvl3pPr>
            <a:lvl4pPr marL="0" indent="0" defTabSz="9144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  <a:latin typeface="+mj-lt"/>
                <a:ea typeface="+mj-ea"/>
                <a:cs typeface="+mj-cs"/>
                <a:sym typeface="Calibri"/>
              </a:defRPr>
            </a:lvl4pPr>
            <a:lvl5pPr marL="0" indent="0" defTabSz="9144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  <a:latin typeface="+mj-lt"/>
                <a:ea typeface="+mj-ea"/>
                <a:cs typeface="+mj-cs"/>
                <a:sym typeface="Calibri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2" name="Slide Number"/>
          <p:cNvSpPr txBox="1"/>
          <p:nvPr>
            <p:ph type="sldNum" sz="quarter" idx="2"/>
          </p:nvPr>
        </p:nvSpPr>
        <p:spPr>
          <a:xfrm>
            <a:off x="8428181" y="6414762"/>
            <a:ext cx="258620" cy="248302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Title Text"/>
          <p:cNvSpPr txBox="1"/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>
            <a:lvl1pPr defTabSz="914400">
              <a:defRPr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20" name="Body Level One…"/>
          <p:cNvSpPr txBox="1"/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 defTabSz="914400">
              <a:spcBef>
                <a:spcPts val="600"/>
              </a:spcBef>
              <a:defRPr sz="2800">
                <a:latin typeface="+mj-lt"/>
                <a:ea typeface="+mj-ea"/>
                <a:cs typeface="+mj-cs"/>
                <a:sym typeface="Calibri"/>
              </a:defRPr>
            </a:lvl1pPr>
            <a:lvl2pPr marL="790575" indent="-333375" defTabSz="914400">
              <a:spcBef>
                <a:spcPts val="600"/>
              </a:spcBef>
              <a:buChar char="–"/>
              <a:defRPr sz="2800">
                <a:latin typeface="+mj-lt"/>
                <a:ea typeface="+mj-ea"/>
                <a:cs typeface="+mj-cs"/>
                <a:sym typeface="Calibri"/>
              </a:defRPr>
            </a:lvl2pPr>
            <a:lvl3pPr marL="1234438" indent="-320038" defTabSz="914400">
              <a:spcBef>
                <a:spcPts val="600"/>
              </a:spcBef>
              <a:defRPr sz="2800">
                <a:latin typeface="+mj-lt"/>
                <a:ea typeface="+mj-ea"/>
                <a:cs typeface="+mj-cs"/>
                <a:sym typeface="Calibri"/>
              </a:defRPr>
            </a:lvl3pPr>
            <a:lvl4pPr marL="1727200" indent="-355600" defTabSz="914400">
              <a:spcBef>
                <a:spcPts val="600"/>
              </a:spcBef>
              <a:buChar char="–"/>
              <a:defRPr sz="2800">
                <a:latin typeface="+mj-lt"/>
                <a:ea typeface="+mj-ea"/>
                <a:cs typeface="+mj-cs"/>
                <a:sym typeface="Calibri"/>
              </a:defRPr>
            </a:lvl4pPr>
            <a:lvl5pPr marL="2184400" indent="-355600" defTabSz="914400">
              <a:spcBef>
                <a:spcPts val="600"/>
              </a:spcBef>
              <a:buChar char="»"/>
              <a:defRPr sz="2800">
                <a:latin typeface="+mj-lt"/>
                <a:ea typeface="+mj-ea"/>
                <a:cs typeface="+mj-cs"/>
                <a:sym typeface="Calibri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1" name="Slide Number"/>
          <p:cNvSpPr txBox="1"/>
          <p:nvPr>
            <p:ph type="sldNum" sz="quarter" idx="2"/>
          </p:nvPr>
        </p:nvSpPr>
        <p:spPr>
          <a:xfrm>
            <a:off x="8428181" y="6414762"/>
            <a:ext cx="258620" cy="248302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Title Text"/>
          <p:cNvSpPr txBox="1"/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>
            <a:lvl1pPr defTabSz="914400">
              <a:defRPr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29" name="Body Level One…"/>
          <p:cNvSpPr txBox="1"/>
          <p:nvPr>
            <p:ph type="body" sz="quarter" idx="1"/>
          </p:nvPr>
        </p:nvSpPr>
        <p:spPr>
          <a:xfrm>
            <a:off x="457200" y="1535112"/>
            <a:ext cx="4040188" cy="639763"/>
          </a:xfrm>
          <a:prstGeom prst="rect">
            <a:avLst/>
          </a:prstGeom>
        </p:spPr>
        <p:txBody>
          <a:bodyPr anchor="b"/>
          <a:lstStyle>
            <a:lvl1pPr marL="0" indent="0" defTabSz="914400">
              <a:spcBef>
                <a:spcPts val="500"/>
              </a:spcBef>
              <a:buSzTx/>
              <a:buFontTx/>
              <a:buNone/>
              <a:defRPr b="1" sz="2400">
                <a:latin typeface="+mj-lt"/>
                <a:ea typeface="+mj-ea"/>
                <a:cs typeface="+mj-cs"/>
                <a:sym typeface="Calibri"/>
              </a:defRPr>
            </a:lvl1pPr>
            <a:lvl2pPr marL="0" indent="0" defTabSz="914400">
              <a:spcBef>
                <a:spcPts val="500"/>
              </a:spcBef>
              <a:buSzTx/>
              <a:buFontTx/>
              <a:buNone/>
              <a:defRPr b="1" sz="2400">
                <a:latin typeface="+mj-lt"/>
                <a:ea typeface="+mj-ea"/>
                <a:cs typeface="+mj-cs"/>
                <a:sym typeface="Calibri"/>
              </a:defRPr>
            </a:lvl2pPr>
            <a:lvl3pPr marL="0" indent="0" defTabSz="914400">
              <a:spcBef>
                <a:spcPts val="500"/>
              </a:spcBef>
              <a:buSzTx/>
              <a:buFontTx/>
              <a:buNone/>
              <a:defRPr b="1" sz="2400">
                <a:latin typeface="+mj-lt"/>
                <a:ea typeface="+mj-ea"/>
                <a:cs typeface="+mj-cs"/>
                <a:sym typeface="Calibri"/>
              </a:defRPr>
            </a:lvl3pPr>
            <a:lvl4pPr marL="0" indent="0" defTabSz="914400">
              <a:spcBef>
                <a:spcPts val="500"/>
              </a:spcBef>
              <a:buSzTx/>
              <a:buFontTx/>
              <a:buNone/>
              <a:defRPr b="1" sz="2400">
                <a:latin typeface="+mj-lt"/>
                <a:ea typeface="+mj-ea"/>
                <a:cs typeface="+mj-cs"/>
                <a:sym typeface="Calibri"/>
              </a:defRPr>
            </a:lvl4pPr>
            <a:lvl5pPr marL="0" indent="0" defTabSz="914400">
              <a:spcBef>
                <a:spcPts val="500"/>
              </a:spcBef>
              <a:buSzTx/>
              <a:buFontTx/>
              <a:buNone/>
              <a:defRPr b="1" sz="2400">
                <a:latin typeface="+mj-lt"/>
                <a:ea typeface="+mj-ea"/>
                <a:cs typeface="+mj-cs"/>
                <a:sym typeface="Calibri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0" name="Text Placeholder 4"/>
          <p:cNvSpPr/>
          <p:nvPr>
            <p:ph type="body" sz="quarter" idx="21"/>
          </p:nvPr>
        </p:nvSpPr>
        <p:spPr>
          <a:xfrm>
            <a:off x="4645025" y="1535111"/>
            <a:ext cx="4041775" cy="639767"/>
          </a:xfrm>
          <a:prstGeom prst="rect">
            <a:avLst/>
          </a:prstGeom>
        </p:spPr>
        <p:txBody>
          <a:bodyPr anchor="b"/>
          <a:lstStyle/>
          <a:p>
            <a:pPr/>
          </a:p>
        </p:txBody>
      </p:sp>
      <p:sp>
        <p:nvSpPr>
          <p:cNvPr id="131" name="Slide Number"/>
          <p:cNvSpPr txBox="1"/>
          <p:nvPr>
            <p:ph type="sldNum" sz="quarter" idx="2"/>
          </p:nvPr>
        </p:nvSpPr>
        <p:spPr>
          <a:xfrm>
            <a:off x="8428181" y="6414762"/>
            <a:ext cx="258620" cy="248302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Title Text"/>
          <p:cNvSpPr txBox="1"/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>
            <a:lvl1pPr defTabSz="914400">
              <a:defRPr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39" name="Slide Number"/>
          <p:cNvSpPr txBox="1"/>
          <p:nvPr>
            <p:ph type="sldNum" sz="quarter" idx="2"/>
          </p:nvPr>
        </p:nvSpPr>
        <p:spPr>
          <a:xfrm>
            <a:off x="8428181" y="6414762"/>
            <a:ext cx="258620" cy="248302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lide Number"/>
          <p:cNvSpPr txBox="1"/>
          <p:nvPr>
            <p:ph type="sldNum" sz="quarter" idx="2"/>
          </p:nvPr>
        </p:nvSpPr>
        <p:spPr>
          <a:xfrm>
            <a:off x="8428181" y="6414762"/>
            <a:ext cx="258620" cy="248302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Title Text"/>
          <p:cNvSpPr txBox="1"/>
          <p:nvPr>
            <p:ph type="title"/>
          </p:nvPr>
        </p:nvSpPr>
        <p:spPr>
          <a:xfrm>
            <a:off x="457200" y="273050"/>
            <a:ext cx="3008316" cy="1162050"/>
          </a:xfrm>
          <a:prstGeom prst="rect">
            <a:avLst/>
          </a:prstGeom>
        </p:spPr>
        <p:txBody>
          <a:bodyPr anchor="b"/>
          <a:lstStyle>
            <a:lvl1pPr algn="l" defTabSz="914400">
              <a:defRPr b="1" sz="2000"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54" name="Body Level One…"/>
          <p:cNvSpPr txBox="1"/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 defTabSz="914400">
              <a:defRPr>
                <a:latin typeface="+mj-lt"/>
                <a:ea typeface="+mj-ea"/>
                <a:cs typeface="+mj-cs"/>
                <a:sym typeface="Calibri"/>
              </a:defRPr>
            </a:lvl1pPr>
            <a:lvl2pPr defTabSz="914400">
              <a:buChar char="–"/>
              <a:defRPr>
                <a:latin typeface="+mj-lt"/>
                <a:ea typeface="+mj-ea"/>
                <a:cs typeface="+mj-cs"/>
                <a:sym typeface="Calibri"/>
              </a:defRPr>
            </a:lvl2pPr>
            <a:lvl3pPr defTabSz="914400">
              <a:defRPr>
                <a:latin typeface="+mj-lt"/>
                <a:ea typeface="+mj-ea"/>
                <a:cs typeface="+mj-cs"/>
                <a:sym typeface="Calibri"/>
              </a:defRPr>
            </a:lvl3pPr>
            <a:lvl4pPr defTabSz="914400">
              <a:buChar char="–"/>
              <a:defRPr>
                <a:latin typeface="+mj-lt"/>
                <a:ea typeface="+mj-ea"/>
                <a:cs typeface="+mj-cs"/>
                <a:sym typeface="Calibri"/>
              </a:defRPr>
            </a:lvl4pPr>
            <a:lvl5pPr defTabSz="914400">
              <a:buChar char="»"/>
              <a:defRPr>
                <a:latin typeface="+mj-lt"/>
                <a:ea typeface="+mj-ea"/>
                <a:cs typeface="+mj-cs"/>
                <a:sym typeface="Calibri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5" name="Text Placeholder 3"/>
          <p:cNvSpPr/>
          <p:nvPr>
            <p:ph type="body" sz="half" idx="21"/>
          </p:nvPr>
        </p:nvSpPr>
        <p:spPr>
          <a:xfrm>
            <a:off x="457198" y="1435100"/>
            <a:ext cx="3008317" cy="4691063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56" name="Slide Number"/>
          <p:cNvSpPr txBox="1"/>
          <p:nvPr>
            <p:ph type="sldNum" sz="quarter" idx="2"/>
          </p:nvPr>
        </p:nvSpPr>
        <p:spPr>
          <a:xfrm>
            <a:off x="8428181" y="6414762"/>
            <a:ext cx="258620" cy="248302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Title Text"/>
          <p:cNvSpPr txBox="1"/>
          <p:nvPr>
            <p:ph type="title"/>
          </p:nvPr>
        </p:nvSpPr>
        <p:spPr>
          <a:xfrm>
            <a:off x="1792288" y="4800600"/>
            <a:ext cx="5486404" cy="566738"/>
          </a:xfrm>
          <a:prstGeom prst="rect">
            <a:avLst/>
          </a:prstGeom>
        </p:spPr>
        <p:txBody>
          <a:bodyPr anchor="b"/>
          <a:lstStyle>
            <a:lvl1pPr algn="l" defTabSz="914400">
              <a:defRPr b="1" sz="2000"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64" name="Picture Placeholder 2"/>
          <p:cNvSpPr/>
          <p:nvPr>
            <p:ph type="pic" sz="half" idx="21"/>
          </p:nvPr>
        </p:nvSpPr>
        <p:spPr>
          <a:xfrm>
            <a:off x="1792288" y="612775"/>
            <a:ext cx="5486404" cy="4114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65" name="Body Level One…"/>
          <p:cNvSpPr txBox="1"/>
          <p:nvPr>
            <p:ph type="body" sz="quarter" idx="1"/>
          </p:nvPr>
        </p:nvSpPr>
        <p:spPr>
          <a:xfrm>
            <a:off x="1792288" y="5367337"/>
            <a:ext cx="5486404" cy="804866"/>
          </a:xfrm>
          <a:prstGeom prst="rect">
            <a:avLst/>
          </a:prstGeom>
        </p:spPr>
        <p:txBody>
          <a:bodyPr/>
          <a:lstStyle>
            <a:lvl1pPr marL="0" indent="0" defTabSz="914400">
              <a:spcBef>
                <a:spcPts val="300"/>
              </a:spcBef>
              <a:buSzTx/>
              <a:buFontTx/>
              <a:buNone/>
              <a:defRPr sz="1400">
                <a:latin typeface="+mj-lt"/>
                <a:ea typeface="+mj-ea"/>
                <a:cs typeface="+mj-cs"/>
                <a:sym typeface="Calibri"/>
              </a:defRPr>
            </a:lvl1pPr>
            <a:lvl2pPr marL="0" indent="0" defTabSz="914400">
              <a:spcBef>
                <a:spcPts val="300"/>
              </a:spcBef>
              <a:buSzTx/>
              <a:buFontTx/>
              <a:buNone/>
              <a:defRPr sz="1400">
                <a:latin typeface="+mj-lt"/>
                <a:ea typeface="+mj-ea"/>
                <a:cs typeface="+mj-cs"/>
                <a:sym typeface="Calibri"/>
              </a:defRPr>
            </a:lvl2pPr>
            <a:lvl3pPr marL="0" indent="0" defTabSz="914400">
              <a:spcBef>
                <a:spcPts val="300"/>
              </a:spcBef>
              <a:buSzTx/>
              <a:buFontTx/>
              <a:buNone/>
              <a:defRPr sz="1400">
                <a:latin typeface="+mj-lt"/>
                <a:ea typeface="+mj-ea"/>
                <a:cs typeface="+mj-cs"/>
                <a:sym typeface="Calibri"/>
              </a:defRPr>
            </a:lvl3pPr>
            <a:lvl4pPr marL="0" indent="0" defTabSz="914400">
              <a:spcBef>
                <a:spcPts val="300"/>
              </a:spcBef>
              <a:buSzTx/>
              <a:buFontTx/>
              <a:buNone/>
              <a:defRPr sz="1400">
                <a:latin typeface="+mj-lt"/>
                <a:ea typeface="+mj-ea"/>
                <a:cs typeface="+mj-cs"/>
                <a:sym typeface="Calibri"/>
              </a:defRPr>
            </a:lvl4pPr>
            <a:lvl5pPr marL="0" indent="0" defTabSz="914400">
              <a:spcBef>
                <a:spcPts val="300"/>
              </a:spcBef>
              <a:buSzTx/>
              <a:buFontTx/>
              <a:buNone/>
              <a:defRPr sz="1400">
                <a:latin typeface="+mj-lt"/>
                <a:ea typeface="+mj-ea"/>
                <a:cs typeface="+mj-cs"/>
                <a:sym typeface="Calibri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66" name="Slide Number"/>
          <p:cNvSpPr txBox="1"/>
          <p:nvPr>
            <p:ph type="sldNum" sz="quarter" idx="2"/>
          </p:nvPr>
        </p:nvSpPr>
        <p:spPr>
          <a:xfrm>
            <a:off x="8428181" y="6414762"/>
            <a:ext cx="258620" cy="248302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Title Text"/>
          <p:cNvSpPr txBox="1"/>
          <p:nvPr>
            <p:ph type="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 defTabSz="914400">
              <a:defRPr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74" name="Body Level One…"/>
          <p:cNvSpPr txBox="1"/>
          <p:nvPr>
            <p:ph type="body" sz="quarter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 defTabSz="914400">
              <a:buSzTx/>
              <a:buFontTx/>
              <a:buNone/>
              <a:defRPr>
                <a:latin typeface="Times Roman"/>
                <a:ea typeface="Times Roman"/>
                <a:cs typeface="Times Roman"/>
                <a:sym typeface="Times Roman"/>
              </a:defRPr>
            </a:lvl1pPr>
            <a:lvl2pPr marL="0" indent="0" algn="ctr" defTabSz="914400">
              <a:buSzTx/>
              <a:buFontTx/>
              <a:buNone/>
              <a:defRPr>
                <a:latin typeface="Times Roman"/>
                <a:ea typeface="Times Roman"/>
                <a:cs typeface="Times Roman"/>
                <a:sym typeface="Times Roman"/>
              </a:defRPr>
            </a:lvl2pPr>
            <a:lvl3pPr marL="0" indent="0" algn="ctr" defTabSz="914400">
              <a:buSzTx/>
              <a:buFontTx/>
              <a:buNone/>
              <a:defRPr>
                <a:latin typeface="Times Roman"/>
                <a:ea typeface="Times Roman"/>
                <a:cs typeface="Times Roman"/>
                <a:sym typeface="Times Roman"/>
              </a:defRPr>
            </a:lvl3pPr>
            <a:lvl4pPr marL="0" indent="0" algn="ctr" defTabSz="914400">
              <a:buSzTx/>
              <a:buFontTx/>
              <a:buNone/>
              <a:defRPr>
                <a:latin typeface="Times Roman"/>
                <a:ea typeface="Times Roman"/>
                <a:cs typeface="Times Roman"/>
                <a:sym typeface="Times Roman"/>
              </a:defRPr>
            </a:lvl4pPr>
            <a:lvl5pPr marL="0" indent="0" algn="ctr" defTabSz="914400">
              <a:buSzTx/>
              <a:buFontTx/>
              <a:buNone/>
              <a:defRPr>
                <a:latin typeface="Times Roman"/>
                <a:ea typeface="Times Roman"/>
                <a:cs typeface="Times Roman"/>
                <a:sym typeface="Times Roman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75" name="Slide Number"/>
          <p:cNvSpPr txBox="1"/>
          <p:nvPr>
            <p:ph type="sldNum" sz="quarter" idx="2"/>
          </p:nvPr>
        </p:nvSpPr>
        <p:spPr>
          <a:xfrm>
            <a:off x="8176266" y="6248400"/>
            <a:ext cx="281937" cy="320037"/>
          </a:xfrm>
          <a:prstGeom prst="rect">
            <a:avLst/>
          </a:prstGeom>
        </p:spPr>
        <p:txBody>
          <a:bodyPr anchor="t"/>
          <a:lstStyle>
            <a:lvl1pPr>
              <a:defRPr sz="1400">
                <a:solidFill>
                  <a:srgbClr val="000000"/>
                </a:solidFill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1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Title Text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/>
          <a:lstStyle>
            <a:lvl1pPr defTabSz="914400">
              <a:defRPr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83" name="Body Level One…"/>
          <p:cNvSpPr txBox="1"/>
          <p:nvPr>
            <p:ph type="body"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</p:spPr>
        <p:txBody>
          <a:bodyPr/>
          <a:lstStyle>
            <a:lvl1pPr defTabSz="914400">
              <a:buFontTx/>
              <a:defRPr>
                <a:latin typeface="Times Roman"/>
                <a:ea typeface="Times Roman"/>
                <a:cs typeface="Times Roman"/>
                <a:sym typeface="Times Roman"/>
              </a:defRPr>
            </a:lvl1pPr>
            <a:lvl2pPr defTabSz="914400">
              <a:buFontTx/>
              <a:buChar char="–"/>
              <a:defRPr>
                <a:latin typeface="Times Roman"/>
                <a:ea typeface="Times Roman"/>
                <a:cs typeface="Times Roman"/>
                <a:sym typeface="Times Roman"/>
              </a:defRPr>
            </a:lvl2pPr>
            <a:lvl3pPr defTabSz="914400">
              <a:buFontTx/>
              <a:defRPr>
                <a:latin typeface="Times Roman"/>
                <a:ea typeface="Times Roman"/>
                <a:cs typeface="Times Roman"/>
                <a:sym typeface="Times Roman"/>
              </a:defRPr>
            </a:lvl3pPr>
            <a:lvl4pPr defTabSz="914400">
              <a:buFontTx/>
              <a:buChar char="–"/>
              <a:defRPr>
                <a:latin typeface="Times Roman"/>
                <a:ea typeface="Times Roman"/>
                <a:cs typeface="Times Roman"/>
                <a:sym typeface="Times Roman"/>
              </a:defRPr>
            </a:lvl4pPr>
            <a:lvl5pPr defTabSz="914400">
              <a:buFontTx/>
              <a:buChar char="»"/>
              <a:defRPr>
                <a:latin typeface="Times Roman"/>
                <a:ea typeface="Times Roman"/>
                <a:cs typeface="Times Roman"/>
                <a:sym typeface="Times Roman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84" name="Slide Number"/>
          <p:cNvSpPr txBox="1"/>
          <p:nvPr>
            <p:ph type="sldNum" sz="quarter" idx="2"/>
          </p:nvPr>
        </p:nvSpPr>
        <p:spPr>
          <a:xfrm>
            <a:off x="8176266" y="6248400"/>
            <a:ext cx="281937" cy="320037"/>
          </a:xfrm>
          <a:prstGeom prst="rect">
            <a:avLst/>
          </a:prstGeom>
        </p:spPr>
        <p:txBody>
          <a:bodyPr anchor="t"/>
          <a:lstStyle>
            <a:lvl1pPr>
              <a:defRPr sz="1400">
                <a:solidFill>
                  <a:srgbClr val="000000"/>
                </a:solidFill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Title Text"/>
          <p:cNvSpPr txBox="1"/>
          <p:nvPr>
            <p:ph type="title"/>
          </p:nvPr>
        </p:nvSpPr>
        <p:spPr>
          <a:xfrm>
            <a:off x="722312" y="4406900"/>
            <a:ext cx="7772401" cy="1362075"/>
          </a:xfrm>
          <a:prstGeom prst="rect">
            <a:avLst/>
          </a:prstGeom>
        </p:spPr>
        <p:txBody>
          <a:bodyPr anchor="t"/>
          <a:lstStyle>
            <a:lvl1pPr algn="l" defTabSz="914400">
              <a:defRPr b="1" cap="all" sz="4000"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92" name="Body Level One…"/>
          <p:cNvSpPr txBox="1"/>
          <p:nvPr>
            <p:ph type="body" sz="quarter" idx="1"/>
          </p:nvPr>
        </p:nvSpPr>
        <p:spPr>
          <a:xfrm>
            <a:off x="722312" y="2906713"/>
            <a:ext cx="7772401" cy="1500191"/>
          </a:xfrm>
          <a:prstGeom prst="rect">
            <a:avLst/>
          </a:prstGeom>
        </p:spPr>
        <p:txBody>
          <a:bodyPr anchor="b"/>
          <a:lstStyle>
            <a:lvl1pPr marL="0" indent="0" defTabSz="914400">
              <a:spcBef>
                <a:spcPts val="400"/>
              </a:spcBef>
              <a:buSzTx/>
              <a:buFontTx/>
              <a:buNone/>
              <a:defRPr sz="2000">
                <a:latin typeface="Times Roman"/>
                <a:ea typeface="Times Roman"/>
                <a:cs typeface="Times Roman"/>
                <a:sym typeface="Times Roman"/>
              </a:defRPr>
            </a:lvl1pPr>
            <a:lvl2pPr marL="0" indent="0" defTabSz="914400">
              <a:spcBef>
                <a:spcPts val="400"/>
              </a:spcBef>
              <a:buSzTx/>
              <a:buFontTx/>
              <a:buNone/>
              <a:defRPr sz="2000">
                <a:latin typeface="Times Roman"/>
                <a:ea typeface="Times Roman"/>
                <a:cs typeface="Times Roman"/>
                <a:sym typeface="Times Roman"/>
              </a:defRPr>
            </a:lvl2pPr>
            <a:lvl3pPr marL="0" indent="0" defTabSz="914400">
              <a:spcBef>
                <a:spcPts val="400"/>
              </a:spcBef>
              <a:buSzTx/>
              <a:buFontTx/>
              <a:buNone/>
              <a:defRPr sz="2000">
                <a:latin typeface="Times Roman"/>
                <a:ea typeface="Times Roman"/>
                <a:cs typeface="Times Roman"/>
                <a:sym typeface="Times Roman"/>
              </a:defRPr>
            </a:lvl3pPr>
            <a:lvl4pPr marL="0" indent="0" defTabSz="914400">
              <a:spcBef>
                <a:spcPts val="400"/>
              </a:spcBef>
              <a:buSzTx/>
              <a:buFontTx/>
              <a:buNone/>
              <a:defRPr sz="2000">
                <a:latin typeface="Times Roman"/>
                <a:ea typeface="Times Roman"/>
                <a:cs typeface="Times Roman"/>
                <a:sym typeface="Times Roman"/>
              </a:defRPr>
            </a:lvl4pPr>
            <a:lvl5pPr marL="0" indent="0" defTabSz="914400">
              <a:spcBef>
                <a:spcPts val="400"/>
              </a:spcBef>
              <a:buSzTx/>
              <a:buFontTx/>
              <a:buNone/>
              <a:defRPr sz="2000">
                <a:latin typeface="Times Roman"/>
                <a:ea typeface="Times Roman"/>
                <a:cs typeface="Times Roman"/>
                <a:sym typeface="Times Roman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93" name="Slide Number"/>
          <p:cNvSpPr txBox="1"/>
          <p:nvPr>
            <p:ph type="sldNum" sz="quarter" idx="2"/>
          </p:nvPr>
        </p:nvSpPr>
        <p:spPr>
          <a:xfrm>
            <a:off x="8176266" y="6248400"/>
            <a:ext cx="281937" cy="320037"/>
          </a:xfrm>
          <a:prstGeom prst="rect">
            <a:avLst/>
          </a:prstGeom>
        </p:spPr>
        <p:txBody>
          <a:bodyPr anchor="t"/>
          <a:lstStyle>
            <a:lvl1pPr>
              <a:defRPr sz="1400">
                <a:solidFill>
                  <a:srgbClr val="000000"/>
                </a:solidFill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Title Text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/>
          <a:lstStyle>
            <a:lvl1pPr defTabSz="914400">
              <a:defRPr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201" name="Body Level One…"/>
          <p:cNvSpPr txBox="1"/>
          <p:nvPr>
            <p:ph type="body" sz="half" idx="1"/>
          </p:nvPr>
        </p:nvSpPr>
        <p:spPr>
          <a:xfrm>
            <a:off x="685800" y="1981200"/>
            <a:ext cx="3810000" cy="4114800"/>
          </a:xfrm>
          <a:prstGeom prst="rect">
            <a:avLst/>
          </a:prstGeom>
        </p:spPr>
        <p:txBody>
          <a:bodyPr/>
          <a:lstStyle>
            <a:lvl1pPr defTabSz="914400">
              <a:spcBef>
                <a:spcPts val="600"/>
              </a:spcBef>
              <a:buFontTx/>
              <a:defRPr sz="2800">
                <a:latin typeface="Times Roman"/>
                <a:ea typeface="Times Roman"/>
                <a:cs typeface="Times Roman"/>
                <a:sym typeface="Times Roman"/>
              </a:defRPr>
            </a:lvl1pPr>
            <a:lvl2pPr marL="790575" indent="-333375" defTabSz="914400">
              <a:spcBef>
                <a:spcPts val="600"/>
              </a:spcBef>
              <a:buFontTx/>
              <a:buChar char="–"/>
              <a:defRPr sz="2800">
                <a:latin typeface="Times Roman"/>
                <a:ea typeface="Times Roman"/>
                <a:cs typeface="Times Roman"/>
                <a:sym typeface="Times Roman"/>
              </a:defRPr>
            </a:lvl2pPr>
            <a:lvl3pPr marL="1234438" indent="-320038" defTabSz="914400">
              <a:spcBef>
                <a:spcPts val="600"/>
              </a:spcBef>
              <a:buFontTx/>
              <a:defRPr sz="2800">
                <a:latin typeface="Times Roman"/>
                <a:ea typeface="Times Roman"/>
                <a:cs typeface="Times Roman"/>
                <a:sym typeface="Times Roman"/>
              </a:defRPr>
            </a:lvl3pPr>
            <a:lvl4pPr marL="1727200" indent="-355600" defTabSz="914400">
              <a:spcBef>
                <a:spcPts val="600"/>
              </a:spcBef>
              <a:buFontTx/>
              <a:buChar char="–"/>
              <a:defRPr sz="2800">
                <a:latin typeface="Times Roman"/>
                <a:ea typeface="Times Roman"/>
                <a:cs typeface="Times Roman"/>
                <a:sym typeface="Times Roman"/>
              </a:defRPr>
            </a:lvl4pPr>
            <a:lvl5pPr marL="2184400" indent="-355600" defTabSz="914400">
              <a:spcBef>
                <a:spcPts val="600"/>
              </a:spcBef>
              <a:buFontTx/>
              <a:buChar char="»"/>
              <a:defRPr sz="2800">
                <a:latin typeface="Times Roman"/>
                <a:ea typeface="Times Roman"/>
                <a:cs typeface="Times Roman"/>
                <a:sym typeface="Times Roman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02" name="Slide Number"/>
          <p:cNvSpPr txBox="1"/>
          <p:nvPr>
            <p:ph type="sldNum" sz="quarter" idx="2"/>
          </p:nvPr>
        </p:nvSpPr>
        <p:spPr>
          <a:xfrm>
            <a:off x="8176266" y="6248400"/>
            <a:ext cx="281937" cy="320037"/>
          </a:xfrm>
          <a:prstGeom prst="rect">
            <a:avLst/>
          </a:prstGeom>
        </p:spPr>
        <p:txBody>
          <a:bodyPr anchor="t"/>
          <a:lstStyle>
            <a:lvl1pPr>
              <a:defRPr sz="1400">
                <a:solidFill>
                  <a:srgbClr val="000000"/>
                </a:solidFill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Title Text"/>
          <p:cNvSpPr txBox="1"/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>
            <a:lvl1pPr defTabSz="914400">
              <a:defRPr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210" name="Body Level One…"/>
          <p:cNvSpPr txBox="1"/>
          <p:nvPr>
            <p:ph type="body" sz="quarter" idx="1"/>
          </p:nvPr>
        </p:nvSpPr>
        <p:spPr>
          <a:xfrm>
            <a:off x="457200" y="1535112"/>
            <a:ext cx="4040188" cy="639763"/>
          </a:xfrm>
          <a:prstGeom prst="rect">
            <a:avLst/>
          </a:prstGeom>
        </p:spPr>
        <p:txBody>
          <a:bodyPr anchor="b"/>
          <a:lstStyle>
            <a:lvl1pPr marL="0" indent="0" defTabSz="914400">
              <a:spcBef>
                <a:spcPts val="500"/>
              </a:spcBef>
              <a:buSzTx/>
              <a:buFontTx/>
              <a:buNone/>
              <a:defRPr b="1" sz="2400">
                <a:latin typeface="Times Roman"/>
                <a:ea typeface="Times Roman"/>
                <a:cs typeface="Times Roman"/>
                <a:sym typeface="Times Roman"/>
              </a:defRPr>
            </a:lvl1pPr>
            <a:lvl2pPr marL="0" indent="0" defTabSz="914400">
              <a:spcBef>
                <a:spcPts val="500"/>
              </a:spcBef>
              <a:buSzTx/>
              <a:buFontTx/>
              <a:buNone/>
              <a:defRPr b="1" sz="2400">
                <a:latin typeface="Times Roman"/>
                <a:ea typeface="Times Roman"/>
                <a:cs typeface="Times Roman"/>
                <a:sym typeface="Times Roman"/>
              </a:defRPr>
            </a:lvl2pPr>
            <a:lvl3pPr marL="0" indent="0" defTabSz="914400">
              <a:spcBef>
                <a:spcPts val="500"/>
              </a:spcBef>
              <a:buSzTx/>
              <a:buFontTx/>
              <a:buNone/>
              <a:defRPr b="1" sz="2400">
                <a:latin typeface="Times Roman"/>
                <a:ea typeface="Times Roman"/>
                <a:cs typeface="Times Roman"/>
                <a:sym typeface="Times Roman"/>
              </a:defRPr>
            </a:lvl3pPr>
            <a:lvl4pPr marL="0" indent="0" defTabSz="914400">
              <a:spcBef>
                <a:spcPts val="500"/>
              </a:spcBef>
              <a:buSzTx/>
              <a:buFontTx/>
              <a:buNone/>
              <a:defRPr b="1" sz="2400">
                <a:latin typeface="Times Roman"/>
                <a:ea typeface="Times Roman"/>
                <a:cs typeface="Times Roman"/>
                <a:sym typeface="Times Roman"/>
              </a:defRPr>
            </a:lvl4pPr>
            <a:lvl5pPr marL="0" indent="0" defTabSz="914400">
              <a:spcBef>
                <a:spcPts val="500"/>
              </a:spcBef>
              <a:buSzTx/>
              <a:buFontTx/>
              <a:buNone/>
              <a:defRPr b="1" sz="2400">
                <a:latin typeface="Times Roman"/>
                <a:ea typeface="Times Roman"/>
                <a:cs typeface="Times Roman"/>
                <a:sym typeface="Times Roman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11" name="Text Placeholder 4"/>
          <p:cNvSpPr/>
          <p:nvPr>
            <p:ph type="body" sz="quarter" idx="21"/>
          </p:nvPr>
        </p:nvSpPr>
        <p:spPr>
          <a:xfrm>
            <a:off x="4645025" y="1535111"/>
            <a:ext cx="4041775" cy="639767"/>
          </a:xfrm>
          <a:prstGeom prst="rect">
            <a:avLst/>
          </a:prstGeom>
        </p:spPr>
        <p:txBody>
          <a:bodyPr anchor="b"/>
          <a:lstStyle/>
          <a:p>
            <a:pPr/>
          </a:p>
        </p:txBody>
      </p:sp>
      <p:sp>
        <p:nvSpPr>
          <p:cNvPr id="212" name="Slide Number"/>
          <p:cNvSpPr txBox="1"/>
          <p:nvPr>
            <p:ph type="sldNum" sz="quarter" idx="2"/>
          </p:nvPr>
        </p:nvSpPr>
        <p:spPr>
          <a:xfrm>
            <a:off x="8176266" y="6248400"/>
            <a:ext cx="281937" cy="320037"/>
          </a:xfrm>
          <a:prstGeom prst="rect">
            <a:avLst/>
          </a:prstGeom>
        </p:spPr>
        <p:txBody>
          <a:bodyPr anchor="t"/>
          <a:lstStyle>
            <a:lvl1pPr>
              <a:defRPr sz="1400">
                <a:solidFill>
                  <a:srgbClr val="000000"/>
                </a:solidFill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Title Text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/>
          <a:lstStyle>
            <a:lvl1pPr defTabSz="914400">
              <a:defRPr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220" name="Slide Number"/>
          <p:cNvSpPr txBox="1"/>
          <p:nvPr>
            <p:ph type="sldNum" sz="quarter" idx="2"/>
          </p:nvPr>
        </p:nvSpPr>
        <p:spPr>
          <a:xfrm>
            <a:off x="8176266" y="6248400"/>
            <a:ext cx="281937" cy="320037"/>
          </a:xfrm>
          <a:prstGeom prst="rect">
            <a:avLst/>
          </a:prstGeom>
        </p:spPr>
        <p:txBody>
          <a:bodyPr anchor="t"/>
          <a:lstStyle>
            <a:lvl1pPr>
              <a:defRPr sz="1400">
                <a:solidFill>
                  <a:srgbClr val="000000"/>
                </a:solidFill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Slide Number"/>
          <p:cNvSpPr txBox="1"/>
          <p:nvPr>
            <p:ph type="sldNum" sz="quarter" idx="2"/>
          </p:nvPr>
        </p:nvSpPr>
        <p:spPr>
          <a:xfrm>
            <a:off x="8176266" y="6248400"/>
            <a:ext cx="281937" cy="320037"/>
          </a:xfrm>
          <a:prstGeom prst="rect">
            <a:avLst/>
          </a:prstGeom>
        </p:spPr>
        <p:txBody>
          <a:bodyPr anchor="t"/>
          <a:lstStyle>
            <a:lvl1pPr>
              <a:defRPr sz="1400">
                <a:solidFill>
                  <a:srgbClr val="000000"/>
                </a:solidFill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Title Text"/>
          <p:cNvSpPr txBox="1"/>
          <p:nvPr>
            <p:ph type="title"/>
          </p:nvPr>
        </p:nvSpPr>
        <p:spPr>
          <a:xfrm>
            <a:off x="457200" y="273050"/>
            <a:ext cx="3008316" cy="1162050"/>
          </a:xfrm>
          <a:prstGeom prst="rect">
            <a:avLst/>
          </a:prstGeom>
        </p:spPr>
        <p:txBody>
          <a:bodyPr anchor="b"/>
          <a:lstStyle>
            <a:lvl1pPr algn="l" defTabSz="914400">
              <a:defRPr b="1" sz="2000"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235" name="Body Level One…"/>
          <p:cNvSpPr txBox="1"/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 defTabSz="914400">
              <a:buFontTx/>
              <a:defRPr>
                <a:latin typeface="Times Roman"/>
                <a:ea typeface="Times Roman"/>
                <a:cs typeface="Times Roman"/>
                <a:sym typeface="Times Roman"/>
              </a:defRPr>
            </a:lvl1pPr>
            <a:lvl2pPr defTabSz="914400">
              <a:buFontTx/>
              <a:buChar char="–"/>
              <a:defRPr>
                <a:latin typeface="Times Roman"/>
                <a:ea typeface="Times Roman"/>
                <a:cs typeface="Times Roman"/>
                <a:sym typeface="Times Roman"/>
              </a:defRPr>
            </a:lvl2pPr>
            <a:lvl3pPr defTabSz="914400">
              <a:buFontTx/>
              <a:defRPr>
                <a:latin typeface="Times Roman"/>
                <a:ea typeface="Times Roman"/>
                <a:cs typeface="Times Roman"/>
                <a:sym typeface="Times Roman"/>
              </a:defRPr>
            </a:lvl3pPr>
            <a:lvl4pPr defTabSz="914400">
              <a:buFontTx/>
              <a:buChar char="–"/>
              <a:defRPr>
                <a:latin typeface="Times Roman"/>
                <a:ea typeface="Times Roman"/>
                <a:cs typeface="Times Roman"/>
                <a:sym typeface="Times Roman"/>
              </a:defRPr>
            </a:lvl4pPr>
            <a:lvl5pPr defTabSz="914400">
              <a:buFontTx/>
              <a:buChar char="»"/>
              <a:defRPr>
                <a:latin typeface="Times Roman"/>
                <a:ea typeface="Times Roman"/>
                <a:cs typeface="Times Roman"/>
                <a:sym typeface="Times Roman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6" name="Text Placeholder 3"/>
          <p:cNvSpPr/>
          <p:nvPr>
            <p:ph type="body" sz="half" idx="21"/>
          </p:nvPr>
        </p:nvSpPr>
        <p:spPr>
          <a:xfrm>
            <a:off x="457198" y="1435100"/>
            <a:ext cx="3008317" cy="4691063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37" name="Slide Number"/>
          <p:cNvSpPr txBox="1"/>
          <p:nvPr>
            <p:ph type="sldNum" sz="quarter" idx="2"/>
          </p:nvPr>
        </p:nvSpPr>
        <p:spPr>
          <a:xfrm>
            <a:off x="8176266" y="6248400"/>
            <a:ext cx="281937" cy="320037"/>
          </a:xfrm>
          <a:prstGeom prst="rect">
            <a:avLst/>
          </a:prstGeom>
        </p:spPr>
        <p:txBody>
          <a:bodyPr anchor="t"/>
          <a:lstStyle>
            <a:lvl1pPr>
              <a:defRPr sz="1400">
                <a:solidFill>
                  <a:srgbClr val="000000"/>
                </a:solidFill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Title Text"/>
          <p:cNvSpPr txBox="1"/>
          <p:nvPr>
            <p:ph type="title"/>
          </p:nvPr>
        </p:nvSpPr>
        <p:spPr>
          <a:xfrm>
            <a:off x="1792288" y="4800600"/>
            <a:ext cx="5486404" cy="566738"/>
          </a:xfrm>
          <a:prstGeom prst="rect">
            <a:avLst/>
          </a:prstGeom>
        </p:spPr>
        <p:txBody>
          <a:bodyPr anchor="b"/>
          <a:lstStyle>
            <a:lvl1pPr algn="l" defTabSz="914400">
              <a:defRPr b="1" sz="2000"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245" name="Picture Placeholder 2"/>
          <p:cNvSpPr/>
          <p:nvPr>
            <p:ph type="pic" sz="half" idx="21"/>
          </p:nvPr>
        </p:nvSpPr>
        <p:spPr>
          <a:xfrm>
            <a:off x="1792288" y="612775"/>
            <a:ext cx="5486404" cy="4114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246" name="Body Level One…"/>
          <p:cNvSpPr txBox="1"/>
          <p:nvPr>
            <p:ph type="body" sz="quarter" idx="1"/>
          </p:nvPr>
        </p:nvSpPr>
        <p:spPr>
          <a:xfrm>
            <a:off x="1792288" y="5367337"/>
            <a:ext cx="5486404" cy="804866"/>
          </a:xfrm>
          <a:prstGeom prst="rect">
            <a:avLst/>
          </a:prstGeom>
        </p:spPr>
        <p:txBody>
          <a:bodyPr/>
          <a:lstStyle>
            <a:lvl1pPr marL="0" indent="0" defTabSz="914400">
              <a:spcBef>
                <a:spcPts val="300"/>
              </a:spcBef>
              <a:buSzTx/>
              <a:buFontTx/>
              <a:buNone/>
              <a:defRPr sz="1400">
                <a:latin typeface="Times Roman"/>
                <a:ea typeface="Times Roman"/>
                <a:cs typeface="Times Roman"/>
                <a:sym typeface="Times Roman"/>
              </a:defRPr>
            </a:lvl1pPr>
            <a:lvl2pPr marL="0" indent="0" defTabSz="914400">
              <a:spcBef>
                <a:spcPts val="300"/>
              </a:spcBef>
              <a:buSzTx/>
              <a:buFontTx/>
              <a:buNone/>
              <a:defRPr sz="1400">
                <a:latin typeface="Times Roman"/>
                <a:ea typeface="Times Roman"/>
                <a:cs typeface="Times Roman"/>
                <a:sym typeface="Times Roman"/>
              </a:defRPr>
            </a:lvl2pPr>
            <a:lvl3pPr marL="0" indent="0" defTabSz="914400">
              <a:spcBef>
                <a:spcPts val="300"/>
              </a:spcBef>
              <a:buSzTx/>
              <a:buFontTx/>
              <a:buNone/>
              <a:defRPr sz="1400">
                <a:latin typeface="Times Roman"/>
                <a:ea typeface="Times Roman"/>
                <a:cs typeface="Times Roman"/>
                <a:sym typeface="Times Roman"/>
              </a:defRPr>
            </a:lvl3pPr>
            <a:lvl4pPr marL="0" indent="0" defTabSz="914400">
              <a:spcBef>
                <a:spcPts val="300"/>
              </a:spcBef>
              <a:buSzTx/>
              <a:buFontTx/>
              <a:buNone/>
              <a:defRPr sz="1400">
                <a:latin typeface="Times Roman"/>
                <a:ea typeface="Times Roman"/>
                <a:cs typeface="Times Roman"/>
                <a:sym typeface="Times Roman"/>
              </a:defRPr>
            </a:lvl4pPr>
            <a:lvl5pPr marL="0" indent="0" defTabSz="914400">
              <a:spcBef>
                <a:spcPts val="300"/>
              </a:spcBef>
              <a:buSzTx/>
              <a:buFontTx/>
              <a:buNone/>
              <a:defRPr sz="1400">
                <a:latin typeface="Times Roman"/>
                <a:ea typeface="Times Roman"/>
                <a:cs typeface="Times Roman"/>
                <a:sym typeface="Times Roman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47" name="Slide Number"/>
          <p:cNvSpPr txBox="1"/>
          <p:nvPr>
            <p:ph type="sldNum" sz="quarter" idx="2"/>
          </p:nvPr>
        </p:nvSpPr>
        <p:spPr>
          <a:xfrm>
            <a:off x="8176266" y="6248400"/>
            <a:ext cx="281937" cy="320037"/>
          </a:xfrm>
          <a:prstGeom prst="rect">
            <a:avLst/>
          </a:prstGeom>
        </p:spPr>
        <p:txBody>
          <a:bodyPr anchor="t"/>
          <a:lstStyle>
            <a:lvl1pPr>
              <a:defRPr sz="1400">
                <a:solidFill>
                  <a:srgbClr val="000000"/>
                </a:solidFill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Title Text"/>
          <p:cNvSpPr txBox="1"/>
          <p:nvPr>
            <p:ph type="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55" name="Body Level One…"/>
          <p:cNvSpPr txBox="1"/>
          <p:nvPr>
            <p:ph type="body" sz="quarter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1pPr>
            <a:lvl2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2pPr>
            <a:lvl3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3pPr>
            <a:lvl4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4pPr>
            <a:lvl5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5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64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6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Text"/>
          <p:cNvSpPr txBox="1"/>
          <p:nvPr>
            <p:ph type="title"/>
          </p:nvPr>
        </p:nvSpPr>
        <p:spPr>
          <a:xfrm>
            <a:off x="722312" y="4406900"/>
            <a:ext cx="7772401" cy="1362075"/>
          </a:xfrm>
          <a:prstGeom prst="rect">
            <a:avLst/>
          </a:prstGeom>
        </p:spPr>
        <p:txBody>
          <a:bodyPr anchor="t"/>
          <a:lstStyle>
            <a:lvl1pPr algn="l">
              <a:defRPr b="1" cap="all" sz="4000"/>
            </a:lvl1pPr>
          </a:lstStyle>
          <a:p>
            <a:pPr/>
            <a:r>
              <a:t>Title Text</a:t>
            </a:r>
          </a:p>
        </p:txBody>
      </p:sp>
      <p:sp>
        <p:nvSpPr>
          <p:cNvPr id="30" name="Body Level One…"/>
          <p:cNvSpPr txBox="1"/>
          <p:nvPr>
            <p:ph type="body" sz="quarter" idx="1"/>
          </p:nvPr>
        </p:nvSpPr>
        <p:spPr>
          <a:xfrm>
            <a:off x="722312" y="2906713"/>
            <a:ext cx="7772401" cy="1500191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1pPr>
            <a:lvl2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2pPr>
            <a:lvl3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3pPr>
            <a:lvl4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4pPr>
            <a:lvl5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Title Text"/>
          <p:cNvSpPr txBox="1"/>
          <p:nvPr>
            <p:ph type="title"/>
          </p:nvPr>
        </p:nvSpPr>
        <p:spPr>
          <a:xfrm>
            <a:off x="722312" y="4406900"/>
            <a:ext cx="7772401" cy="1362075"/>
          </a:xfrm>
          <a:prstGeom prst="rect">
            <a:avLst/>
          </a:prstGeom>
        </p:spPr>
        <p:txBody>
          <a:bodyPr anchor="t"/>
          <a:lstStyle>
            <a:lvl1pPr algn="l">
              <a:defRPr b="1" cap="all" sz="4000"/>
            </a:lvl1pPr>
          </a:lstStyle>
          <a:p>
            <a:pPr/>
            <a:r>
              <a:t>Title Text</a:t>
            </a:r>
          </a:p>
        </p:txBody>
      </p:sp>
      <p:sp>
        <p:nvSpPr>
          <p:cNvPr id="273" name="Body Level One…"/>
          <p:cNvSpPr txBox="1"/>
          <p:nvPr>
            <p:ph type="body" sz="quarter" idx="1"/>
          </p:nvPr>
        </p:nvSpPr>
        <p:spPr>
          <a:xfrm>
            <a:off x="722312" y="2906713"/>
            <a:ext cx="7772401" cy="1500191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1pPr>
            <a:lvl2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2pPr>
            <a:lvl3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3pPr>
            <a:lvl4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4pPr>
            <a:lvl5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7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82" name="Body Level One…"/>
          <p:cNvSpPr txBox="1"/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8" indent="-320038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184400" indent="-355600">
              <a:spcBef>
                <a:spcPts val="600"/>
              </a:spcBef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8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91" name="Body Level One…"/>
          <p:cNvSpPr txBox="1"/>
          <p:nvPr>
            <p:ph type="body" sz="quarter" idx="1"/>
          </p:nvPr>
        </p:nvSpPr>
        <p:spPr>
          <a:xfrm>
            <a:off x="457200" y="1535112"/>
            <a:ext cx="4040188" cy="639763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SzTx/>
              <a:buFontTx/>
              <a:buNone/>
              <a:defRPr b="1" sz="2400"/>
            </a:lvl1pPr>
            <a:lvl2pPr marL="0" indent="0">
              <a:spcBef>
                <a:spcPts val="500"/>
              </a:spcBef>
              <a:buSzTx/>
              <a:buFontTx/>
              <a:buNone/>
              <a:defRPr b="1" sz="2400"/>
            </a:lvl2pPr>
            <a:lvl3pPr marL="0" indent="0">
              <a:spcBef>
                <a:spcPts val="500"/>
              </a:spcBef>
              <a:buSzTx/>
              <a:buFontTx/>
              <a:buNone/>
              <a:defRPr b="1" sz="2400"/>
            </a:lvl3pPr>
            <a:lvl4pPr marL="0" indent="0">
              <a:spcBef>
                <a:spcPts val="500"/>
              </a:spcBef>
              <a:buSzTx/>
              <a:buFontTx/>
              <a:buNone/>
              <a:defRPr b="1" sz="2400"/>
            </a:lvl4pPr>
            <a:lvl5pPr marL="0" indent="0">
              <a:spcBef>
                <a:spcPts val="500"/>
              </a:spcBef>
              <a:buSzTx/>
              <a:buFontTx/>
              <a:buNone/>
              <a:defRPr b="1" sz="2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92" name="Text Placeholder 4"/>
          <p:cNvSpPr/>
          <p:nvPr>
            <p:ph type="body" sz="quarter" idx="21"/>
          </p:nvPr>
        </p:nvSpPr>
        <p:spPr>
          <a:xfrm>
            <a:off x="4645025" y="1535111"/>
            <a:ext cx="4041775" cy="639767"/>
          </a:xfrm>
          <a:prstGeom prst="rect">
            <a:avLst/>
          </a:prstGeom>
        </p:spPr>
        <p:txBody>
          <a:bodyPr anchor="b"/>
          <a:lstStyle/>
          <a:p>
            <a:pPr/>
          </a:p>
        </p:txBody>
      </p:sp>
      <p:sp>
        <p:nvSpPr>
          <p:cNvPr id="29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0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Title Text"/>
          <p:cNvSpPr txBox="1"/>
          <p:nvPr>
            <p:ph type="title"/>
          </p:nvPr>
        </p:nvSpPr>
        <p:spPr>
          <a:xfrm>
            <a:off x="457200" y="273050"/>
            <a:ext cx="3008316" cy="1162050"/>
          </a:xfrm>
          <a:prstGeom prst="rect">
            <a:avLst/>
          </a:prstGeom>
        </p:spPr>
        <p:txBody>
          <a:bodyPr anchor="b"/>
          <a:lstStyle>
            <a:lvl1pPr algn="l">
              <a:defRPr b="1" sz="2000"/>
            </a:lvl1pPr>
          </a:lstStyle>
          <a:p>
            <a:pPr/>
            <a:r>
              <a:t>Title Text</a:t>
            </a:r>
          </a:p>
        </p:txBody>
      </p:sp>
      <p:sp>
        <p:nvSpPr>
          <p:cNvPr id="316" name="Body Level One…"/>
          <p:cNvSpPr txBox="1"/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7" name="Text Placeholder 3"/>
          <p:cNvSpPr/>
          <p:nvPr>
            <p:ph type="body" sz="half" idx="21"/>
          </p:nvPr>
        </p:nvSpPr>
        <p:spPr>
          <a:xfrm>
            <a:off x="457198" y="1435100"/>
            <a:ext cx="3008317" cy="4691063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1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Title Text"/>
          <p:cNvSpPr txBox="1"/>
          <p:nvPr>
            <p:ph type="title"/>
          </p:nvPr>
        </p:nvSpPr>
        <p:spPr>
          <a:xfrm>
            <a:off x="1792288" y="4800600"/>
            <a:ext cx="5486404" cy="566738"/>
          </a:xfrm>
          <a:prstGeom prst="rect">
            <a:avLst/>
          </a:prstGeom>
        </p:spPr>
        <p:txBody>
          <a:bodyPr anchor="b"/>
          <a:lstStyle>
            <a:lvl1pPr algn="l">
              <a:defRPr b="1" sz="2000"/>
            </a:lvl1pPr>
          </a:lstStyle>
          <a:p>
            <a:pPr/>
            <a:r>
              <a:t>Title Text</a:t>
            </a:r>
          </a:p>
        </p:txBody>
      </p:sp>
      <p:sp>
        <p:nvSpPr>
          <p:cNvPr id="326" name="Picture Placeholder 2"/>
          <p:cNvSpPr/>
          <p:nvPr>
            <p:ph type="pic" sz="half" idx="21"/>
          </p:nvPr>
        </p:nvSpPr>
        <p:spPr>
          <a:xfrm>
            <a:off x="1792288" y="612775"/>
            <a:ext cx="5486404" cy="4114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327" name="Body Level One…"/>
          <p:cNvSpPr txBox="1"/>
          <p:nvPr>
            <p:ph type="body" sz="quarter" idx="1"/>
          </p:nvPr>
        </p:nvSpPr>
        <p:spPr>
          <a:xfrm>
            <a:off x="1792288" y="5367337"/>
            <a:ext cx="5486404" cy="80486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FontTx/>
              <a:buNone/>
              <a:defRPr sz="1400"/>
            </a:lvl1pPr>
            <a:lvl2pPr marL="0" indent="0">
              <a:spcBef>
                <a:spcPts val="300"/>
              </a:spcBef>
              <a:buSzTx/>
              <a:buFontTx/>
              <a:buNone/>
              <a:defRPr sz="1400"/>
            </a:lvl2pPr>
            <a:lvl3pPr marL="0" indent="0">
              <a:spcBef>
                <a:spcPts val="300"/>
              </a:spcBef>
              <a:buSzTx/>
              <a:buFontTx/>
              <a:buNone/>
              <a:defRPr sz="1400"/>
            </a:lvl3pPr>
            <a:lvl4pPr marL="0" indent="0">
              <a:spcBef>
                <a:spcPts val="300"/>
              </a:spcBef>
              <a:buSzTx/>
              <a:buFontTx/>
              <a:buNone/>
              <a:defRPr sz="1400"/>
            </a:lvl4pPr>
            <a:lvl5pPr marL="0" indent="0">
              <a:spcBef>
                <a:spcPts val="300"/>
              </a:spcBef>
              <a:buSzTx/>
              <a:buFontTx/>
              <a:buNone/>
              <a:defRPr sz="1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2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Title Text"/>
          <p:cNvSpPr txBox="1"/>
          <p:nvPr>
            <p:ph type="title"/>
          </p:nvPr>
        </p:nvSpPr>
        <p:spPr>
          <a:xfrm>
            <a:off x="1600200" y="-73025"/>
            <a:ext cx="6773865" cy="904875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36" name="Slide Number"/>
          <p:cNvSpPr txBox="1"/>
          <p:nvPr>
            <p:ph type="sldNum" sz="quarter" idx="2"/>
          </p:nvPr>
        </p:nvSpPr>
        <p:spPr>
          <a:xfrm>
            <a:off x="8689971" y="6466206"/>
            <a:ext cx="273057" cy="281937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Title Text"/>
          <p:cNvSpPr txBox="1"/>
          <p:nvPr>
            <p:ph type="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 defTabSz="914400">
              <a:defRPr>
                <a:solidFill>
                  <a:srgbClr val="3333C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344" name="Body Level One…"/>
          <p:cNvSpPr txBox="1"/>
          <p:nvPr>
            <p:ph type="body" sz="quarter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 defTabSz="914400">
              <a:buSzTx/>
              <a:buFontTx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indent="0" algn="ctr" defTabSz="914400">
              <a:buSzTx/>
              <a:buFontTx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indent="0" algn="ctr" defTabSz="914400">
              <a:buSzTx/>
              <a:buFontTx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indent="0" algn="ctr" defTabSz="914400">
              <a:buSzTx/>
              <a:buFontTx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indent="0" algn="ctr" defTabSz="914400">
              <a:buSzTx/>
              <a:buFontTx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45" name="Slide Number"/>
          <p:cNvSpPr txBox="1"/>
          <p:nvPr>
            <p:ph type="sldNum" sz="quarter" idx="2"/>
          </p:nvPr>
        </p:nvSpPr>
        <p:spPr>
          <a:xfrm>
            <a:off x="6280145" y="6215382"/>
            <a:ext cx="273057" cy="281937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Title Text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/>
          <a:lstStyle>
            <a:lvl1pPr defTabSz="914400">
              <a:defRPr>
                <a:solidFill>
                  <a:srgbClr val="3333C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353" name="Body Level One…"/>
          <p:cNvSpPr txBox="1"/>
          <p:nvPr>
            <p:ph type="body"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</p:spPr>
        <p:txBody>
          <a:bodyPr/>
          <a:lstStyle>
            <a:lvl1pPr defTabSz="914400">
              <a:buClr>
                <a:srgbClr val="3333CC"/>
              </a:buClr>
              <a:buFontTx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defTabSz="914400">
              <a:buClr>
                <a:srgbClr val="3333CC"/>
              </a:buClr>
              <a:buFontTx/>
              <a:buChar char="–"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defTabSz="914400">
              <a:buClr>
                <a:srgbClr val="3333CC"/>
              </a:buClr>
              <a:buFontTx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defTabSz="914400">
              <a:buClr>
                <a:srgbClr val="3333CC"/>
              </a:buClr>
              <a:buFontTx/>
              <a:buChar char="–"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defTabSz="914400">
              <a:buClr>
                <a:srgbClr val="3333CC"/>
              </a:buClr>
              <a:buFontTx/>
              <a:buChar char="»"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54" name="Slide Number"/>
          <p:cNvSpPr txBox="1"/>
          <p:nvPr>
            <p:ph type="sldNum" sz="quarter" idx="2"/>
          </p:nvPr>
        </p:nvSpPr>
        <p:spPr>
          <a:xfrm>
            <a:off x="6280145" y="6215382"/>
            <a:ext cx="273057" cy="281937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9" name="Body Level One…"/>
          <p:cNvSpPr txBox="1"/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8" indent="-320038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184400" indent="-355600">
              <a:spcBef>
                <a:spcPts val="600"/>
              </a:spcBef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Title Text"/>
          <p:cNvSpPr txBox="1"/>
          <p:nvPr>
            <p:ph type="title"/>
          </p:nvPr>
        </p:nvSpPr>
        <p:spPr>
          <a:xfrm>
            <a:off x="722312" y="4406900"/>
            <a:ext cx="7772401" cy="1362075"/>
          </a:xfrm>
          <a:prstGeom prst="rect">
            <a:avLst/>
          </a:prstGeom>
        </p:spPr>
        <p:txBody>
          <a:bodyPr anchor="t"/>
          <a:lstStyle>
            <a:lvl1pPr algn="l" defTabSz="914400">
              <a:defRPr b="1" cap="all" sz="4000">
                <a:solidFill>
                  <a:srgbClr val="3333C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362" name="Body Level One…"/>
          <p:cNvSpPr txBox="1"/>
          <p:nvPr>
            <p:ph type="body" sz="quarter" idx="1"/>
          </p:nvPr>
        </p:nvSpPr>
        <p:spPr>
          <a:xfrm>
            <a:off x="722312" y="2906713"/>
            <a:ext cx="7772401" cy="1500191"/>
          </a:xfrm>
          <a:prstGeom prst="rect">
            <a:avLst/>
          </a:prstGeom>
        </p:spPr>
        <p:txBody>
          <a:bodyPr anchor="b"/>
          <a:lstStyle>
            <a:lvl1pPr marL="0" indent="0" defTabSz="914400">
              <a:spcBef>
                <a:spcPts val="400"/>
              </a:spcBef>
              <a:buSzTx/>
              <a:buFontTx/>
              <a:buNone/>
              <a:defRPr sz="2000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indent="0" defTabSz="914400">
              <a:spcBef>
                <a:spcPts val="400"/>
              </a:spcBef>
              <a:buSzTx/>
              <a:buFontTx/>
              <a:buNone/>
              <a:defRPr sz="2000"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indent="0" defTabSz="914400">
              <a:spcBef>
                <a:spcPts val="400"/>
              </a:spcBef>
              <a:buSzTx/>
              <a:buFontTx/>
              <a:buNone/>
              <a:defRPr sz="2000"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indent="0" defTabSz="914400">
              <a:spcBef>
                <a:spcPts val="400"/>
              </a:spcBef>
              <a:buSzTx/>
              <a:buFontTx/>
              <a:buNone/>
              <a:defRPr sz="2000"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indent="0" defTabSz="914400">
              <a:spcBef>
                <a:spcPts val="400"/>
              </a:spcBef>
              <a:buSzTx/>
              <a:buFontTx/>
              <a:buNone/>
              <a:defRPr sz="2000">
                <a:latin typeface="Times New Roman"/>
                <a:ea typeface="Times New Roman"/>
                <a:cs typeface="Times New Roman"/>
                <a:sym typeface="Times New Roman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63" name="Slide Number"/>
          <p:cNvSpPr txBox="1"/>
          <p:nvPr>
            <p:ph type="sldNum" sz="quarter" idx="2"/>
          </p:nvPr>
        </p:nvSpPr>
        <p:spPr>
          <a:xfrm>
            <a:off x="6280145" y="6215382"/>
            <a:ext cx="273057" cy="281937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Title Text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/>
          <a:lstStyle>
            <a:lvl1pPr defTabSz="914400">
              <a:defRPr>
                <a:solidFill>
                  <a:srgbClr val="3333C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371" name="Body Level One…"/>
          <p:cNvSpPr txBox="1"/>
          <p:nvPr>
            <p:ph type="body" sz="half" idx="1"/>
          </p:nvPr>
        </p:nvSpPr>
        <p:spPr>
          <a:xfrm>
            <a:off x="685800" y="1981200"/>
            <a:ext cx="3810000" cy="4114800"/>
          </a:xfrm>
          <a:prstGeom prst="rect">
            <a:avLst/>
          </a:prstGeom>
        </p:spPr>
        <p:txBody>
          <a:bodyPr/>
          <a:lstStyle>
            <a:lvl1pPr defTabSz="914400">
              <a:spcBef>
                <a:spcPts val="600"/>
              </a:spcBef>
              <a:buClr>
                <a:srgbClr val="3333CC"/>
              </a:buClr>
              <a:buFontTx/>
              <a:defRPr sz="2800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790575" indent="-333375" defTabSz="914400">
              <a:spcBef>
                <a:spcPts val="600"/>
              </a:spcBef>
              <a:buClr>
                <a:srgbClr val="3333CC"/>
              </a:buClr>
              <a:buFontTx/>
              <a:buChar char="–"/>
              <a:defRPr sz="2800"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234438" indent="-320038" defTabSz="914400">
              <a:spcBef>
                <a:spcPts val="600"/>
              </a:spcBef>
              <a:buClr>
                <a:srgbClr val="3333CC"/>
              </a:buClr>
              <a:buFontTx/>
              <a:defRPr sz="2800"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727200" indent="-355600" defTabSz="914400">
              <a:spcBef>
                <a:spcPts val="600"/>
              </a:spcBef>
              <a:buClr>
                <a:srgbClr val="3333CC"/>
              </a:buClr>
              <a:buFontTx/>
              <a:buChar char="–"/>
              <a:defRPr sz="2800"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184400" indent="-355600" defTabSz="914400">
              <a:spcBef>
                <a:spcPts val="600"/>
              </a:spcBef>
              <a:buClr>
                <a:srgbClr val="3333CC"/>
              </a:buClr>
              <a:buFontTx/>
              <a:buChar char="»"/>
              <a:defRPr sz="2800">
                <a:latin typeface="Times New Roman"/>
                <a:ea typeface="Times New Roman"/>
                <a:cs typeface="Times New Roman"/>
                <a:sym typeface="Times New Roman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72" name="Slide Number"/>
          <p:cNvSpPr txBox="1"/>
          <p:nvPr>
            <p:ph type="sldNum" sz="quarter" idx="2"/>
          </p:nvPr>
        </p:nvSpPr>
        <p:spPr>
          <a:xfrm>
            <a:off x="6280145" y="6215382"/>
            <a:ext cx="273057" cy="281937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Title Text"/>
          <p:cNvSpPr txBox="1"/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>
            <a:lvl1pPr defTabSz="914400">
              <a:defRPr>
                <a:solidFill>
                  <a:srgbClr val="3333C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380" name="Body Level One…"/>
          <p:cNvSpPr txBox="1"/>
          <p:nvPr>
            <p:ph type="body" sz="quarter" idx="1"/>
          </p:nvPr>
        </p:nvSpPr>
        <p:spPr>
          <a:xfrm>
            <a:off x="457200" y="1535112"/>
            <a:ext cx="4040188" cy="639763"/>
          </a:xfrm>
          <a:prstGeom prst="rect">
            <a:avLst/>
          </a:prstGeom>
        </p:spPr>
        <p:txBody>
          <a:bodyPr anchor="b"/>
          <a:lstStyle>
            <a:lvl1pPr marL="0" indent="0" defTabSz="914400">
              <a:spcBef>
                <a:spcPts val="500"/>
              </a:spcBef>
              <a:buSzTx/>
              <a:buFontTx/>
              <a:buNone/>
              <a:defRPr b="1" sz="2400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indent="0" defTabSz="914400">
              <a:spcBef>
                <a:spcPts val="500"/>
              </a:spcBef>
              <a:buSzTx/>
              <a:buFontTx/>
              <a:buNone/>
              <a:defRPr b="1" sz="2400"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indent="0" defTabSz="914400">
              <a:spcBef>
                <a:spcPts val="500"/>
              </a:spcBef>
              <a:buSzTx/>
              <a:buFontTx/>
              <a:buNone/>
              <a:defRPr b="1" sz="2400"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indent="0" defTabSz="914400">
              <a:spcBef>
                <a:spcPts val="500"/>
              </a:spcBef>
              <a:buSzTx/>
              <a:buFontTx/>
              <a:buNone/>
              <a:defRPr b="1" sz="2400"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indent="0" defTabSz="914400">
              <a:spcBef>
                <a:spcPts val="500"/>
              </a:spcBef>
              <a:buSzTx/>
              <a:buFontTx/>
              <a:buNone/>
              <a:defRPr b="1" sz="2400">
                <a:latin typeface="Times New Roman"/>
                <a:ea typeface="Times New Roman"/>
                <a:cs typeface="Times New Roman"/>
                <a:sym typeface="Times New Roman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81" name="Text Placeholder 4"/>
          <p:cNvSpPr/>
          <p:nvPr>
            <p:ph type="body" sz="quarter" idx="21"/>
          </p:nvPr>
        </p:nvSpPr>
        <p:spPr>
          <a:xfrm>
            <a:off x="4645025" y="1535111"/>
            <a:ext cx="4041775" cy="639767"/>
          </a:xfrm>
          <a:prstGeom prst="rect">
            <a:avLst/>
          </a:prstGeom>
        </p:spPr>
        <p:txBody>
          <a:bodyPr anchor="b"/>
          <a:lstStyle/>
          <a:p>
            <a:pPr/>
          </a:p>
        </p:txBody>
      </p:sp>
      <p:sp>
        <p:nvSpPr>
          <p:cNvPr id="382" name="Slide Number"/>
          <p:cNvSpPr txBox="1"/>
          <p:nvPr>
            <p:ph type="sldNum" sz="quarter" idx="2"/>
          </p:nvPr>
        </p:nvSpPr>
        <p:spPr>
          <a:xfrm>
            <a:off x="6280145" y="6215382"/>
            <a:ext cx="273057" cy="281937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Title Text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/>
          <a:lstStyle>
            <a:lvl1pPr defTabSz="914400">
              <a:defRPr>
                <a:solidFill>
                  <a:srgbClr val="3333C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390" name="Slide Number"/>
          <p:cNvSpPr txBox="1"/>
          <p:nvPr>
            <p:ph type="sldNum" sz="quarter" idx="2"/>
          </p:nvPr>
        </p:nvSpPr>
        <p:spPr>
          <a:xfrm>
            <a:off x="6280145" y="6215382"/>
            <a:ext cx="273057" cy="281937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Slide Number"/>
          <p:cNvSpPr txBox="1"/>
          <p:nvPr>
            <p:ph type="sldNum" sz="quarter" idx="2"/>
          </p:nvPr>
        </p:nvSpPr>
        <p:spPr>
          <a:xfrm>
            <a:off x="6280145" y="6215382"/>
            <a:ext cx="273057" cy="281937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Title Text"/>
          <p:cNvSpPr txBox="1"/>
          <p:nvPr>
            <p:ph type="title"/>
          </p:nvPr>
        </p:nvSpPr>
        <p:spPr>
          <a:xfrm>
            <a:off x="457200" y="273050"/>
            <a:ext cx="3008316" cy="1162050"/>
          </a:xfrm>
          <a:prstGeom prst="rect">
            <a:avLst/>
          </a:prstGeom>
        </p:spPr>
        <p:txBody>
          <a:bodyPr anchor="b"/>
          <a:lstStyle>
            <a:lvl1pPr algn="l" defTabSz="914400">
              <a:defRPr b="1" sz="2000">
                <a:solidFill>
                  <a:srgbClr val="3333C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405" name="Body Level One…"/>
          <p:cNvSpPr txBox="1"/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 defTabSz="914400">
              <a:buClr>
                <a:srgbClr val="3333CC"/>
              </a:buClr>
              <a:buFontTx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defTabSz="914400">
              <a:buClr>
                <a:srgbClr val="3333CC"/>
              </a:buClr>
              <a:buFontTx/>
              <a:buChar char="–"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defTabSz="914400">
              <a:buClr>
                <a:srgbClr val="3333CC"/>
              </a:buClr>
              <a:buFontTx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defTabSz="914400">
              <a:buClr>
                <a:srgbClr val="3333CC"/>
              </a:buClr>
              <a:buFontTx/>
              <a:buChar char="–"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defTabSz="914400">
              <a:buClr>
                <a:srgbClr val="3333CC"/>
              </a:buClr>
              <a:buFontTx/>
              <a:buChar char="»"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06" name="Text Placeholder 3"/>
          <p:cNvSpPr/>
          <p:nvPr>
            <p:ph type="body" sz="half" idx="21"/>
          </p:nvPr>
        </p:nvSpPr>
        <p:spPr>
          <a:xfrm>
            <a:off x="457198" y="1435100"/>
            <a:ext cx="3008317" cy="4691063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407" name="Slide Number"/>
          <p:cNvSpPr txBox="1"/>
          <p:nvPr>
            <p:ph type="sldNum" sz="quarter" idx="2"/>
          </p:nvPr>
        </p:nvSpPr>
        <p:spPr>
          <a:xfrm>
            <a:off x="6280145" y="6215382"/>
            <a:ext cx="273057" cy="281937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Title Text"/>
          <p:cNvSpPr txBox="1"/>
          <p:nvPr>
            <p:ph type="title"/>
          </p:nvPr>
        </p:nvSpPr>
        <p:spPr>
          <a:xfrm>
            <a:off x="1792288" y="4800600"/>
            <a:ext cx="5486404" cy="566738"/>
          </a:xfrm>
          <a:prstGeom prst="rect">
            <a:avLst/>
          </a:prstGeom>
        </p:spPr>
        <p:txBody>
          <a:bodyPr anchor="b"/>
          <a:lstStyle>
            <a:lvl1pPr algn="l" defTabSz="914400">
              <a:defRPr b="1" sz="2000">
                <a:solidFill>
                  <a:srgbClr val="3333C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415" name="Picture Placeholder 2"/>
          <p:cNvSpPr/>
          <p:nvPr>
            <p:ph type="pic" sz="half" idx="21"/>
          </p:nvPr>
        </p:nvSpPr>
        <p:spPr>
          <a:xfrm>
            <a:off x="1792288" y="612775"/>
            <a:ext cx="5486404" cy="4114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416" name="Body Level One…"/>
          <p:cNvSpPr txBox="1"/>
          <p:nvPr>
            <p:ph type="body" sz="quarter" idx="1"/>
          </p:nvPr>
        </p:nvSpPr>
        <p:spPr>
          <a:xfrm>
            <a:off x="1792288" y="5367337"/>
            <a:ext cx="5486404" cy="804866"/>
          </a:xfrm>
          <a:prstGeom prst="rect">
            <a:avLst/>
          </a:prstGeom>
        </p:spPr>
        <p:txBody>
          <a:bodyPr/>
          <a:lstStyle>
            <a:lvl1pPr marL="0" indent="0" defTabSz="914400">
              <a:spcBef>
                <a:spcPts val="300"/>
              </a:spcBef>
              <a:buSzTx/>
              <a:buFontTx/>
              <a:buNone/>
              <a:defRPr sz="1400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indent="0" defTabSz="914400">
              <a:spcBef>
                <a:spcPts val="300"/>
              </a:spcBef>
              <a:buSzTx/>
              <a:buFontTx/>
              <a:buNone/>
              <a:defRPr sz="1400"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indent="0" defTabSz="914400">
              <a:spcBef>
                <a:spcPts val="300"/>
              </a:spcBef>
              <a:buSzTx/>
              <a:buFontTx/>
              <a:buNone/>
              <a:defRPr sz="1400"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indent="0" defTabSz="914400">
              <a:spcBef>
                <a:spcPts val="300"/>
              </a:spcBef>
              <a:buSzTx/>
              <a:buFontTx/>
              <a:buNone/>
              <a:defRPr sz="1400"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indent="0" defTabSz="914400">
              <a:spcBef>
                <a:spcPts val="300"/>
              </a:spcBef>
              <a:buSzTx/>
              <a:buFontTx/>
              <a:buNone/>
              <a:defRPr sz="1400">
                <a:latin typeface="Times New Roman"/>
                <a:ea typeface="Times New Roman"/>
                <a:cs typeface="Times New Roman"/>
                <a:sym typeface="Times New Roman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7" name="Slide Number"/>
          <p:cNvSpPr txBox="1"/>
          <p:nvPr>
            <p:ph type="sldNum" sz="quarter" idx="2"/>
          </p:nvPr>
        </p:nvSpPr>
        <p:spPr>
          <a:xfrm>
            <a:off x="6280145" y="6215382"/>
            <a:ext cx="273057" cy="281937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Title Text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/>
          <a:lstStyle>
            <a:lvl1pPr defTabSz="914400">
              <a:defRPr>
                <a:solidFill>
                  <a:srgbClr val="3333C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425" name="Body Level One…"/>
          <p:cNvSpPr txBox="1"/>
          <p:nvPr>
            <p:ph type="body" sz="half" idx="1"/>
          </p:nvPr>
        </p:nvSpPr>
        <p:spPr>
          <a:xfrm>
            <a:off x="685800" y="1981200"/>
            <a:ext cx="3810000" cy="4114800"/>
          </a:xfrm>
          <a:prstGeom prst="rect">
            <a:avLst/>
          </a:prstGeom>
        </p:spPr>
        <p:txBody>
          <a:bodyPr/>
          <a:lstStyle>
            <a:lvl1pPr defTabSz="914400">
              <a:buClr>
                <a:srgbClr val="3333CC"/>
              </a:buClr>
              <a:buFontTx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defTabSz="914400">
              <a:buClr>
                <a:srgbClr val="3333CC"/>
              </a:buClr>
              <a:buFontTx/>
              <a:buChar char="–"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defTabSz="914400">
              <a:buClr>
                <a:srgbClr val="3333CC"/>
              </a:buClr>
              <a:buFontTx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defTabSz="914400">
              <a:buClr>
                <a:srgbClr val="3333CC"/>
              </a:buClr>
              <a:buFontTx/>
              <a:buChar char="–"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defTabSz="914400">
              <a:buClr>
                <a:srgbClr val="3333CC"/>
              </a:buClr>
              <a:buFontTx/>
              <a:buChar char="»"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26" name="Slide Number"/>
          <p:cNvSpPr txBox="1"/>
          <p:nvPr>
            <p:ph type="sldNum" sz="quarter" idx="2"/>
          </p:nvPr>
        </p:nvSpPr>
        <p:spPr>
          <a:xfrm>
            <a:off x="6280145" y="6215382"/>
            <a:ext cx="273057" cy="281937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Title Text"/>
          <p:cNvSpPr txBox="1"/>
          <p:nvPr>
            <p:ph type="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34" name="Body Level One…"/>
          <p:cNvSpPr txBox="1"/>
          <p:nvPr>
            <p:ph type="body" sz="quarter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1pPr>
            <a:lvl2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2pPr>
            <a:lvl3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3pPr>
            <a:lvl4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4pPr>
            <a:lvl5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3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43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4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8" name="Body Level One…"/>
          <p:cNvSpPr txBox="1"/>
          <p:nvPr>
            <p:ph type="body" sz="quarter" idx="1"/>
          </p:nvPr>
        </p:nvSpPr>
        <p:spPr>
          <a:xfrm>
            <a:off x="457200" y="1535112"/>
            <a:ext cx="4040188" cy="639763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SzTx/>
              <a:buFontTx/>
              <a:buNone/>
              <a:defRPr b="1" sz="2400"/>
            </a:lvl1pPr>
            <a:lvl2pPr marL="0" indent="0">
              <a:spcBef>
                <a:spcPts val="500"/>
              </a:spcBef>
              <a:buSzTx/>
              <a:buFontTx/>
              <a:buNone/>
              <a:defRPr b="1" sz="2400"/>
            </a:lvl2pPr>
            <a:lvl3pPr marL="0" indent="0">
              <a:spcBef>
                <a:spcPts val="500"/>
              </a:spcBef>
              <a:buSzTx/>
              <a:buFontTx/>
              <a:buNone/>
              <a:defRPr b="1" sz="2400"/>
            </a:lvl3pPr>
            <a:lvl4pPr marL="0" indent="0">
              <a:spcBef>
                <a:spcPts val="500"/>
              </a:spcBef>
              <a:buSzTx/>
              <a:buFontTx/>
              <a:buNone/>
              <a:defRPr b="1" sz="2400"/>
            </a:lvl4pPr>
            <a:lvl5pPr marL="0" indent="0">
              <a:spcBef>
                <a:spcPts val="500"/>
              </a:spcBef>
              <a:buSzTx/>
              <a:buFontTx/>
              <a:buNone/>
              <a:defRPr b="1" sz="2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9" name="Text Placeholder 4"/>
          <p:cNvSpPr/>
          <p:nvPr>
            <p:ph type="body" sz="quarter" idx="21"/>
          </p:nvPr>
        </p:nvSpPr>
        <p:spPr>
          <a:xfrm>
            <a:off x="4645025" y="1535111"/>
            <a:ext cx="4041775" cy="639767"/>
          </a:xfrm>
          <a:prstGeom prst="rect">
            <a:avLst/>
          </a:prstGeom>
        </p:spPr>
        <p:txBody>
          <a:bodyPr anchor="b"/>
          <a:lstStyle/>
          <a:p>
            <a:pPr/>
          </a:p>
        </p:txBody>
      </p:sp>
      <p:sp>
        <p:nvSpPr>
          <p:cNvPr id="5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Title Text"/>
          <p:cNvSpPr txBox="1"/>
          <p:nvPr>
            <p:ph type="title"/>
          </p:nvPr>
        </p:nvSpPr>
        <p:spPr>
          <a:xfrm>
            <a:off x="722312" y="4406900"/>
            <a:ext cx="7772401" cy="1362075"/>
          </a:xfrm>
          <a:prstGeom prst="rect">
            <a:avLst/>
          </a:prstGeom>
        </p:spPr>
        <p:txBody>
          <a:bodyPr anchor="t"/>
          <a:lstStyle>
            <a:lvl1pPr algn="l">
              <a:defRPr b="1" cap="all" sz="4000"/>
            </a:lvl1pPr>
          </a:lstStyle>
          <a:p>
            <a:pPr/>
            <a:r>
              <a:t>Title Text</a:t>
            </a:r>
          </a:p>
        </p:txBody>
      </p:sp>
      <p:sp>
        <p:nvSpPr>
          <p:cNvPr id="452" name="Body Level One…"/>
          <p:cNvSpPr txBox="1"/>
          <p:nvPr>
            <p:ph type="body" sz="quarter" idx="1"/>
          </p:nvPr>
        </p:nvSpPr>
        <p:spPr>
          <a:xfrm>
            <a:off x="722312" y="2906713"/>
            <a:ext cx="7772401" cy="1500191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1pPr>
            <a:lvl2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2pPr>
            <a:lvl3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3pPr>
            <a:lvl4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4pPr>
            <a:lvl5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5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61" name="Body Level One…"/>
          <p:cNvSpPr txBox="1"/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8" indent="-320038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184400" indent="-355600">
              <a:spcBef>
                <a:spcPts val="600"/>
              </a:spcBef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6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70" name="Body Level One…"/>
          <p:cNvSpPr txBox="1"/>
          <p:nvPr>
            <p:ph type="body" sz="quarter" idx="1"/>
          </p:nvPr>
        </p:nvSpPr>
        <p:spPr>
          <a:xfrm>
            <a:off x="457200" y="1535112"/>
            <a:ext cx="4040188" cy="639763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SzTx/>
              <a:buFontTx/>
              <a:buNone/>
              <a:defRPr b="1" sz="2400"/>
            </a:lvl1pPr>
            <a:lvl2pPr marL="0" indent="0">
              <a:spcBef>
                <a:spcPts val="500"/>
              </a:spcBef>
              <a:buSzTx/>
              <a:buFontTx/>
              <a:buNone/>
              <a:defRPr b="1" sz="2400"/>
            </a:lvl2pPr>
            <a:lvl3pPr marL="0" indent="0">
              <a:spcBef>
                <a:spcPts val="500"/>
              </a:spcBef>
              <a:buSzTx/>
              <a:buFontTx/>
              <a:buNone/>
              <a:defRPr b="1" sz="2400"/>
            </a:lvl3pPr>
            <a:lvl4pPr marL="0" indent="0">
              <a:spcBef>
                <a:spcPts val="500"/>
              </a:spcBef>
              <a:buSzTx/>
              <a:buFontTx/>
              <a:buNone/>
              <a:defRPr b="1" sz="2400"/>
            </a:lvl4pPr>
            <a:lvl5pPr marL="0" indent="0">
              <a:spcBef>
                <a:spcPts val="500"/>
              </a:spcBef>
              <a:buSzTx/>
              <a:buFontTx/>
              <a:buNone/>
              <a:defRPr b="1" sz="2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71" name="Text Placeholder 4"/>
          <p:cNvSpPr/>
          <p:nvPr>
            <p:ph type="body" sz="quarter" idx="21"/>
          </p:nvPr>
        </p:nvSpPr>
        <p:spPr>
          <a:xfrm>
            <a:off x="4645025" y="1535111"/>
            <a:ext cx="4041775" cy="639767"/>
          </a:xfrm>
          <a:prstGeom prst="rect">
            <a:avLst/>
          </a:prstGeom>
        </p:spPr>
        <p:txBody>
          <a:bodyPr anchor="b"/>
          <a:lstStyle/>
          <a:p>
            <a:pPr/>
          </a:p>
        </p:txBody>
      </p:sp>
      <p:sp>
        <p:nvSpPr>
          <p:cNvPr id="47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8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Title Text"/>
          <p:cNvSpPr txBox="1"/>
          <p:nvPr>
            <p:ph type="title"/>
          </p:nvPr>
        </p:nvSpPr>
        <p:spPr>
          <a:xfrm>
            <a:off x="457200" y="273050"/>
            <a:ext cx="3008316" cy="1162050"/>
          </a:xfrm>
          <a:prstGeom prst="rect">
            <a:avLst/>
          </a:prstGeom>
        </p:spPr>
        <p:txBody>
          <a:bodyPr anchor="b"/>
          <a:lstStyle>
            <a:lvl1pPr algn="l">
              <a:defRPr b="1" sz="2000"/>
            </a:lvl1pPr>
          </a:lstStyle>
          <a:p>
            <a:pPr/>
            <a:r>
              <a:t>Title Text</a:t>
            </a:r>
          </a:p>
        </p:txBody>
      </p:sp>
      <p:sp>
        <p:nvSpPr>
          <p:cNvPr id="495" name="Body Level One…"/>
          <p:cNvSpPr txBox="1"/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96" name="Text Placeholder 3"/>
          <p:cNvSpPr/>
          <p:nvPr>
            <p:ph type="body" sz="half" idx="21"/>
          </p:nvPr>
        </p:nvSpPr>
        <p:spPr>
          <a:xfrm>
            <a:off x="457198" y="1435100"/>
            <a:ext cx="3008317" cy="4691063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49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Title Text"/>
          <p:cNvSpPr txBox="1"/>
          <p:nvPr>
            <p:ph type="title"/>
          </p:nvPr>
        </p:nvSpPr>
        <p:spPr>
          <a:xfrm>
            <a:off x="1792288" y="4800600"/>
            <a:ext cx="5486404" cy="566738"/>
          </a:xfrm>
          <a:prstGeom prst="rect">
            <a:avLst/>
          </a:prstGeom>
        </p:spPr>
        <p:txBody>
          <a:bodyPr anchor="b"/>
          <a:lstStyle>
            <a:lvl1pPr algn="l">
              <a:defRPr b="1" sz="2000"/>
            </a:lvl1pPr>
          </a:lstStyle>
          <a:p>
            <a:pPr/>
            <a:r>
              <a:t>Title Text</a:t>
            </a:r>
          </a:p>
        </p:txBody>
      </p:sp>
      <p:sp>
        <p:nvSpPr>
          <p:cNvPr id="505" name="Picture Placeholder 2"/>
          <p:cNvSpPr/>
          <p:nvPr>
            <p:ph type="pic" sz="half" idx="21"/>
          </p:nvPr>
        </p:nvSpPr>
        <p:spPr>
          <a:xfrm>
            <a:off x="1792288" y="612775"/>
            <a:ext cx="5486404" cy="4114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506" name="Body Level One…"/>
          <p:cNvSpPr txBox="1"/>
          <p:nvPr>
            <p:ph type="body" sz="quarter" idx="1"/>
          </p:nvPr>
        </p:nvSpPr>
        <p:spPr>
          <a:xfrm>
            <a:off x="1792288" y="5367337"/>
            <a:ext cx="5486404" cy="80486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FontTx/>
              <a:buNone/>
              <a:defRPr sz="1400"/>
            </a:lvl1pPr>
            <a:lvl2pPr marL="0" indent="0">
              <a:spcBef>
                <a:spcPts val="300"/>
              </a:spcBef>
              <a:buSzTx/>
              <a:buFontTx/>
              <a:buNone/>
              <a:defRPr sz="1400"/>
            </a:lvl2pPr>
            <a:lvl3pPr marL="0" indent="0">
              <a:spcBef>
                <a:spcPts val="300"/>
              </a:spcBef>
              <a:buSzTx/>
              <a:buFontTx/>
              <a:buNone/>
              <a:defRPr sz="1400"/>
            </a:lvl3pPr>
            <a:lvl4pPr marL="0" indent="0">
              <a:spcBef>
                <a:spcPts val="300"/>
              </a:spcBef>
              <a:buSzTx/>
              <a:buFontTx/>
              <a:buNone/>
              <a:defRPr sz="1400"/>
            </a:lvl4pPr>
            <a:lvl5pPr marL="0" indent="0">
              <a:spcBef>
                <a:spcPts val="300"/>
              </a:spcBef>
              <a:buSzTx/>
              <a:buFontTx/>
              <a:buNone/>
              <a:defRPr sz="1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0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Slide">
    <p:bg>
      <p:bgPr>
        <a:solidFill>
          <a:srgbClr val="775F5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Rectangle 6"/>
          <p:cNvSpPr/>
          <p:nvPr/>
        </p:nvSpPr>
        <p:spPr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 defTabSz="914400">
              <a:defRPr b="1">
                <a:solidFill>
                  <a:srgbClr val="FFFFFF"/>
                </a:solidFill>
                <a:latin typeface="Tw Cen MT"/>
                <a:ea typeface="Tw Cen MT"/>
                <a:cs typeface="Tw Cen MT"/>
                <a:sym typeface="Tw Cen MT"/>
              </a:defRPr>
            </a:pPr>
          </a:p>
        </p:txBody>
      </p:sp>
      <p:sp>
        <p:nvSpPr>
          <p:cNvPr id="515" name="Rectangle 9"/>
          <p:cNvSpPr/>
          <p:nvPr/>
        </p:nvSpPr>
        <p:spPr>
          <a:xfrm>
            <a:off x="-9144" y="6053328"/>
            <a:ext cx="2249424" cy="713236"/>
          </a:xfrm>
          <a:prstGeom prst="rect">
            <a:avLst/>
          </a:prstGeom>
          <a:solidFill>
            <a:srgbClr val="DD8047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 defTabSz="914400">
              <a:defRPr b="1">
                <a:solidFill>
                  <a:srgbClr val="FFFFFF"/>
                </a:solidFill>
                <a:latin typeface="Tw Cen MT"/>
                <a:ea typeface="Tw Cen MT"/>
                <a:cs typeface="Tw Cen MT"/>
                <a:sym typeface="Tw Cen MT"/>
              </a:defRPr>
            </a:pPr>
          </a:p>
        </p:txBody>
      </p:sp>
      <p:sp>
        <p:nvSpPr>
          <p:cNvPr id="516" name="Rectangle 10"/>
          <p:cNvSpPr/>
          <p:nvPr/>
        </p:nvSpPr>
        <p:spPr>
          <a:xfrm>
            <a:off x="2359151" y="6044184"/>
            <a:ext cx="6784848" cy="713236"/>
          </a:xfrm>
          <a:prstGeom prst="rect">
            <a:avLst/>
          </a:prstGeom>
          <a:solidFill>
            <a:srgbClr val="94B6D2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 defTabSz="914400">
              <a:defRPr b="1">
                <a:solidFill>
                  <a:srgbClr val="FFFFFF"/>
                </a:solidFill>
                <a:latin typeface="Tw Cen MT"/>
                <a:ea typeface="Tw Cen MT"/>
                <a:cs typeface="Tw Cen MT"/>
                <a:sym typeface="Tw Cen MT"/>
              </a:defRPr>
            </a:pPr>
          </a:p>
        </p:txBody>
      </p:sp>
      <p:sp>
        <p:nvSpPr>
          <p:cNvPr id="517" name="Title Text"/>
          <p:cNvSpPr txBox="1"/>
          <p:nvPr>
            <p:ph type="title"/>
          </p:nvPr>
        </p:nvSpPr>
        <p:spPr>
          <a:xfrm>
            <a:off x="2362200" y="4038600"/>
            <a:ext cx="6477000" cy="1828800"/>
          </a:xfrm>
          <a:prstGeom prst="rect">
            <a:avLst/>
          </a:prstGeom>
        </p:spPr>
        <p:txBody>
          <a:bodyPr anchor="b"/>
          <a:lstStyle>
            <a:lvl1pPr algn="l" defTabSz="914400">
              <a:defRPr cap="all">
                <a:solidFill>
                  <a:srgbClr val="EBDDC3"/>
                </a:solidFill>
                <a:latin typeface="Tw Cen MT"/>
                <a:ea typeface="Tw Cen MT"/>
                <a:cs typeface="Tw Cen MT"/>
                <a:sym typeface="Tw Cen MT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518" name="Body Level One…"/>
          <p:cNvSpPr txBox="1"/>
          <p:nvPr>
            <p:ph type="body" sz="quarter" idx="1"/>
          </p:nvPr>
        </p:nvSpPr>
        <p:spPr>
          <a:xfrm>
            <a:off x="2362200" y="6050036"/>
            <a:ext cx="6705600" cy="685804"/>
          </a:xfrm>
          <a:prstGeom prst="rect">
            <a:avLst/>
          </a:prstGeom>
        </p:spPr>
        <p:txBody>
          <a:bodyPr anchor="ctr"/>
          <a:lstStyle>
            <a:lvl1pPr marL="0" indent="0" defTabSz="914400">
              <a:buSzTx/>
              <a:buFontTx/>
              <a:buNone/>
              <a:defRPr sz="2600">
                <a:solidFill>
                  <a:srgbClr val="FFFFFF"/>
                </a:solidFill>
                <a:latin typeface="Tw Cen MT"/>
                <a:ea typeface="Tw Cen MT"/>
                <a:cs typeface="Tw Cen MT"/>
                <a:sym typeface="Tw Cen MT"/>
              </a:defRPr>
            </a:lvl1pPr>
            <a:lvl2pPr marL="0" indent="0" defTabSz="914400">
              <a:buSzTx/>
              <a:buFontTx/>
              <a:buNone/>
              <a:defRPr sz="2600">
                <a:solidFill>
                  <a:srgbClr val="FFFFFF"/>
                </a:solidFill>
                <a:latin typeface="Tw Cen MT"/>
                <a:ea typeface="Tw Cen MT"/>
                <a:cs typeface="Tw Cen MT"/>
                <a:sym typeface="Tw Cen MT"/>
              </a:defRPr>
            </a:lvl2pPr>
            <a:lvl3pPr marL="0" indent="0" defTabSz="914400">
              <a:buSzTx/>
              <a:buFontTx/>
              <a:buNone/>
              <a:defRPr sz="2600">
                <a:solidFill>
                  <a:srgbClr val="FFFFFF"/>
                </a:solidFill>
                <a:latin typeface="Tw Cen MT"/>
                <a:ea typeface="Tw Cen MT"/>
                <a:cs typeface="Tw Cen MT"/>
                <a:sym typeface="Tw Cen MT"/>
              </a:defRPr>
            </a:lvl3pPr>
            <a:lvl4pPr marL="0" indent="0" defTabSz="914400">
              <a:buSzTx/>
              <a:buFontTx/>
              <a:buNone/>
              <a:defRPr sz="2600">
                <a:solidFill>
                  <a:srgbClr val="FFFFFF"/>
                </a:solidFill>
                <a:latin typeface="Tw Cen MT"/>
                <a:ea typeface="Tw Cen MT"/>
                <a:cs typeface="Tw Cen MT"/>
                <a:sym typeface="Tw Cen MT"/>
              </a:defRPr>
            </a:lvl4pPr>
            <a:lvl5pPr marL="0" indent="0" defTabSz="914400">
              <a:buSzTx/>
              <a:buFontTx/>
              <a:buNone/>
              <a:defRPr sz="2600">
                <a:solidFill>
                  <a:srgbClr val="FFFFFF"/>
                </a:solidFill>
                <a:latin typeface="Tw Cen MT"/>
                <a:ea typeface="Tw Cen MT"/>
                <a:cs typeface="Tw Cen MT"/>
                <a:sym typeface="Tw Cen MT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19" name="Slide Number"/>
          <p:cNvSpPr txBox="1"/>
          <p:nvPr>
            <p:ph type="sldNum" sz="quarter" idx="2"/>
          </p:nvPr>
        </p:nvSpPr>
        <p:spPr>
          <a:xfrm>
            <a:off x="8273662" y="278131"/>
            <a:ext cx="292876" cy="281937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algn="ctr">
              <a:defRPr b="1" sz="1400">
                <a:solidFill>
                  <a:srgbClr val="EBDDC3"/>
                </a:solidFill>
                <a:latin typeface="Tw Cen MT"/>
                <a:ea typeface="Tw Cen MT"/>
                <a:cs typeface="Tw Cen MT"/>
                <a:sym typeface="Tw Cen M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Rectangle 6"/>
          <p:cNvSpPr/>
          <p:nvPr/>
        </p:nvSpPr>
        <p:spPr>
          <a:xfrm>
            <a:off x="0" y="1234438"/>
            <a:ext cx="9144000" cy="320044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 defTabSz="914400">
              <a:defRPr b="1">
                <a:solidFill>
                  <a:srgbClr val="FFFFFF"/>
                </a:solidFill>
                <a:latin typeface="Tw Cen MT"/>
                <a:ea typeface="Tw Cen MT"/>
                <a:cs typeface="Tw Cen MT"/>
                <a:sym typeface="Tw Cen MT"/>
              </a:defRPr>
            </a:pPr>
          </a:p>
        </p:txBody>
      </p:sp>
      <p:sp>
        <p:nvSpPr>
          <p:cNvPr id="527" name="Rectangle 7"/>
          <p:cNvSpPr/>
          <p:nvPr/>
        </p:nvSpPr>
        <p:spPr>
          <a:xfrm>
            <a:off x="0" y="1280160"/>
            <a:ext cx="533400" cy="228604"/>
          </a:xfrm>
          <a:prstGeom prst="rect">
            <a:avLst/>
          </a:prstGeom>
          <a:solidFill>
            <a:srgbClr val="DD8047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 defTabSz="914400">
              <a:defRPr b="1">
                <a:solidFill>
                  <a:srgbClr val="FFFFFF"/>
                </a:solidFill>
                <a:latin typeface="Tw Cen MT"/>
                <a:ea typeface="Tw Cen MT"/>
                <a:cs typeface="Tw Cen MT"/>
                <a:sym typeface="Tw Cen MT"/>
              </a:defRPr>
            </a:pPr>
          </a:p>
        </p:txBody>
      </p:sp>
      <p:sp>
        <p:nvSpPr>
          <p:cNvPr id="528" name="Rectangle 8"/>
          <p:cNvSpPr/>
          <p:nvPr/>
        </p:nvSpPr>
        <p:spPr>
          <a:xfrm>
            <a:off x="590550" y="1280160"/>
            <a:ext cx="8553450" cy="228604"/>
          </a:xfrm>
          <a:prstGeom prst="rect">
            <a:avLst/>
          </a:prstGeom>
          <a:solidFill>
            <a:srgbClr val="94B6D2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 defTabSz="914400">
              <a:defRPr b="1">
                <a:solidFill>
                  <a:srgbClr val="FFFFFF"/>
                </a:solidFill>
                <a:latin typeface="Tw Cen MT"/>
                <a:ea typeface="Tw Cen MT"/>
                <a:cs typeface="Tw Cen MT"/>
                <a:sym typeface="Tw Cen MT"/>
              </a:defRPr>
            </a:pPr>
          </a:p>
        </p:txBody>
      </p:sp>
      <p:sp>
        <p:nvSpPr>
          <p:cNvPr id="529" name="Title Text"/>
          <p:cNvSpPr txBox="1"/>
          <p:nvPr>
            <p:ph type="title"/>
          </p:nvPr>
        </p:nvSpPr>
        <p:spPr>
          <a:xfrm>
            <a:off x="612648" y="228600"/>
            <a:ext cx="8153401" cy="990600"/>
          </a:xfrm>
          <a:prstGeom prst="rect">
            <a:avLst/>
          </a:prstGeom>
        </p:spPr>
        <p:txBody>
          <a:bodyPr/>
          <a:lstStyle>
            <a:lvl1pPr algn="l" defTabSz="914400">
              <a:defRPr>
                <a:solidFill>
                  <a:srgbClr val="775F55"/>
                </a:solidFill>
                <a:latin typeface="Tw Cen MT"/>
                <a:ea typeface="Tw Cen MT"/>
                <a:cs typeface="Tw Cen MT"/>
                <a:sym typeface="Tw Cen MT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530" name="Body Level One…"/>
          <p:cNvSpPr txBox="1"/>
          <p:nvPr>
            <p:ph type="body" idx="1"/>
          </p:nvPr>
        </p:nvSpPr>
        <p:spPr>
          <a:xfrm>
            <a:off x="612648" y="1600200"/>
            <a:ext cx="8153401" cy="4495800"/>
          </a:xfrm>
          <a:prstGeom prst="rect">
            <a:avLst/>
          </a:prstGeom>
        </p:spPr>
        <p:txBody>
          <a:bodyPr/>
          <a:lstStyle>
            <a:lvl1pPr marL="320040" indent="-320040" defTabSz="914400">
              <a:buClr>
                <a:srgbClr val="DD8047"/>
              </a:buClr>
              <a:buSzPct val="60000"/>
              <a:buFontTx/>
              <a:buChar char="◻"/>
              <a:defRPr sz="2900">
                <a:latin typeface="Tw Cen MT"/>
                <a:ea typeface="Tw Cen MT"/>
                <a:cs typeface="Tw Cen MT"/>
                <a:sym typeface="Tw Cen MT"/>
              </a:defRPr>
            </a:lvl1pPr>
            <a:lvl2pPr marL="671732" indent="-305971" defTabSz="914400">
              <a:buClr>
                <a:srgbClr val="DD8047"/>
              </a:buClr>
              <a:buSzPct val="70000"/>
              <a:buFontTx/>
              <a:buChar char="¤"/>
              <a:defRPr sz="2900">
                <a:latin typeface="Tw Cen MT"/>
                <a:ea typeface="Tw Cen MT"/>
                <a:cs typeface="Tw Cen MT"/>
                <a:sym typeface="Tw Cen MT"/>
              </a:defRPr>
            </a:lvl2pPr>
            <a:lvl3pPr marL="974032" indent="-288234" defTabSz="914400">
              <a:buClr>
                <a:srgbClr val="DD8047"/>
              </a:buClr>
              <a:buSzPct val="75000"/>
              <a:buFontTx/>
              <a:buChar char="■"/>
              <a:defRPr sz="2900">
                <a:latin typeface="Tw Cen MT"/>
                <a:ea typeface="Tw Cen MT"/>
                <a:cs typeface="Tw Cen MT"/>
                <a:sym typeface="Tw Cen MT"/>
              </a:defRPr>
            </a:lvl3pPr>
            <a:lvl4pPr marL="1474469" indent="-331469" defTabSz="914400">
              <a:buClr>
                <a:srgbClr val="DD8047"/>
              </a:buClr>
              <a:buSzPct val="75000"/>
              <a:buFontTx/>
              <a:buChar char="■"/>
              <a:defRPr sz="2900">
                <a:latin typeface="Tw Cen MT"/>
                <a:ea typeface="Tw Cen MT"/>
                <a:cs typeface="Tw Cen MT"/>
                <a:sym typeface="Tw Cen MT"/>
              </a:defRPr>
            </a:lvl4pPr>
            <a:lvl5pPr marL="1931670" indent="-331469" defTabSz="914400">
              <a:buClr>
                <a:srgbClr val="DD8047"/>
              </a:buClr>
              <a:buSzPct val="65000"/>
              <a:buFontTx/>
              <a:buChar char="■"/>
              <a:defRPr sz="2900">
                <a:latin typeface="Tw Cen MT"/>
                <a:ea typeface="Tw Cen MT"/>
                <a:cs typeface="Tw Cen MT"/>
                <a:sym typeface="Tw Cen MT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31" name="Slide Number"/>
          <p:cNvSpPr txBox="1"/>
          <p:nvPr>
            <p:ph type="sldNum" sz="quarter" idx="2"/>
          </p:nvPr>
        </p:nvSpPr>
        <p:spPr>
          <a:xfrm>
            <a:off x="120262" y="1253491"/>
            <a:ext cx="292876" cy="281937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algn="ctr">
              <a:defRPr b="1" sz="1400">
                <a:solidFill>
                  <a:srgbClr val="FFFFFF"/>
                </a:solidFill>
                <a:latin typeface="Tw Cen MT"/>
                <a:ea typeface="Tw Cen MT"/>
                <a:cs typeface="Tw Cen MT"/>
                <a:sym typeface="Tw Cen M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tion Header">
    <p:bg>
      <p:bgPr>
        <a:blipFill rotWithShape="1">
          <a:blip r:embed="rId2"/>
          <a:srcRect l="0" t="0" r="0" b="0"/>
          <a:tile tx="0" ty="0" sx="100000" sy="100000" flip="none" algn="tl"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Body Level One…"/>
          <p:cNvSpPr txBox="1"/>
          <p:nvPr>
            <p:ph type="body" sz="quarter" idx="1"/>
          </p:nvPr>
        </p:nvSpPr>
        <p:spPr>
          <a:xfrm>
            <a:off x="1371600" y="2743200"/>
            <a:ext cx="7123115" cy="1673225"/>
          </a:xfrm>
          <a:prstGeom prst="rect">
            <a:avLst/>
          </a:prstGeom>
        </p:spPr>
        <p:txBody>
          <a:bodyPr/>
          <a:lstStyle>
            <a:lvl1pPr marL="0" indent="0" defTabSz="914400">
              <a:buSzTx/>
              <a:buFontTx/>
              <a:buNone/>
              <a:defRPr sz="2800">
                <a:solidFill>
                  <a:srgbClr val="775F55"/>
                </a:solidFill>
                <a:latin typeface="Tw Cen MT"/>
                <a:ea typeface="Tw Cen MT"/>
                <a:cs typeface="Tw Cen MT"/>
                <a:sym typeface="Tw Cen MT"/>
              </a:defRPr>
            </a:lvl1pPr>
            <a:lvl2pPr marL="0" indent="0" defTabSz="914400">
              <a:buSzTx/>
              <a:buFontTx/>
              <a:buNone/>
              <a:defRPr sz="2800">
                <a:solidFill>
                  <a:srgbClr val="775F55"/>
                </a:solidFill>
                <a:latin typeface="Tw Cen MT"/>
                <a:ea typeface="Tw Cen MT"/>
                <a:cs typeface="Tw Cen MT"/>
                <a:sym typeface="Tw Cen MT"/>
              </a:defRPr>
            </a:lvl2pPr>
            <a:lvl3pPr marL="0" indent="0" defTabSz="914400">
              <a:buSzTx/>
              <a:buFontTx/>
              <a:buNone/>
              <a:defRPr sz="2800">
                <a:solidFill>
                  <a:srgbClr val="775F55"/>
                </a:solidFill>
                <a:latin typeface="Tw Cen MT"/>
                <a:ea typeface="Tw Cen MT"/>
                <a:cs typeface="Tw Cen MT"/>
                <a:sym typeface="Tw Cen MT"/>
              </a:defRPr>
            </a:lvl3pPr>
            <a:lvl4pPr marL="0" indent="0" defTabSz="914400">
              <a:buSzTx/>
              <a:buFontTx/>
              <a:buNone/>
              <a:defRPr sz="2800">
                <a:solidFill>
                  <a:srgbClr val="775F55"/>
                </a:solidFill>
                <a:latin typeface="Tw Cen MT"/>
                <a:ea typeface="Tw Cen MT"/>
                <a:cs typeface="Tw Cen MT"/>
                <a:sym typeface="Tw Cen MT"/>
              </a:defRPr>
            </a:lvl4pPr>
            <a:lvl5pPr marL="0" indent="0" defTabSz="914400">
              <a:buSzTx/>
              <a:buFontTx/>
              <a:buNone/>
              <a:defRPr sz="2800">
                <a:solidFill>
                  <a:srgbClr val="775F55"/>
                </a:solidFill>
                <a:latin typeface="Tw Cen MT"/>
                <a:ea typeface="Tw Cen MT"/>
                <a:cs typeface="Tw Cen MT"/>
                <a:sym typeface="Tw Cen MT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39" name="Rectangle 6"/>
          <p:cNvSpPr/>
          <p:nvPr/>
        </p:nvSpPr>
        <p:spPr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 defTabSz="914400">
              <a:defRPr b="1">
                <a:solidFill>
                  <a:srgbClr val="FFFFFF"/>
                </a:solidFill>
                <a:latin typeface="Tw Cen MT"/>
                <a:ea typeface="Tw Cen MT"/>
                <a:cs typeface="Tw Cen MT"/>
                <a:sym typeface="Tw Cen MT"/>
              </a:defRPr>
            </a:pPr>
          </a:p>
        </p:txBody>
      </p:sp>
      <p:sp>
        <p:nvSpPr>
          <p:cNvPr id="540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rgbClr val="DD8047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 defTabSz="914400">
              <a:defRPr b="1">
                <a:solidFill>
                  <a:srgbClr val="FFFFFF"/>
                </a:solidFill>
                <a:latin typeface="Tw Cen MT"/>
                <a:ea typeface="Tw Cen MT"/>
                <a:cs typeface="Tw Cen MT"/>
                <a:sym typeface="Tw Cen MT"/>
              </a:defRPr>
            </a:pPr>
          </a:p>
        </p:txBody>
      </p:sp>
      <p:sp>
        <p:nvSpPr>
          <p:cNvPr id="541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rgbClr val="94B6D2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 defTabSz="914400">
              <a:defRPr b="1">
                <a:solidFill>
                  <a:srgbClr val="FFFFFF"/>
                </a:solidFill>
                <a:latin typeface="Tw Cen MT"/>
                <a:ea typeface="Tw Cen MT"/>
                <a:cs typeface="Tw Cen MT"/>
                <a:sym typeface="Tw Cen MT"/>
              </a:defRPr>
            </a:pPr>
          </a:p>
        </p:txBody>
      </p:sp>
      <p:sp>
        <p:nvSpPr>
          <p:cNvPr id="542" name="Title Text"/>
          <p:cNvSpPr txBox="1"/>
          <p:nvPr>
            <p:ph type="title"/>
          </p:nvPr>
        </p:nvSpPr>
        <p:spPr>
          <a:xfrm>
            <a:off x="1371600" y="1600200"/>
            <a:ext cx="7620000" cy="990600"/>
          </a:xfrm>
          <a:prstGeom prst="rect">
            <a:avLst/>
          </a:prstGeom>
        </p:spPr>
        <p:txBody>
          <a:bodyPr/>
          <a:lstStyle>
            <a:lvl1pPr algn="l" defTabSz="914400">
              <a:defRPr>
                <a:solidFill>
                  <a:srgbClr val="FFFFFF"/>
                </a:solidFill>
                <a:latin typeface="Tw Cen MT"/>
                <a:ea typeface="Tw Cen MT"/>
                <a:cs typeface="Tw Cen MT"/>
                <a:sym typeface="Tw Cen MT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543" name="Slide Number"/>
          <p:cNvSpPr txBox="1"/>
          <p:nvPr>
            <p:ph type="sldNum" sz="quarter" idx="2"/>
          </p:nvPr>
        </p:nvSpPr>
        <p:spPr>
          <a:xfrm>
            <a:off x="433855" y="1886270"/>
            <a:ext cx="427690" cy="434337"/>
          </a:xfrm>
          <a:prstGeom prst="rect">
            <a:avLst/>
          </a:prstGeom>
        </p:spPr>
        <p:txBody>
          <a:bodyPr/>
          <a:lstStyle>
            <a:lvl1pPr algn="ctr">
              <a:defRPr b="1" sz="2400">
                <a:solidFill>
                  <a:srgbClr val="FFFFFF"/>
                </a:solidFill>
                <a:latin typeface="Tw Cen MT"/>
                <a:ea typeface="Tw Cen MT"/>
                <a:cs typeface="Tw Cen MT"/>
                <a:sym typeface="Tw Cen M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Rectangle 6"/>
          <p:cNvSpPr/>
          <p:nvPr/>
        </p:nvSpPr>
        <p:spPr>
          <a:xfrm>
            <a:off x="0" y="1234438"/>
            <a:ext cx="9144000" cy="320044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 defTabSz="914400">
              <a:defRPr b="1">
                <a:solidFill>
                  <a:srgbClr val="FFFFFF"/>
                </a:solidFill>
                <a:latin typeface="Tw Cen MT"/>
                <a:ea typeface="Tw Cen MT"/>
                <a:cs typeface="Tw Cen MT"/>
                <a:sym typeface="Tw Cen MT"/>
              </a:defRPr>
            </a:pPr>
          </a:p>
        </p:txBody>
      </p:sp>
      <p:sp>
        <p:nvSpPr>
          <p:cNvPr id="551" name="Rectangle 7"/>
          <p:cNvSpPr/>
          <p:nvPr/>
        </p:nvSpPr>
        <p:spPr>
          <a:xfrm>
            <a:off x="0" y="1280160"/>
            <a:ext cx="533400" cy="228604"/>
          </a:xfrm>
          <a:prstGeom prst="rect">
            <a:avLst/>
          </a:prstGeom>
          <a:solidFill>
            <a:srgbClr val="DD8047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 defTabSz="914400">
              <a:defRPr b="1">
                <a:solidFill>
                  <a:srgbClr val="FFFFFF"/>
                </a:solidFill>
                <a:latin typeface="Tw Cen MT"/>
                <a:ea typeface="Tw Cen MT"/>
                <a:cs typeface="Tw Cen MT"/>
                <a:sym typeface="Tw Cen MT"/>
              </a:defRPr>
            </a:pPr>
          </a:p>
        </p:txBody>
      </p:sp>
      <p:sp>
        <p:nvSpPr>
          <p:cNvPr id="552" name="Rectangle 8"/>
          <p:cNvSpPr/>
          <p:nvPr/>
        </p:nvSpPr>
        <p:spPr>
          <a:xfrm>
            <a:off x="590550" y="1280160"/>
            <a:ext cx="8553450" cy="228604"/>
          </a:xfrm>
          <a:prstGeom prst="rect">
            <a:avLst/>
          </a:prstGeom>
          <a:solidFill>
            <a:srgbClr val="94B6D2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 defTabSz="914400">
              <a:defRPr b="1">
                <a:solidFill>
                  <a:srgbClr val="FFFFFF"/>
                </a:solidFill>
                <a:latin typeface="Tw Cen MT"/>
                <a:ea typeface="Tw Cen MT"/>
                <a:cs typeface="Tw Cen MT"/>
                <a:sym typeface="Tw Cen MT"/>
              </a:defRPr>
            </a:pPr>
          </a:p>
        </p:txBody>
      </p:sp>
      <p:sp>
        <p:nvSpPr>
          <p:cNvPr id="553" name="Title Text"/>
          <p:cNvSpPr txBox="1"/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/>
          <a:lstStyle>
            <a:lvl1pPr algn="l" defTabSz="914400">
              <a:defRPr>
                <a:solidFill>
                  <a:srgbClr val="775F55"/>
                </a:solidFill>
                <a:latin typeface="Tw Cen MT"/>
                <a:ea typeface="Tw Cen MT"/>
                <a:cs typeface="Tw Cen MT"/>
                <a:sym typeface="Tw Cen MT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554" name="Body Level One…"/>
          <p:cNvSpPr txBox="1"/>
          <p:nvPr>
            <p:ph type="body" sz="half" idx="1"/>
          </p:nvPr>
        </p:nvSpPr>
        <p:spPr>
          <a:xfrm>
            <a:off x="609600" y="1589567"/>
            <a:ext cx="3886200" cy="4572002"/>
          </a:xfrm>
          <a:prstGeom prst="rect">
            <a:avLst/>
          </a:prstGeom>
        </p:spPr>
        <p:txBody>
          <a:bodyPr/>
          <a:lstStyle>
            <a:lvl1pPr marL="320040" indent="-320040" defTabSz="914400">
              <a:buClr>
                <a:srgbClr val="DD8047"/>
              </a:buClr>
              <a:buSzPct val="60000"/>
              <a:buFontTx/>
              <a:buChar char="◻"/>
              <a:defRPr sz="2900">
                <a:latin typeface="Tw Cen MT"/>
                <a:ea typeface="Tw Cen MT"/>
                <a:cs typeface="Tw Cen MT"/>
                <a:sym typeface="Tw Cen MT"/>
              </a:defRPr>
            </a:lvl1pPr>
            <a:lvl2pPr marL="671732" indent="-305971" defTabSz="914400">
              <a:buClr>
                <a:srgbClr val="DD8047"/>
              </a:buClr>
              <a:buSzPct val="70000"/>
              <a:buFontTx/>
              <a:buChar char="¤"/>
              <a:defRPr sz="2900">
                <a:latin typeface="Tw Cen MT"/>
                <a:ea typeface="Tw Cen MT"/>
                <a:cs typeface="Tw Cen MT"/>
                <a:sym typeface="Tw Cen MT"/>
              </a:defRPr>
            </a:lvl2pPr>
            <a:lvl3pPr marL="974032" indent="-288234" defTabSz="914400">
              <a:buClr>
                <a:srgbClr val="DD8047"/>
              </a:buClr>
              <a:buSzPct val="75000"/>
              <a:buFontTx/>
              <a:buChar char="■"/>
              <a:defRPr sz="2900">
                <a:latin typeface="Tw Cen MT"/>
                <a:ea typeface="Tw Cen MT"/>
                <a:cs typeface="Tw Cen MT"/>
                <a:sym typeface="Tw Cen MT"/>
              </a:defRPr>
            </a:lvl3pPr>
            <a:lvl4pPr marL="1474469" indent="-331469" defTabSz="914400">
              <a:buClr>
                <a:srgbClr val="DD8047"/>
              </a:buClr>
              <a:buSzPct val="75000"/>
              <a:buFontTx/>
              <a:buChar char="■"/>
              <a:defRPr sz="2900">
                <a:latin typeface="Tw Cen MT"/>
                <a:ea typeface="Tw Cen MT"/>
                <a:cs typeface="Tw Cen MT"/>
                <a:sym typeface="Tw Cen MT"/>
              </a:defRPr>
            </a:lvl4pPr>
            <a:lvl5pPr marL="1931670" indent="-331469" defTabSz="914400">
              <a:buClr>
                <a:srgbClr val="DD8047"/>
              </a:buClr>
              <a:buSzPct val="65000"/>
              <a:buFontTx/>
              <a:buChar char="■"/>
              <a:defRPr sz="2900">
                <a:latin typeface="Tw Cen MT"/>
                <a:ea typeface="Tw Cen MT"/>
                <a:cs typeface="Tw Cen MT"/>
                <a:sym typeface="Tw Cen MT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55" name="Slide Number"/>
          <p:cNvSpPr txBox="1"/>
          <p:nvPr>
            <p:ph type="sldNum" sz="quarter" idx="2"/>
          </p:nvPr>
        </p:nvSpPr>
        <p:spPr>
          <a:xfrm>
            <a:off x="120262" y="1253491"/>
            <a:ext cx="292876" cy="281937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algn="ctr">
              <a:defRPr b="1" sz="1400">
                <a:solidFill>
                  <a:srgbClr val="FFFFFF"/>
                </a:solidFill>
                <a:latin typeface="Tw Cen MT"/>
                <a:ea typeface="Tw Cen MT"/>
                <a:cs typeface="Tw Cen MT"/>
                <a:sym typeface="Tw Cen M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Rectangle 6"/>
          <p:cNvSpPr/>
          <p:nvPr/>
        </p:nvSpPr>
        <p:spPr>
          <a:xfrm>
            <a:off x="0" y="1234438"/>
            <a:ext cx="9144000" cy="320044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 defTabSz="914400">
              <a:defRPr b="1">
                <a:solidFill>
                  <a:srgbClr val="FFFFFF"/>
                </a:solidFill>
                <a:latin typeface="Tw Cen MT"/>
                <a:ea typeface="Tw Cen MT"/>
                <a:cs typeface="Tw Cen MT"/>
                <a:sym typeface="Tw Cen MT"/>
              </a:defRPr>
            </a:pPr>
          </a:p>
        </p:txBody>
      </p:sp>
      <p:sp>
        <p:nvSpPr>
          <p:cNvPr id="563" name="Rectangle 7"/>
          <p:cNvSpPr/>
          <p:nvPr/>
        </p:nvSpPr>
        <p:spPr>
          <a:xfrm>
            <a:off x="0" y="1280160"/>
            <a:ext cx="533400" cy="228604"/>
          </a:xfrm>
          <a:prstGeom prst="rect">
            <a:avLst/>
          </a:prstGeom>
          <a:solidFill>
            <a:srgbClr val="DD8047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 defTabSz="914400">
              <a:defRPr b="1">
                <a:solidFill>
                  <a:srgbClr val="FFFFFF"/>
                </a:solidFill>
                <a:latin typeface="Tw Cen MT"/>
                <a:ea typeface="Tw Cen MT"/>
                <a:cs typeface="Tw Cen MT"/>
                <a:sym typeface="Tw Cen MT"/>
              </a:defRPr>
            </a:pPr>
          </a:p>
        </p:txBody>
      </p:sp>
      <p:sp>
        <p:nvSpPr>
          <p:cNvPr id="564" name="Rectangle 8"/>
          <p:cNvSpPr/>
          <p:nvPr/>
        </p:nvSpPr>
        <p:spPr>
          <a:xfrm>
            <a:off x="590550" y="1280160"/>
            <a:ext cx="8553450" cy="228604"/>
          </a:xfrm>
          <a:prstGeom prst="rect">
            <a:avLst/>
          </a:prstGeom>
          <a:solidFill>
            <a:srgbClr val="94B6D2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 defTabSz="914400">
              <a:defRPr b="1">
                <a:solidFill>
                  <a:srgbClr val="FFFFFF"/>
                </a:solidFill>
                <a:latin typeface="Tw Cen MT"/>
                <a:ea typeface="Tw Cen MT"/>
                <a:cs typeface="Tw Cen MT"/>
                <a:sym typeface="Tw Cen MT"/>
              </a:defRPr>
            </a:pPr>
          </a:p>
        </p:txBody>
      </p:sp>
      <p:sp>
        <p:nvSpPr>
          <p:cNvPr id="565" name="Title Text"/>
          <p:cNvSpPr txBox="1"/>
          <p:nvPr>
            <p:ph type="title"/>
          </p:nvPr>
        </p:nvSpPr>
        <p:spPr>
          <a:xfrm>
            <a:off x="533400" y="273050"/>
            <a:ext cx="8153400" cy="869950"/>
          </a:xfrm>
          <a:prstGeom prst="rect">
            <a:avLst/>
          </a:prstGeom>
        </p:spPr>
        <p:txBody>
          <a:bodyPr/>
          <a:lstStyle>
            <a:lvl1pPr algn="l" defTabSz="914400">
              <a:defRPr>
                <a:solidFill>
                  <a:srgbClr val="775F55"/>
                </a:solidFill>
                <a:latin typeface="Tw Cen MT"/>
                <a:ea typeface="Tw Cen MT"/>
                <a:cs typeface="Tw Cen MT"/>
                <a:sym typeface="Tw Cen MT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566" name="Body Level One…"/>
          <p:cNvSpPr txBox="1"/>
          <p:nvPr>
            <p:ph type="body" sz="half" idx="1"/>
          </p:nvPr>
        </p:nvSpPr>
        <p:spPr>
          <a:xfrm>
            <a:off x="609600" y="2438400"/>
            <a:ext cx="3886200" cy="3581400"/>
          </a:xfrm>
          <a:prstGeom prst="rect">
            <a:avLst/>
          </a:prstGeom>
        </p:spPr>
        <p:txBody>
          <a:bodyPr/>
          <a:lstStyle>
            <a:lvl1pPr marL="320040" indent="-320040" defTabSz="914400">
              <a:buClr>
                <a:srgbClr val="DD8047"/>
              </a:buClr>
              <a:buSzPct val="60000"/>
              <a:buFontTx/>
              <a:buChar char="◻"/>
              <a:defRPr sz="2900">
                <a:latin typeface="Tw Cen MT"/>
                <a:ea typeface="Tw Cen MT"/>
                <a:cs typeface="Tw Cen MT"/>
                <a:sym typeface="Tw Cen MT"/>
              </a:defRPr>
            </a:lvl1pPr>
            <a:lvl2pPr marL="671732" indent="-305971" defTabSz="914400">
              <a:buClr>
                <a:srgbClr val="DD8047"/>
              </a:buClr>
              <a:buSzPct val="70000"/>
              <a:buFontTx/>
              <a:buChar char="¤"/>
              <a:defRPr sz="2900">
                <a:latin typeface="Tw Cen MT"/>
                <a:ea typeface="Tw Cen MT"/>
                <a:cs typeface="Tw Cen MT"/>
                <a:sym typeface="Tw Cen MT"/>
              </a:defRPr>
            </a:lvl2pPr>
            <a:lvl3pPr marL="974032" indent="-288234" defTabSz="914400">
              <a:buClr>
                <a:srgbClr val="DD8047"/>
              </a:buClr>
              <a:buSzPct val="75000"/>
              <a:buFontTx/>
              <a:buChar char="■"/>
              <a:defRPr sz="2900">
                <a:latin typeface="Tw Cen MT"/>
                <a:ea typeface="Tw Cen MT"/>
                <a:cs typeface="Tw Cen MT"/>
                <a:sym typeface="Tw Cen MT"/>
              </a:defRPr>
            </a:lvl3pPr>
            <a:lvl4pPr marL="1474469" indent="-331469" defTabSz="914400">
              <a:buClr>
                <a:srgbClr val="DD8047"/>
              </a:buClr>
              <a:buSzPct val="75000"/>
              <a:buFontTx/>
              <a:buChar char="■"/>
              <a:defRPr sz="2900">
                <a:latin typeface="Tw Cen MT"/>
                <a:ea typeface="Tw Cen MT"/>
                <a:cs typeface="Tw Cen MT"/>
                <a:sym typeface="Tw Cen MT"/>
              </a:defRPr>
            </a:lvl4pPr>
            <a:lvl5pPr marL="1931670" indent="-331469" defTabSz="914400">
              <a:buClr>
                <a:srgbClr val="DD8047"/>
              </a:buClr>
              <a:buSzPct val="65000"/>
              <a:buFontTx/>
              <a:buChar char="■"/>
              <a:defRPr sz="2900">
                <a:latin typeface="Tw Cen MT"/>
                <a:ea typeface="Tw Cen MT"/>
                <a:cs typeface="Tw Cen MT"/>
                <a:sym typeface="Tw Cen MT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67" name="Text Placeholder 15"/>
          <p:cNvSpPr/>
          <p:nvPr>
            <p:ph type="body" sz="quarter" idx="21"/>
          </p:nvPr>
        </p:nvSpPr>
        <p:spPr>
          <a:xfrm>
            <a:off x="609600" y="1752599"/>
            <a:ext cx="3886200" cy="640085"/>
          </a:xfrm>
          <a:prstGeom prst="rect">
            <a:avLst/>
          </a:prstGeom>
          <a:solidFill>
            <a:srgbClr val="DD8047"/>
          </a:solidFill>
        </p:spPr>
        <p:txBody>
          <a:bodyPr anchor="ctr"/>
          <a:lstStyle/>
          <a:p>
            <a:pPr/>
          </a:p>
        </p:txBody>
      </p:sp>
      <p:sp>
        <p:nvSpPr>
          <p:cNvPr id="568" name="Text Placeholder 14"/>
          <p:cNvSpPr/>
          <p:nvPr>
            <p:ph type="body" sz="quarter" idx="22"/>
          </p:nvPr>
        </p:nvSpPr>
        <p:spPr>
          <a:xfrm>
            <a:off x="4800600" y="1752599"/>
            <a:ext cx="3886200" cy="640085"/>
          </a:xfrm>
          <a:prstGeom prst="rect">
            <a:avLst/>
          </a:prstGeom>
          <a:solidFill>
            <a:srgbClr val="D8B25C"/>
          </a:solidFill>
        </p:spPr>
        <p:txBody>
          <a:bodyPr anchor="ctr"/>
          <a:lstStyle/>
          <a:p>
            <a:pPr/>
          </a:p>
        </p:txBody>
      </p:sp>
      <p:sp>
        <p:nvSpPr>
          <p:cNvPr id="569" name="Slide Number"/>
          <p:cNvSpPr txBox="1"/>
          <p:nvPr>
            <p:ph type="sldNum" sz="quarter" idx="2"/>
          </p:nvPr>
        </p:nvSpPr>
        <p:spPr>
          <a:xfrm>
            <a:off x="120262" y="1253491"/>
            <a:ext cx="292876" cy="281937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algn="ctr">
              <a:defRPr b="1" sz="1400">
                <a:solidFill>
                  <a:srgbClr val="FFFFFF"/>
                </a:solidFill>
                <a:latin typeface="Tw Cen MT"/>
                <a:ea typeface="Tw Cen MT"/>
                <a:cs typeface="Tw Cen MT"/>
                <a:sym typeface="Tw Cen M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" name="Rectangle 6"/>
          <p:cNvSpPr/>
          <p:nvPr/>
        </p:nvSpPr>
        <p:spPr>
          <a:xfrm>
            <a:off x="0" y="1234438"/>
            <a:ext cx="9144000" cy="320044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 defTabSz="914400">
              <a:defRPr b="1">
                <a:solidFill>
                  <a:srgbClr val="FFFFFF"/>
                </a:solidFill>
                <a:latin typeface="Tw Cen MT"/>
                <a:ea typeface="Tw Cen MT"/>
                <a:cs typeface="Tw Cen MT"/>
                <a:sym typeface="Tw Cen MT"/>
              </a:defRPr>
            </a:pPr>
          </a:p>
        </p:txBody>
      </p:sp>
      <p:sp>
        <p:nvSpPr>
          <p:cNvPr id="577" name="Rectangle 7"/>
          <p:cNvSpPr/>
          <p:nvPr/>
        </p:nvSpPr>
        <p:spPr>
          <a:xfrm>
            <a:off x="0" y="1280160"/>
            <a:ext cx="533400" cy="228604"/>
          </a:xfrm>
          <a:prstGeom prst="rect">
            <a:avLst/>
          </a:prstGeom>
          <a:solidFill>
            <a:srgbClr val="DD8047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 defTabSz="914400">
              <a:defRPr b="1">
                <a:solidFill>
                  <a:srgbClr val="FFFFFF"/>
                </a:solidFill>
                <a:latin typeface="Tw Cen MT"/>
                <a:ea typeface="Tw Cen MT"/>
                <a:cs typeface="Tw Cen MT"/>
                <a:sym typeface="Tw Cen MT"/>
              </a:defRPr>
            </a:pPr>
          </a:p>
        </p:txBody>
      </p:sp>
      <p:sp>
        <p:nvSpPr>
          <p:cNvPr id="578" name="Rectangle 8"/>
          <p:cNvSpPr/>
          <p:nvPr/>
        </p:nvSpPr>
        <p:spPr>
          <a:xfrm>
            <a:off x="590550" y="1280160"/>
            <a:ext cx="8553450" cy="228604"/>
          </a:xfrm>
          <a:prstGeom prst="rect">
            <a:avLst/>
          </a:prstGeom>
          <a:solidFill>
            <a:srgbClr val="94B6D2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 defTabSz="914400">
              <a:defRPr b="1">
                <a:solidFill>
                  <a:srgbClr val="FFFFFF"/>
                </a:solidFill>
                <a:latin typeface="Tw Cen MT"/>
                <a:ea typeface="Tw Cen MT"/>
                <a:cs typeface="Tw Cen MT"/>
                <a:sym typeface="Tw Cen MT"/>
              </a:defRPr>
            </a:pPr>
          </a:p>
        </p:txBody>
      </p:sp>
      <p:sp>
        <p:nvSpPr>
          <p:cNvPr id="579" name="Title Text"/>
          <p:cNvSpPr txBox="1"/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/>
          <a:lstStyle>
            <a:lvl1pPr algn="l" defTabSz="914400">
              <a:defRPr>
                <a:solidFill>
                  <a:srgbClr val="775F55"/>
                </a:solidFill>
                <a:latin typeface="Tw Cen MT"/>
                <a:ea typeface="Tw Cen MT"/>
                <a:cs typeface="Tw Cen MT"/>
                <a:sym typeface="Tw Cen MT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580" name="Slide Number"/>
          <p:cNvSpPr txBox="1"/>
          <p:nvPr>
            <p:ph type="sldNum" sz="quarter" idx="2"/>
          </p:nvPr>
        </p:nvSpPr>
        <p:spPr>
          <a:xfrm>
            <a:off x="120262" y="1253491"/>
            <a:ext cx="292876" cy="281937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algn="ctr">
              <a:defRPr b="1" sz="1400">
                <a:solidFill>
                  <a:srgbClr val="FFFFFF"/>
                </a:solidFill>
                <a:latin typeface="Tw Cen MT"/>
                <a:ea typeface="Tw Cen MT"/>
                <a:cs typeface="Tw Cen MT"/>
                <a:sym typeface="Tw Cen M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" name="Slide Number"/>
          <p:cNvSpPr txBox="1"/>
          <p:nvPr>
            <p:ph type="sldNum" sz="quarter" idx="2"/>
          </p:nvPr>
        </p:nvSpPr>
        <p:spPr>
          <a:xfrm>
            <a:off x="120262" y="6297931"/>
            <a:ext cx="292876" cy="281937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algn="ctr">
              <a:defRPr b="1" sz="1400">
                <a:solidFill>
                  <a:srgbClr val="775F55"/>
                </a:solidFill>
                <a:latin typeface="Tw Cen MT"/>
                <a:ea typeface="Tw Cen MT"/>
                <a:cs typeface="Tw Cen MT"/>
                <a:sym typeface="Tw Cen M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Rectangle 6"/>
          <p:cNvSpPr/>
          <p:nvPr/>
        </p:nvSpPr>
        <p:spPr>
          <a:xfrm>
            <a:off x="0" y="1234438"/>
            <a:ext cx="9144000" cy="320044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 defTabSz="914400">
              <a:defRPr b="1">
                <a:solidFill>
                  <a:srgbClr val="FFFFFF"/>
                </a:solidFill>
                <a:latin typeface="Tw Cen MT"/>
                <a:ea typeface="Tw Cen MT"/>
                <a:cs typeface="Tw Cen MT"/>
                <a:sym typeface="Tw Cen MT"/>
              </a:defRPr>
            </a:pPr>
          </a:p>
        </p:txBody>
      </p:sp>
      <p:sp>
        <p:nvSpPr>
          <p:cNvPr id="595" name="Rectangle 7"/>
          <p:cNvSpPr/>
          <p:nvPr/>
        </p:nvSpPr>
        <p:spPr>
          <a:xfrm>
            <a:off x="0" y="1280160"/>
            <a:ext cx="533400" cy="228604"/>
          </a:xfrm>
          <a:prstGeom prst="rect">
            <a:avLst/>
          </a:prstGeom>
          <a:solidFill>
            <a:srgbClr val="DD8047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 defTabSz="914400">
              <a:defRPr b="1">
                <a:solidFill>
                  <a:srgbClr val="FFFFFF"/>
                </a:solidFill>
                <a:latin typeface="Tw Cen MT"/>
                <a:ea typeface="Tw Cen MT"/>
                <a:cs typeface="Tw Cen MT"/>
                <a:sym typeface="Tw Cen MT"/>
              </a:defRPr>
            </a:pPr>
          </a:p>
        </p:txBody>
      </p:sp>
      <p:sp>
        <p:nvSpPr>
          <p:cNvPr id="596" name="Rectangle 8"/>
          <p:cNvSpPr/>
          <p:nvPr/>
        </p:nvSpPr>
        <p:spPr>
          <a:xfrm>
            <a:off x="590550" y="1280160"/>
            <a:ext cx="8553450" cy="228604"/>
          </a:xfrm>
          <a:prstGeom prst="rect">
            <a:avLst/>
          </a:prstGeom>
          <a:solidFill>
            <a:srgbClr val="94B6D2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 defTabSz="914400">
              <a:defRPr b="1">
                <a:solidFill>
                  <a:srgbClr val="FFFFFF"/>
                </a:solidFill>
                <a:latin typeface="Tw Cen MT"/>
                <a:ea typeface="Tw Cen MT"/>
                <a:cs typeface="Tw Cen MT"/>
                <a:sym typeface="Tw Cen MT"/>
              </a:defRPr>
            </a:pPr>
          </a:p>
        </p:txBody>
      </p:sp>
      <p:sp>
        <p:nvSpPr>
          <p:cNvPr id="597" name="Title Text"/>
          <p:cNvSpPr txBox="1"/>
          <p:nvPr>
            <p:ph type="title"/>
          </p:nvPr>
        </p:nvSpPr>
        <p:spPr>
          <a:xfrm>
            <a:off x="609600" y="273050"/>
            <a:ext cx="8077200" cy="869950"/>
          </a:xfrm>
          <a:prstGeom prst="rect">
            <a:avLst/>
          </a:prstGeom>
        </p:spPr>
        <p:txBody>
          <a:bodyPr/>
          <a:lstStyle>
            <a:lvl1pPr algn="l" defTabSz="914400">
              <a:defRPr>
                <a:solidFill>
                  <a:srgbClr val="775F55"/>
                </a:solidFill>
                <a:latin typeface="Tw Cen MT"/>
                <a:ea typeface="Tw Cen MT"/>
                <a:cs typeface="Tw Cen MT"/>
                <a:sym typeface="Tw Cen MT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598" name="Body Level One…"/>
          <p:cNvSpPr txBox="1"/>
          <p:nvPr>
            <p:ph type="body" sz="quarter" idx="1"/>
          </p:nvPr>
        </p:nvSpPr>
        <p:spPr>
          <a:xfrm>
            <a:off x="609600" y="1752600"/>
            <a:ext cx="1600200" cy="4343400"/>
          </a:xfrm>
          <a:prstGeom prst="rect">
            <a:avLst/>
          </a:prstGeom>
          <a:solidFill>
            <a:srgbClr val="DD8047"/>
          </a:solidFill>
          <a:ln w="50800" cap="sq">
            <a:solidFill>
              <a:srgbClr val="DD8047"/>
            </a:solidFill>
            <a:miter lim="800000"/>
          </a:ln>
        </p:spPr>
        <p:txBody>
          <a:bodyPr lIns="91436" tIns="91436" rIns="91436" bIns="91436"/>
          <a:lstStyle>
            <a:lvl1pPr marL="0" indent="0" defTabSz="914400">
              <a:spcBef>
                <a:spcPts val="1000"/>
              </a:spcBef>
              <a:buSzTx/>
              <a:buFontTx/>
              <a:buNone/>
              <a:defRPr sz="1800">
                <a:solidFill>
                  <a:srgbClr val="FFFFFF"/>
                </a:solidFill>
                <a:latin typeface="Tw Cen MT"/>
                <a:ea typeface="Tw Cen MT"/>
                <a:cs typeface="Tw Cen MT"/>
                <a:sym typeface="Tw Cen MT"/>
              </a:defRPr>
            </a:lvl1pPr>
            <a:lvl2pPr marL="0" indent="0" defTabSz="914400">
              <a:spcBef>
                <a:spcPts val="1000"/>
              </a:spcBef>
              <a:buSzTx/>
              <a:buFontTx/>
              <a:buNone/>
              <a:defRPr sz="1800">
                <a:solidFill>
                  <a:srgbClr val="FFFFFF"/>
                </a:solidFill>
                <a:latin typeface="Tw Cen MT"/>
                <a:ea typeface="Tw Cen MT"/>
                <a:cs typeface="Tw Cen MT"/>
                <a:sym typeface="Tw Cen MT"/>
              </a:defRPr>
            </a:lvl2pPr>
            <a:lvl3pPr marL="0" indent="0" defTabSz="914400">
              <a:spcBef>
                <a:spcPts val="1000"/>
              </a:spcBef>
              <a:buSzTx/>
              <a:buFontTx/>
              <a:buNone/>
              <a:defRPr sz="1800">
                <a:solidFill>
                  <a:srgbClr val="FFFFFF"/>
                </a:solidFill>
                <a:latin typeface="Tw Cen MT"/>
                <a:ea typeface="Tw Cen MT"/>
                <a:cs typeface="Tw Cen MT"/>
                <a:sym typeface="Tw Cen MT"/>
              </a:defRPr>
            </a:lvl3pPr>
            <a:lvl4pPr marL="0" indent="0" defTabSz="914400">
              <a:spcBef>
                <a:spcPts val="1000"/>
              </a:spcBef>
              <a:buSzTx/>
              <a:buFontTx/>
              <a:buNone/>
              <a:defRPr sz="1800">
                <a:solidFill>
                  <a:srgbClr val="FFFFFF"/>
                </a:solidFill>
                <a:latin typeface="Tw Cen MT"/>
                <a:ea typeface="Tw Cen MT"/>
                <a:cs typeface="Tw Cen MT"/>
                <a:sym typeface="Tw Cen MT"/>
              </a:defRPr>
            </a:lvl4pPr>
            <a:lvl5pPr marL="0" indent="0" defTabSz="914400">
              <a:spcBef>
                <a:spcPts val="1000"/>
              </a:spcBef>
              <a:buSzTx/>
              <a:buFontTx/>
              <a:buNone/>
              <a:defRPr sz="1800">
                <a:solidFill>
                  <a:srgbClr val="FFFFFF"/>
                </a:solidFill>
                <a:latin typeface="Tw Cen MT"/>
                <a:ea typeface="Tw Cen MT"/>
                <a:cs typeface="Tw Cen MT"/>
                <a:sym typeface="Tw Cen MT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99" name="Slide Number"/>
          <p:cNvSpPr txBox="1"/>
          <p:nvPr>
            <p:ph type="sldNum" sz="quarter" idx="2"/>
          </p:nvPr>
        </p:nvSpPr>
        <p:spPr>
          <a:xfrm>
            <a:off x="120262" y="1253491"/>
            <a:ext cx="292876" cy="281937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algn="ctr">
              <a:defRPr b="1" sz="1400">
                <a:solidFill>
                  <a:srgbClr val="FFFFFF"/>
                </a:solidFill>
                <a:latin typeface="Tw Cen MT"/>
                <a:ea typeface="Tw Cen MT"/>
                <a:cs typeface="Tw Cen MT"/>
                <a:sym typeface="Tw Cen M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icture with Caption">
    <p:bg>
      <p:bgPr>
        <a:blipFill rotWithShape="1">
          <a:blip r:embed="rId2"/>
          <a:srcRect l="0" t="0" r="0" b="0"/>
          <a:tile tx="0" ty="0" sx="100000" sy="100000" flip="none" algn="tl"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" name="Body Level One…"/>
          <p:cNvSpPr txBox="1"/>
          <p:nvPr>
            <p:ph type="body" sz="quarter" idx="1"/>
          </p:nvPr>
        </p:nvSpPr>
        <p:spPr>
          <a:xfrm>
            <a:off x="1600200" y="5486400"/>
            <a:ext cx="7315200" cy="685800"/>
          </a:xfrm>
          <a:prstGeom prst="rect">
            <a:avLst/>
          </a:prstGeom>
        </p:spPr>
        <p:txBody>
          <a:bodyPr/>
          <a:lstStyle>
            <a:lvl1pPr marL="0" indent="0" defTabSz="914400">
              <a:buSzTx/>
              <a:buFontTx/>
              <a:buNone/>
              <a:defRPr sz="1700">
                <a:latin typeface="Tw Cen MT"/>
                <a:ea typeface="Tw Cen MT"/>
                <a:cs typeface="Tw Cen MT"/>
                <a:sym typeface="Tw Cen MT"/>
              </a:defRPr>
            </a:lvl1pPr>
            <a:lvl2pPr marL="0" indent="0" defTabSz="914400">
              <a:buSzTx/>
              <a:buFontTx/>
              <a:buNone/>
              <a:defRPr sz="1700">
                <a:latin typeface="Tw Cen MT"/>
                <a:ea typeface="Tw Cen MT"/>
                <a:cs typeface="Tw Cen MT"/>
                <a:sym typeface="Tw Cen MT"/>
              </a:defRPr>
            </a:lvl2pPr>
            <a:lvl3pPr marL="0" indent="0" defTabSz="914400">
              <a:buSzTx/>
              <a:buFontTx/>
              <a:buNone/>
              <a:defRPr sz="1700">
                <a:latin typeface="Tw Cen MT"/>
                <a:ea typeface="Tw Cen MT"/>
                <a:cs typeface="Tw Cen MT"/>
                <a:sym typeface="Tw Cen MT"/>
              </a:defRPr>
            </a:lvl3pPr>
            <a:lvl4pPr marL="0" indent="0" defTabSz="914400">
              <a:buSzTx/>
              <a:buFontTx/>
              <a:buNone/>
              <a:defRPr sz="1700">
                <a:latin typeface="Tw Cen MT"/>
                <a:ea typeface="Tw Cen MT"/>
                <a:cs typeface="Tw Cen MT"/>
                <a:sym typeface="Tw Cen MT"/>
              </a:defRPr>
            </a:lvl4pPr>
            <a:lvl5pPr marL="0" indent="0" defTabSz="914400">
              <a:buSzTx/>
              <a:buFontTx/>
              <a:buNone/>
              <a:defRPr sz="1700">
                <a:latin typeface="Tw Cen MT"/>
                <a:ea typeface="Tw Cen MT"/>
                <a:cs typeface="Tw Cen MT"/>
                <a:sym typeface="Tw Cen MT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07" name="Rectangle 7"/>
          <p:cNvSpPr/>
          <p:nvPr/>
        </p:nvSpPr>
        <p:spPr>
          <a:xfrm>
            <a:off x="-9145" y="4572000"/>
            <a:ext cx="9144001" cy="886967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 defTabSz="914400">
              <a:defRPr b="1">
                <a:solidFill>
                  <a:srgbClr val="FFFFFF"/>
                </a:solidFill>
                <a:latin typeface="Tw Cen MT"/>
                <a:ea typeface="Tw Cen MT"/>
                <a:cs typeface="Tw Cen MT"/>
                <a:sym typeface="Tw Cen MT"/>
              </a:defRPr>
            </a:pPr>
          </a:p>
        </p:txBody>
      </p:sp>
      <p:sp>
        <p:nvSpPr>
          <p:cNvPr id="608" name="Rectangle 8"/>
          <p:cNvSpPr/>
          <p:nvPr/>
        </p:nvSpPr>
        <p:spPr>
          <a:xfrm>
            <a:off x="-9145" y="4663440"/>
            <a:ext cx="1463042" cy="713236"/>
          </a:xfrm>
          <a:prstGeom prst="rect">
            <a:avLst/>
          </a:prstGeom>
          <a:solidFill>
            <a:srgbClr val="DD8047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 defTabSz="914400">
              <a:defRPr b="1">
                <a:solidFill>
                  <a:srgbClr val="FFFFFF"/>
                </a:solidFill>
                <a:latin typeface="Tw Cen MT"/>
                <a:ea typeface="Tw Cen MT"/>
                <a:cs typeface="Tw Cen MT"/>
                <a:sym typeface="Tw Cen MT"/>
              </a:defRPr>
            </a:pPr>
          </a:p>
        </p:txBody>
      </p:sp>
      <p:sp>
        <p:nvSpPr>
          <p:cNvPr id="609" name="Rectangle 9"/>
          <p:cNvSpPr/>
          <p:nvPr/>
        </p:nvSpPr>
        <p:spPr>
          <a:xfrm>
            <a:off x="1545335" y="4654296"/>
            <a:ext cx="7598665" cy="713236"/>
          </a:xfrm>
          <a:prstGeom prst="rect">
            <a:avLst/>
          </a:prstGeom>
          <a:solidFill>
            <a:srgbClr val="94B6D2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 defTabSz="914400">
              <a:defRPr b="1">
                <a:solidFill>
                  <a:srgbClr val="FFFFFF"/>
                </a:solidFill>
                <a:latin typeface="Tw Cen MT"/>
                <a:ea typeface="Tw Cen MT"/>
                <a:cs typeface="Tw Cen MT"/>
                <a:sym typeface="Tw Cen MT"/>
              </a:defRPr>
            </a:pPr>
          </a:p>
        </p:txBody>
      </p:sp>
      <p:sp>
        <p:nvSpPr>
          <p:cNvPr id="610" name="Title Text"/>
          <p:cNvSpPr txBox="1"/>
          <p:nvPr>
            <p:ph type="title"/>
          </p:nvPr>
        </p:nvSpPr>
        <p:spPr>
          <a:xfrm>
            <a:off x="1600200" y="4648200"/>
            <a:ext cx="7315200" cy="685800"/>
          </a:xfrm>
          <a:prstGeom prst="rect">
            <a:avLst/>
          </a:prstGeom>
        </p:spPr>
        <p:txBody>
          <a:bodyPr/>
          <a:lstStyle>
            <a:lvl1pPr algn="l" defTabSz="914400">
              <a:defRPr sz="2800">
                <a:solidFill>
                  <a:srgbClr val="FFFFFF"/>
                </a:solidFill>
                <a:latin typeface="Tw Cen MT"/>
                <a:ea typeface="Tw Cen MT"/>
                <a:cs typeface="Tw Cen MT"/>
                <a:sym typeface="Tw Cen MT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611" name="Rectangle 10"/>
          <p:cNvSpPr/>
          <p:nvPr/>
        </p:nvSpPr>
        <p:spPr>
          <a:xfrm>
            <a:off x="1447799" y="0"/>
            <a:ext cx="100589" cy="6867143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 defTabSz="914400">
              <a:defRPr b="1">
                <a:solidFill>
                  <a:srgbClr val="FFFFFF"/>
                </a:solidFill>
                <a:latin typeface="Tw Cen MT"/>
                <a:ea typeface="Tw Cen MT"/>
                <a:cs typeface="Tw Cen MT"/>
                <a:sym typeface="Tw Cen MT"/>
              </a:defRPr>
            </a:pPr>
          </a:p>
        </p:txBody>
      </p:sp>
      <p:sp>
        <p:nvSpPr>
          <p:cNvPr id="612" name="Picture Placeholder 2"/>
          <p:cNvSpPr/>
          <p:nvPr>
            <p:ph type="pic" idx="21"/>
          </p:nvPr>
        </p:nvSpPr>
        <p:spPr>
          <a:xfrm>
            <a:off x="1560574" y="0"/>
            <a:ext cx="7583428" cy="456895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613" name="Slide Number"/>
          <p:cNvSpPr txBox="1"/>
          <p:nvPr>
            <p:ph type="sldNum" sz="quarter" idx="2"/>
          </p:nvPr>
        </p:nvSpPr>
        <p:spPr>
          <a:xfrm>
            <a:off x="483093" y="4756469"/>
            <a:ext cx="481614" cy="485137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algn="ctr">
              <a:defRPr b="1" sz="2800">
                <a:solidFill>
                  <a:srgbClr val="FFFFFF"/>
                </a:solidFill>
                <a:latin typeface="Tw Cen MT"/>
                <a:ea typeface="Tw Cen MT"/>
                <a:cs typeface="Tw Cen MT"/>
                <a:sym typeface="Tw Cen M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" name="Rectangle 6"/>
          <p:cNvSpPr/>
          <p:nvPr/>
        </p:nvSpPr>
        <p:spPr>
          <a:xfrm>
            <a:off x="0" y="1234438"/>
            <a:ext cx="9144000" cy="320044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 defTabSz="914400">
              <a:defRPr b="1">
                <a:solidFill>
                  <a:srgbClr val="FFFFFF"/>
                </a:solidFill>
                <a:latin typeface="Tw Cen MT"/>
                <a:ea typeface="Tw Cen MT"/>
                <a:cs typeface="Tw Cen MT"/>
                <a:sym typeface="Tw Cen MT"/>
              </a:defRPr>
            </a:pPr>
          </a:p>
        </p:txBody>
      </p:sp>
      <p:sp>
        <p:nvSpPr>
          <p:cNvPr id="621" name="Rectangle 7"/>
          <p:cNvSpPr/>
          <p:nvPr/>
        </p:nvSpPr>
        <p:spPr>
          <a:xfrm>
            <a:off x="0" y="1280160"/>
            <a:ext cx="533400" cy="228604"/>
          </a:xfrm>
          <a:prstGeom prst="rect">
            <a:avLst/>
          </a:prstGeom>
          <a:solidFill>
            <a:srgbClr val="DD8047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 defTabSz="914400">
              <a:defRPr b="1">
                <a:solidFill>
                  <a:srgbClr val="FFFFFF"/>
                </a:solidFill>
                <a:latin typeface="Tw Cen MT"/>
                <a:ea typeface="Tw Cen MT"/>
                <a:cs typeface="Tw Cen MT"/>
                <a:sym typeface="Tw Cen MT"/>
              </a:defRPr>
            </a:pPr>
          </a:p>
        </p:txBody>
      </p:sp>
      <p:sp>
        <p:nvSpPr>
          <p:cNvPr id="622" name="Rectangle 8"/>
          <p:cNvSpPr/>
          <p:nvPr/>
        </p:nvSpPr>
        <p:spPr>
          <a:xfrm>
            <a:off x="590550" y="1280160"/>
            <a:ext cx="8553450" cy="228604"/>
          </a:xfrm>
          <a:prstGeom prst="rect">
            <a:avLst/>
          </a:prstGeom>
          <a:solidFill>
            <a:srgbClr val="94B6D2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 defTabSz="914400">
              <a:defRPr b="1">
                <a:solidFill>
                  <a:srgbClr val="FFFFFF"/>
                </a:solidFill>
                <a:latin typeface="Tw Cen MT"/>
                <a:ea typeface="Tw Cen MT"/>
                <a:cs typeface="Tw Cen MT"/>
                <a:sym typeface="Tw Cen MT"/>
              </a:defRPr>
            </a:pPr>
          </a:p>
        </p:txBody>
      </p:sp>
      <p:sp>
        <p:nvSpPr>
          <p:cNvPr id="623" name="Title Text"/>
          <p:cNvSpPr txBox="1"/>
          <p:nvPr>
            <p:ph type="title"/>
          </p:nvPr>
        </p:nvSpPr>
        <p:spPr>
          <a:xfrm>
            <a:off x="304800" y="152400"/>
            <a:ext cx="8534400" cy="1143000"/>
          </a:xfrm>
          <a:prstGeom prst="rect">
            <a:avLst/>
          </a:prstGeom>
        </p:spPr>
        <p:txBody>
          <a:bodyPr/>
          <a:lstStyle>
            <a:lvl1pPr algn="l" defTabSz="914400">
              <a:defRPr>
                <a:solidFill>
                  <a:srgbClr val="775F55"/>
                </a:solidFill>
                <a:latin typeface="Tw Cen MT"/>
                <a:ea typeface="Tw Cen MT"/>
                <a:cs typeface="Tw Cen MT"/>
                <a:sym typeface="Tw Cen MT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624" name="Body Level One…"/>
          <p:cNvSpPr txBox="1"/>
          <p:nvPr>
            <p:ph type="body" sz="half" idx="1"/>
          </p:nvPr>
        </p:nvSpPr>
        <p:spPr>
          <a:xfrm>
            <a:off x="685800" y="1524000"/>
            <a:ext cx="3810000" cy="4572000"/>
          </a:xfrm>
          <a:prstGeom prst="rect">
            <a:avLst/>
          </a:prstGeom>
        </p:spPr>
        <p:txBody>
          <a:bodyPr/>
          <a:lstStyle>
            <a:lvl1pPr marL="320040" indent="-320040" defTabSz="914400">
              <a:buClr>
                <a:srgbClr val="DD8047"/>
              </a:buClr>
              <a:buSzPct val="60000"/>
              <a:buFontTx/>
              <a:buChar char="◻"/>
              <a:defRPr sz="2900">
                <a:latin typeface="Tw Cen MT"/>
                <a:ea typeface="Tw Cen MT"/>
                <a:cs typeface="Tw Cen MT"/>
                <a:sym typeface="Tw Cen MT"/>
              </a:defRPr>
            </a:lvl1pPr>
            <a:lvl2pPr marL="671732" indent="-305971" defTabSz="914400">
              <a:buClr>
                <a:srgbClr val="DD8047"/>
              </a:buClr>
              <a:buSzPct val="70000"/>
              <a:buFontTx/>
              <a:buChar char="¤"/>
              <a:defRPr sz="2900">
                <a:latin typeface="Tw Cen MT"/>
                <a:ea typeface="Tw Cen MT"/>
                <a:cs typeface="Tw Cen MT"/>
                <a:sym typeface="Tw Cen MT"/>
              </a:defRPr>
            </a:lvl2pPr>
            <a:lvl3pPr marL="974032" indent="-288234" defTabSz="914400">
              <a:buClr>
                <a:srgbClr val="DD8047"/>
              </a:buClr>
              <a:buSzPct val="75000"/>
              <a:buFontTx/>
              <a:buChar char="■"/>
              <a:defRPr sz="2900">
                <a:latin typeface="Tw Cen MT"/>
                <a:ea typeface="Tw Cen MT"/>
                <a:cs typeface="Tw Cen MT"/>
                <a:sym typeface="Tw Cen MT"/>
              </a:defRPr>
            </a:lvl3pPr>
            <a:lvl4pPr marL="1474469" indent="-331469" defTabSz="914400">
              <a:buClr>
                <a:srgbClr val="DD8047"/>
              </a:buClr>
              <a:buSzPct val="75000"/>
              <a:buFontTx/>
              <a:buChar char="■"/>
              <a:defRPr sz="2900">
                <a:latin typeface="Tw Cen MT"/>
                <a:ea typeface="Tw Cen MT"/>
                <a:cs typeface="Tw Cen MT"/>
                <a:sym typeface="Tw Cen MT"/>
              </a:defRPr>
            </a:lvl4pPr>
            <a:lvl5pPr marL="1931670" indent="-331469" defTabSz="914400">
              <a:buClr>
                <a:srgbClr val="DD8047"/>
              </a:buClr>
              <a:buSzPct val="65000"/>
              <a:buFontTx/>
              <a:buChar char="■"/>
              <a:defRPr sz="2900">
                <a:latin typeface="Tw Cen MT"/>
                <a:ea typeface="Tw Cen MT"/>
                <a:cs typeface="Tw Cen MT"/>
                <a:sym typeface="Tw Cen MT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25" name="Slide Number"/>
          <p:cNvSpPr txBox="1"/>
          <p:nvPr>
            <p:ph type="sldNum" sz="quarter" idx="2"/>
          </p:nvPr>
        </p:nvSpPr>
        <p:spPr>
          <a:xfrm>
            <a:off x="7359262" y="6412231"/>
            <a:ext cx="292876" cy="281937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algn="ctr">
              <a:defRPr b="1" sz="1400">
                <a:solidFill>
                  <a:srgbClr val="FFFFFF"/>
                </a:solidFill>
                <a:latin typeface="Tw Cen MT"/>
                <a:ea typeface="Tw Cen MT"/>
                <a:cs typeface="Tw Cen MT"/>
                <a:sym typeface="Tw Cen M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itle Text"/>
          <p:cNvSpPr txBox="1"/>
          <p:nvPr>
            <p:ph type="title"/>
          </p:nvPr>
        </p:nvSpPr>
        <p:spPr>
          <a:xfrm>
            <a:off x="457200" y="273050"/>
            <a:ext cx="3008316" cy="1162050"/>
          </a:xfrm>
          <a:prstGeom prst="rect">
            <a:avLst/>
          </a:prstGeom>
        </p:spPr>
        <p:txBody>
          <a:bodyPr anchor="b"/>
          <a:lstStyle>
            <a:lvl1pPr algn="l">
              <a:defRPr b="1" sz="2000"/>
            </a:lvl1pPr>
          </a:lstStyle>
          <a:p>
            <a:pPr/>
            <a:r>
              <a:t>Title Text</a:t>
            </a:r>
          </a:p>
        </p:txBody>
      </p:sp>
      <p:sp>
        <p:nvSpPr>
          <p:cNvPr id="73" name="Body Level One…"/>
          <p:cNvSpPr txBox="1"/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4" name="Text Placeholder 3"/>
          <p:cNvSpPr/>
          <p:nvPr>
            <p:ph type="body" sz="half" idx="21"/>
          </p:nvPr>
        </p:nvSpPr>
        <p:spPr>
          <a:xfrm>
            <a:off x="457198" y="1435100"/>
            <a:ext cx="3008317" cy="4691063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7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itle Text"/>
          <p:cNvSpPr txBox="1"/>
          <p:nvPr>
            <p:ph type="title"/>
          </p:nvPr>
        </p:nvSpPr>
        <p:spPr>
          <a:xfrm>
            <a:off x="1792288" y="4800600"/>
            <a:ext cx="5486404" cy="566738"/>
          </a:xfrm>
          <a:prstGeom prst="rect">
            <a:avLst/>
          </a:prstGeom>
        </p:spPr>
        <p:txBody>
          <a:bodyPr anchor="b"/>
          <a:lstStyle>
            <a:lvl1pPr algn="l">
              <a:defRPr b="1" sz="2000"/>
            </a:lvl1pPr>
          </a:lstStyle>
          <a:p>
            <a:pPr/>
            <a:r>
              <a:t>Title Text</a:t>
            </a:r>
          </a:p>
        </p:txBody>
      </p:sp>
      <p:sp>
        <p:nvSpPr>
          <p:cNvPr id="83" name="Picture Placeholder 2"/>
          <p:cNvSpPr/>
          <p:nvPr>
            <p:ph type="pic" sz="half" idx="21"/>
          </p:nvPr>
        </p:nvSpPr>
        <p:spPr>
          <a:xfrm>
            <a:off x="1792288" y="612775"/>
            <a:ext cx="5486404" cy="4114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84" name="Body Level One…"/>
          <p:cNvSpPr txBox="1"/>
          <p:nvPr>
            <p:ph type="body" sz="quarter" idx="1"/>
          </p:nvPr>
        </p:nvSpPr>
        <p:spPr>
          <a:xfrm>
            <a:off x="1792288" y="5367337"/>
            <a:ext cx="5486404" cy="80486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FontTx/>
              <a:buNone/>
              <a:defRPr sz="1400"/>
            </a:lvl1pPr>
            <a:lvl2pPr marL="0" indent="0">
              <a:spcBef>
                <a:spcPts val="300"/>
              </a:spcBef>
              <a:buSzTx/>
              <a:buFontTx/>
              <a:buNone/>
              <a:defRPr sz="1400"/>
            </a:lvl2pPr>
            <a:lvl3pPr marL="0" indent="0">
              <a:spcBef>
                <a:spcPts val="300"/>
              </a:spcBef>
              <a:buSzTx/>
              <a:buFontTx/>
              <a:buNone/>
              <a:defRPr sz="1400"/>
            </a:lvl3pPr>
            <a:lvl4pPr marL="0" indent="0">
              <a:spcBef>
                <a:spcPts val="300"/>
              </a:spcBef>
              <a:buSzTx/>
              <a:buFontTx/>
              <a:buNone/>
              <a:defRPr sz="1400"/>
            </a:lvl4pPr>
            <a:lvl5pPr marL="0" indent="0">
              <a:spcBef>
                <a:spcPts val="300"/>
              </a:spcBef>
              <a:buSzTx/>
              <a:buFontTx/>
              <a:buNone/>
              <a:defRPr sz="1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16.xml"/><Relationship Id="rId18" Type="http://schemas.openxmlformats.org/officeDocument/2006/relationships/slideLayout" Target="../slideLayouts/slideLayout17.xml"/><Relationship Id="rId19" Type="http://schemas.openxmlformats.org/officeDocument/2006/relationships/slideLayout" Target="../slideLayouts/slideLayout18.xml"/><Relationship Id="rId20" Type="http://schemas.openxmlformats.org/officeDocument/2006/relationships/slideLayout" Target="../slideLayouts/slideLayout19.xml"/><Relationship Id="rId21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1.xml"/><Relationship Id="rId23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23.xml"/><Relationship Id="rId25" Type="http://schemas.openxmlformats.org/officeDocument/2006/relationships/slideLayout" Target="../slideLayouts/slideLayout24.xml"/><Relationship Id="rId26" Type="http://schemas.openxmlformats.org/officeDocument/2006/relationships/slideLayout" Target="../slideLayouts/slideLayout25.xml"/><Relationship Id="rId27" Type="http://schemas.openxmlformats.org/officeDocument/2006/relationships/slideLayout" Target="../slideLayouts/slideLayout26.xml"/><Relationship Id="rId28" Type="http://schemas.openxmlformats.org/officeDocument/2006/relationships/slideLayout" Target="../slideLayouts/slideLayout27.xml"/><Relationship Id="rId29" Type="http://schemas.openxmlformats.org/officeDocument/2006/relationships/slideLayout" Target="../slideLayouts/slideLayout28.xml"/><Relationship Id="rId30" Type="http://schemas.openxmlformats.org/officeDocument/2006/relationships/slideLayout" Target="../slideLayouts/slideLayout29.xml"/><Relationship Id="rId31" Type="http://schemas.openxmlformats.org/officeDocument/2006/relationships/slideLayout" Target="../slideLayouts/slideLayout30.xml"/><Relationship Id="rId32" Type="http://schemas.openxmlformats.org/officeDocument/2006/relationships/slideLayout" Target="../slideLayouts/slideLayout31.xml"/><Relationship Id="rId33" Type="http://schemas.openxmlformats.org/officeDocument/2006/relationships/slideLayout" Target="../slideLayouts/slideLayout32.xml"/><Relationship Id="rId34" Type="http://schemas.openxmlformats.org/officeDocument/2006/relationships/slideLayout" Target="../slideLayouts/slideLayout33.xml"/><Relationship Id="rId35" Type="http://schemas.openxmlformats.org/officeDocument/2006/relationships/slideLayout" Target="../slideLayouts/slideLayout34.xml"/><Relationship Id="rId36" Type="http://schemas.openxmlformats.org/officeDocument/2006/relationships/slideLayout" Target="../slideLayouts/slideLayout35.xml"/><Relationship Id="rId37" Type="http://schemas.openxmlformats.org/officeDocument/2006/relationships/slideLayout" Target="../slideLayouts/slideLayout36.xml"/><Relationship Id="rId38" Type="http://schemas.openxmlformats.org/officeDocument/2006/relationships/slideLayout" Target="../slideLayouts/slideLayout37.xml"/><Relationship Id="rId39" Type="http://schemas.openxmlformats.org/officeDocument/2006/relationships/slideLayout" Target="../slideLayouts/slideLayout38.xml"/><Relationship Id="rId40" Type="http://schemas.openxmlformats.org/officeDocument/2006/relationships/slideLayout" Target="../slideLayouts/slideLayout39.xml"/><Relationship Id="rId41" Type="http://schemas.openxmlformats.org/officeDocument/2006/relationships/slideLayout" Target="../slideLayouts/slideLayout40.xml"/><Relationship Id="rId42" Type="http://schemas.openxmlformats.org/officeDocument/2006/relationships/slideLayout" Target="../slideLayouts/slideLayout41.xml"/><Relationship Id="rId43" Type="http://schemas.openxmlformats.org/officeDocument/2006/relationships/slideLayout" Target="../slideLayouts/slideLayout42.xml"/><Relationship Id="rId44" Type="http://schemas.openxmlformats.org/officeDocument/2006/relationships/slideLayout" Target="../slideLayouts/slideLayout43.xml"/><Relationship Id="rId45" Type="http://schemas.openxmlformats.org/officeDocument/2006/relationships/slideLayout" Target="../slideLayouts/slideLayout44.xml"/><Relationship Id="rId46" Type="http://schemas.openxmlformats.org/officeDocument/2006/relationships/slideLayout" Target="../slideLayouts/slideLayout45.xml"/><Relationship Id="rId47" Type="http://schemas.openxmlformats.org/officeDocument/2006/relationships/slideLayout" Target="../slideLayouts/slideLayout46.xml"/><Relationship Id="rId48" Type="http://schemas.openxmlformats.org/officeDocument/2006/relationships/slideLayout" Target="../slideLayouts/slideLayout47.xml"/><Relationship Id="rId49" Type="http://schemas.openxmlformats.org/officeDocument/2006/relationships/slideLayout" Target="../slideLayouts/slideLayout48.xml"/><Relationship Id="rId50" Type="http://schemas.openxmlformats.org/officeDocument/2006/relationships/slideLayout" Target="../slideLayouts/slideLayout49.xml"/><Relationship Id="rId51" Type="http://schemas.openxmlformats.org/officeDocument/2006/relationships/slideLayout" Target="../slideLayouts/slideLayout50.xml"/><Relationship Id="rId52" Type="http://schemas.openxmlformats.org/officeDocument/2006/relationships/slideLayout" Target="../slideLayouts/slideLayout51.xml"/><Relationship Id="rId53" Type="http://schemas.openxmlformats.org/officeDocument/2006/relationships/slideLayout" Target="../slideLayouts/slideLayout52.xml"/><Relationship Id="rId54" Type="http://schemas.openxmlformats.org/officeDocument/2006/relationships/slideLayout" Target="../slideLayouts/slideLayout53.xml"/><Relationship Id="rId55" Type="http://schemas.openxmlformats.org/officeDocument/2006/relationships/slideLayout" Target="../slideLayouts/slideLayout54.xml"/><Relationship Id="rId56" Type="http://schemas.openxmlformats.org/officeDocument/2006/relationships/slideLayout" Target="../slideLayouts/slideLayout55.xml"/><Relationship Id="rId57" Type="http://schemas.openxmlformats.org/officeDocument/2006/relationships/slideLayout" Target="../slideLayouts/slideLayout56.xml"/><Relationship Id="rId58" Type="http://schemas.openxmlformats.org/officeDocument/2006/relationships/slideLayout" Target="../slideLayouts/slideLayout57.xml"/><Relationship Id="rId59" Type="http://schemas.openxmlformats.org/officeDocument/2006/relationships/slideLayout" Target="../slideLayouts/slideLayout58.xml"/><Relationship Id="rId60" Type="http://schemas.openxmlformats.org/officeDocument/2006/relationships/slideLayout" Target="../slideLayouts/slideLayout59.xml"/><Relationship Id="rId61" Type="http://schemas.openxmlformats.org/officeDocument/2006/relationships/slideLayout" Target="../slideLayouts/slideLayout60.xml"/><Relationship Id="rId62" Type="http://schemas.openxmlformats.org/officeDocument/2006/relationships/slideLayout" Target="../slideLayouts/slideLayout61.xml"/><Relationship Id="rId63" Type="http://schemas.openxmlformats.org/officeDocument/2006/relationships/slideLayout" Target="../slideLayouts/slideLayout62.xml"/><Relationship Id="rId64" Type="http://schemas.openxmlformats.org/officeDocument/2006/relationships/slideLayout" Target="../slideLayouts/slideLayout63.xml"/><Relationship Id="rId65" Type="http://schemas.openxmlformats.org/officeDocument/2006/relationships/slideLayout" Target="../slideLayouts/slideLayout64.xml"/><Relationship Id="rId66" Type="http://schemas.openxmlformats.org/officeDocument/2006/relationships/slideLayout" Target="../slideLayouts/slideLayout65.xml"/><Relationship Id="rId67" Type="http://schemas.openxmlformats.org/officeDocument/2006/relationships/slideLayout" Target="../slideLayouts/slideLayout66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457200" y="0"/>
            <a:ext cx="8229600" cy="9235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457200" y="1192973"/>
            <a:ext cx="8229600" cy="49643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8413744" y="6397944"/>
            <a:ext cx="273057" cy="281937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 anchor="ctr">
            <a:spAutoFit/>
          </a:bodyPr>
          <a:lstStyle>
            <a:lvl1pPr algn="r">
              <a:defRPr sz="120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  <p:sldLayoutId id="2147483679" r:id="rId32"/>
    <p:sldLayoutId id="2147483680" r:id="rId33"/>
    <p:sldLayoutId id="2147483681" r:id="rId34"/>
    <p:sldLayoutId id="2147483682" r:id="rId35"/>
    <p:sldLayoutId id="2147483683" r:id="rId36"/>
    <p:sldLayoutId id="2147483684" r:id="rId37"/>
    <p:sldLayoutId id="2147483685" r:id="rId38"/>
    <p:sldLayoutId id="2147483686" r:id="rId39"/>
    <p:sldLayoutId id="2147483687" r:id="rId40"/>
    <p:sldLayoutId id="2147483688" r:id="rId41"/>
    <p:sldLayoutId id="2147483689" r:id="rId42"/>
    <p:sldLayoutId id="2147483690" r:id="rId43"/>
    <p:sldLayoutId id="2147483691" r:id="rId44"/>
    <p:sldLayoutId id="2147483692" r:id="rId45"/>
    <p:sldLayoutId id="2147483693" r:id="rId46"/>
    <p:sldLayoutId id="2147483694" r:id="rId47"/>
    <p:sldLayoutId id="2147483695" r:id="rId48"/>
    <p:sldLayoutId id="2147483696" r:id="rId49"/>
    <p:sldLayoutId id="2147483697" r:id="rId50"/>
    <p:sldLayoutId id="2147483698" r:id="rId51"/>
    <p:sldLayoutId id="2147483699" r:id="rId52"/>
    <p:sldLayoutId id="2147483700" r:id="rId53"/>
    <p:sldLayoutId id="2147483701" r:id="rId54"/>
    <p:sldLayoutId id="2147483702" r:id="rId55"/>
    <p:sldLayoutId id="2147483703" r:id="rId56"/>
    <p:sldLayoutId id="2147483704" r:id="rId57"/>
    <p:sldLayoutId id="2147483705" r:id="rId58"/>
    <p:sldLayoutId id="2147483706" r:id="rId59"/>
    <p:sldLayoutId id="2147483707" r:id="rId60"/>
    <p:sldLayoutId id="2147483708" r:id="rId61"/>
    <p:sldLayoutId id="2147483709" r:id="rId62"/>
    <p:sldLayoutId id="2147483710" r:id="rId63"/>
    <p:sldLayoutId id="2147483711" r:id="rId64"/>
    <p:sldLayoutId id="2147483712" r:id="rId65"/>
    <p:sldLayoutId id="2147483713" r:id="rId66"/>
    <p:sldLayoutId id="2147483714" r:id="rId67"/>
  </p:sldLayoutIdLst>
  <p:transition xmlns:p14="http://schemas.microsoft.com/office/powerpoint/2010/main" spd="med" advClick="1"/>
  <p:txStyles>
    <p:titleStyle>
      <a:lvl1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1pPr>
      <a:lvl2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2pPr>
      <a:lvl3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3pPr>
      <a:lvl4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4pPr>
      <a:lvl5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5pPr>
      <a:lvl6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6pPr>
      <a:lvl7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7pPr>
      <a:lvl8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8pPr>
      <a:lvl9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9pPr>
    </p:titleStyle>
    <p:bodyStyle>
      <a:lvl1pPr marL="342900" marR="0" indent="-34290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1pPr>
      <a:lvl2pPr marL="783771" marR="0" indent="-326571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2pPr>
      <a:lvl3pPr marL="1219200" marR="0" indent="-30480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3pPr>
      <a:lvl4pPr marL="1737360" marR="0" indent="-36576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4pPr>
      <a:lvl5pPr marL="2194560" marR="0" indent="-36576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5pPr>
      <a:lvl6pPr marL="2651760" marR="0" indent="-36576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6pPr>
      <a:lvl7pPr marL="3108960" marR="0" indent="-36576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7pPr>
      <a:lvl8pPr marL="3566159" marR="0" indent="-365759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8pPr>
      <a:lvl9pPr marL="4023359" marR="0" indent="-365759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9pPr>
    </p:bodyStyle>
    <p:otherStyle>
      <a:lvl1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1pPr>
      <a:lvl2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2pPr>
      <a:lvl3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3pPr>
      <a:lvl4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4pPr>
      <a:lvl5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5pPr>
      <a:lvl6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6pPr>
      <a:lvl7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7pPr>
      <a:lvl8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8pPr>
      <a:lvl9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9.xml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3.xml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7.xml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7.xml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7.xml"/><Relationship Id="rId2" Type="http://schemas.openxmlformats.org/officeDocument/2006/relationships/image" Target="../media/image3.pn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7.xml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7.xml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7.xml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7.xml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9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3.xml"/></Relationships>
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3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3.xml"/></Relationships>
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3.xml"/></Relationships>
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3.xml"/></Relationships>
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3.xml"/></Relationships>
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3.xml"/></Relationships>
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9.xml"/></Relationships>
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9.xml"/></Relationships>

</file>

<file path=ppt/slides/_rels/slide2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9.xm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3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9.xml"/></Relationships>

</file>

<file path=ppt/slides/_rels/slide3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1.jpeg"/></Relationships>

</file>

<file path=ppt/slides/_rels/slide3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2.jpeg"/></Relationships>

</file>

<file path=ppt/slides/_rels/slide3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3.jpeg"/></Relationships>

</file>

<file path=ppt/slides/_rels/slide3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1.xml"/></Relationships>

</file>

<file path=ppt/slides/_rels/slide3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1.xml"/></Relationships>

</file>

<file path=ppt/slides/_rels/slide3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4.jpeg"/></Relationships>

</file>

<file path=ppt/slides/_rels/slide3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5.jpeg"/></Relationships>

</file>

<file path=ppt/slides/_rels/slide3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6.jpeg"/></Relationships>

</file>

<file path=ppt/slides/_rels/slide3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7.jpe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4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1.xml"/></Relationships>

</file>

<file path=ppt/slides/_rels/slide4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1.xml"/></Relationships>

</file>

<file path=ppt/slides/_rels/slide4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1.xml"/></Relationships>

</file>

<file path=ppt/slides/_rels/slide4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1.xml"/></Relationships>

</file>

<file path=ppt/slides/_rels/slide4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8.jpeg"/></Relationships>

</file>

<file path=ppt/slides/_rels/slide4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9.jpeg"/></Relationships>

</file>

<file path=ppt/slides/_rels/slide4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10.jpeg"/></Relationships>

</file>

<file path=ppt/slides/_rels/slide4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11.jpeg"/></Relationships>

</file>

<file path=ppt/slides/_rels/slide4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1.xml"/></Relationships>

</file>

<file path=ppt/slides/_rels/slide4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12.jpe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4.xml"/></Relationships>

</file>

<file path=ppt/slides/_rels/slide5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13.jpeg"/></Relationships>

</file>

<file path=ppt/slides/_rels/slide5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14.jpeg"/></Relationships>

</file>

<file path=ppt/slides/_rels/slide5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15.jpeg"/></Relationships>

</file>

<file path=ppt/slides/_rels/slide5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16.jpeg"/></Relationships>

</file>

<file path=ppt/slides/_rels/slide5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17.jpeg"/></Relationships>

</file>

<file path=ppt/slides/_rels/slide5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1.xml"/></Relationships>

</file>

<file path=ppt/slides/_rels/slide5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18.jpeg"/></Relationships>

</file>

<file path=ppt/slides/_rels/slide5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9.xml"/></Relationships>

</file>

<file path=ppt/slides/_rels/slide5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9.xml"/></Relationships>

</file>

<file path=ppt/slides/_rels/slide5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9.xml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4.xml"/></Relationships>

</file>

<file path=ppt/slides/_rels/slide6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9.xml"/></Relationships>

</file>

<file path=ppt/slides/_rels/slide6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9.xml"/></Relationships>

</file>

<file path=ppt/slides/_rels/slide6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9.xml"/></Relationships>

</file>

<file path=ppt/slides/_rels/slide6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6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9.xml"/></Relationships>

</file>

<file path=ppt/slides/_rels/slide6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6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6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6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8.xml"/></Relationships>

</file>

<file path=ppt/slides/_rels/slide6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9.xml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9.xml"/></Relationships>

</file>

<file path=ppt/slides/_rels/slide7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9.xml"/></Relationships>

</file>

<file path=ppt/slides/_rels/slide7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9.xml"/></Relationships>

</file>

<file path=ppt/slides/_rels/slide7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9.xml"/></Relationships>

</file>

<file path=ppt/slides/_rels/slide7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9.xml"/></Relationships>

</file>

<file path=ppt/slides/_rels/slide7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9.xml"/><Relationship Id="rId2" Type="http://schemas.openxmlformats.org/officeDocument/2006/relationships/image" Target="../media/image6.png"/></Relationships>

</file>

<file path=ppt/slides/_rels/slide7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9.xml"/></Relationships>

</file>

<file path=ppt/slides/_rels/slide7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8.xml"/></Relationships>

</file>

<file path=ppt/slides/_rels/slide7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8.xml"/></Relationships>

</file>

<file path=ppt/slides/_rels/slide7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1.xml"/></Relationships>

</file>

<file path=ppt/slides/_rels/slide7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1.xml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9.xml"/></Relationships>

</file>

<file path=ppt/slides/_rels/slide8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1.xml"/></Relationships>

</file>

<file path=ppt/slides/_rels/slide8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9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" name="Title 1"/>
          <p:cNvSpPr txBox="1"/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Information Extraction</a:t>
            </a:r>
            <a:br/>
            <a:r>
              <a:rPr sz="2400"/>
              <a:t>Lecture 4 – Named Entity Recognition II</a:t>
            </a:r>
          </a:p>
        </p:txBody>
      </p:sp>
      <p:sp>
        <p:nvSpPr>
          <p:cNvPr id="635" name="Subtitle 2"/>
          <p:cNvSpPr txBox="1"/>
          <p:nvPr>
            <p:ph type="subTitle" sz="half" idx="1"/>
          </p:nvPr>
        </p:nvSpPr>
        <p:spPr>
          <a:xfrm>
            <a:off x="372731" y="3886201"/>
            <a:ext cx="8448580" cy="2229747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90000"/>
              </a:lnSpc>
            </a:pPr>
            <a:r>
              <a:t>CIS, LMU München</a:t>
            </a:r>
          </a:p>
          <a:p>
            <a:pPr>
              <a:lnSpc>
                <a:spcPct val="90000"/>
              </a:lnSpc>
            </a:pPr>
            <a:r>
              <a:t>Winter Semester 2023-2024</a:t>
            </a:r>
          </a:p>
          <a:p>
            <a:pPr>
              <a:lnSpc>
                <a:spcPct val="90000"/>
              </a:lnSpc>
            </a:pPr>
            <a:r>
              <a:t> </a:t>
            </a:r>
            <a:br/>
            <a:r>
              <a:t>Prof. Dr. Alexander Fraser, CIS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What to Evaluate?</a:t>
            </a:r>
          </a:p>
        </p:txBody>
      </p:sp>
      <p:sp>
        <p:nvSpPr>
          <p:cNvPr id="686" name="Content Placeholder 2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In Information Extraction, we try to match a pre-annotated gold standard</a:t>
            </a:r>
          </a:p>
          <a:p>
            <a:pPr/>
            <a:r>
              <a:t>But the evaluation methodology is mostly taken from Information Retrieval</a:t>
            </a:r>
          </a:p>
          <a:p>
            <a:pPr lvl="1" marL="742950" indent="-285750">
              <a:spcBef>
                <a:spcPts val="600"/>
              </a:spcBef>
              <a:buClr>
                <a:srgbClr val="FF3300"/>
              </a:buClr>
              <a:defRPr sz="2800"/>
            </a:pPr>
            <a:r>
              <a:t>So let's consider </a:t>
            </a:r>
            <a:r>
              <a:rPr b="1"/>
              <a:t>relevant documents</a:t>
            </a:r>
            <a:r>
              <a:t> to a search engine </a:t>
            </a:r>
            <a:r>
              <a:rPr b="1"/>
              <a:t>query</a:t>
            </a:r>
            <a:r>
              <a:t> for now</a:t>
            </a:r>
          </a:p>
          <a:p>
            <a:pPr lvl="1" marL="742950" indent="-285750">
              <a:spcBef>
                <a:spcPts val="600"/>
              </a:spcBef>
              <a:buClr>
                <a:srgbClr val="FF3300"/>
              </a:buClr>
              <a:defRPr sz="2800"/>
            </a:pPr>
            <a:r>
              <a:t>We will return to IE evaluation later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8" name="Rectangle 2"/>
          <p:cNvSpPr txBox="1"/>
          <p:nvPr>
            <p:ph type="title"/>
          </p:nvPr>
        </p:nvSpPr>
        <p:spPr>
          <a:xfrm>
            <a:off x="685800" y="381000"/>
            <a:ext cx="7772400" cy="1143000"/>
          </a:xfrm>
          <a:prstGeom prst="rect">
            <a:avLst/>
          </a:prstGeom>
        </p:spPr>
        <p:txBody>
          <a:bodyPr/>
          <a:lstStyle>
            <a:lvl1pPr>
              <a:defRPr sz="4000"/>
            </a:lvl1pPr>
          </a:lstStyle>
          <a:p>
            <a:pPr/>
            <a:r>
              <a:t>Relevant vs. Retrieved Documents</a:t>
            </a:r>
          </a:p>
        </p:txBody>
      </p:sp>
      <p:grpSp>
        <p:nvGrpSpPr>
          <p:cNvPr id="695" name="Group 10"/>
          <p:cNvGrpSpPr/>
          <p:nvPr/>
        </p:nvGrpSpPr>
        <p:grpSpPr>
          <a:xfrm>
            <a:off x="762000" y="1828796"/>
            <a:ext cx="6858000" cy="3917085"/>
            <a:chOff x="0" y="0"/>
            <a:chExt cx="6858000" cy="3917084"/>
          </a:xfrm>
        </p:grpSpPr>
        <p:sp>
          <p:nvSpPr>
            <p:cNvPr id="689" name="Oval 3"/>
            <p:cNvSpPr/>
            <p:nvPr/>
          </p:nvSpPr>
          <p:spPr>
            <a:xfrm>
              <a:off x="1295398" y="228600"/>
              <a:ext cx="4876806" cy="1828807"/>
            </a:xfrm>
            <a:prstGeom prst="ellipse">
              <a:avLst/>
            </a:prstGeom>
            <a:noFill/>
            <a:ln w="38100" cap="flat">
              <a:solidFill>
                <a:srgbClr val="FFCC99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defTabSz="914400">
                <a:defRPr sz="2000"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</a:p>
          </p:txBody>
        </p:sp>
        <p:sp>
          <p:nvSpPr>
            <p:cNvPr id="690" name="Oval 4"/>
            <p:cNvSpPr/>
            <p:nvPr/>
          </p:nvSpPr>
          <p:spPr>
            <a:xfrm rot="19926658">
              <a:off x="533398" y="1143000"/>
              <a:ext cx="4495805" cy="1828807"/>
            </a:xfrm>
            <a:prstGeom prst="ellipse">
              <a:avLst/>
            </a:prstGeom>
            <a:noFill/>
            <a:ln w="38100" cap="flat">
              <a:solidFill>
                <a:srgbClr val="CCCCFF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 defTabSz="914400">
                <a:defRPr sz="2400"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691" name="Text Box 5"/>
            <p:cNvSpPr txBox="1"/>
            <p:nvPr/>
          </p:nvSpPr>
          <p:spPr>
            <a:xfrm>
              <a:off x="1341116" y="2743203"/>
              <a:ext cx="1106619" cy="37522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8" tIns="45718" rIns="45718" bIns="45718" numCol="1" anchor="t">
              <a:spAutoFit/>
            </a:bodyPr>
            <a:lstStyle>
              <a:lvl1pPr defTabSz="914400">
                <a:defRPr sz="2000">
                  <a:solidFill>
                    <a:srgbClr val="CCCCFF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/>
              <a:r>
                <a:t>Relevant</a:t>
              </a:r>
            </a:p>
          </p:txBody>
        </p:sp>
        <p:sp>
          <p:nvSpPr>
            <p:cNvPr id="692" name="Text Box 6"/>
            <p:cNvSpPr txBox="1"/>
            <p:nvPr/>
          </p:nvSpPr>
          <p:spPr>
            <a:xfrm>
              <a:off x="4770118" y="685801"/>
              <a:ext cx="1492891" cy="37522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t">
              <a:spAutoFit/>
            </a:bodyPr>
            <a:lstStyle>
              <a:lvl1pPr defTabSz="914400">
                <a:defRPr sz="2000">
                  <a:solidFill>
                    <a:srgbClr val="FFCC99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/>
              <a:r>
                <a:t>Retrieved</a:t>
              </a:r>
            </a:p>
          </p:txBody>
        </p:sp>
        <p:sp>
          <p:nvSpPr>
            <p:cNvPr id="693" name="Rectangle 7"/>
            <p:cNvSpPr/>
            <p:nvPr/>
          </p:nvSpPr>
          <p:spPr>
            <a:xfrm>
              <a:off x="0" y="-1"/>
              <a:ext cx="6858000" cy="3810009"/>
            </a:xfrm>
            <a:prstGeom prst="rect">
              <a:avLst/>
            </a:prstGeom>
            <a:noFill/>
            <a:ln w="28575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defTabSz="914400">
                <a:defRPr sz="2000"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</a:p>
          </p:txBody>
        </p:sp>
        <p:sp>
          <p:nvSpPr>
            <p:cNvPr id="694" name="Text Box 8"/>
            <p:cNvSpPr txBox="1"/>
            <p:nvPr/>
          </p:nvSpPr>
          <p:spPr>
            <a:xfrm>
              <a:off x="3703317" y="2998790"/>
              <a:ext cx="2390286" cy="42138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8" tIns="45718" rIns="45718" bIns="45718" numCol="1" anchor="t">
              <a:spAutoFit/>
            </a:bodyPr>
            <a:lstStyle>
              <a:lvl1pPr defTabSz="914400">
                <a:defRPr b="1" sz="2400"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pPr/>
              <a:r>
                <a:t>All docs available</a:t>
              </a:r>
            </a:p>
          </p:txBody>
        </p:sp>
      </p:grpSp>
      <p:sp>
        <p:nvSpPr>
          <p:cNvPr id="696" name="Text Box 9"/>
          <p:cNvSpPr txBox="1"/>
          <p:nvPr/>
        </p:nvSpPr>
        <p:spPr>
          <a:xfrm>
            <a:off x="3246116" y="6019799"/>
            <a:ext cx="1950549" cy="4827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 defTabSz="914400">
              <a:defRPr sz="28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Set approach</a:t>
            </a:r>
          </a:p>
        </p:txBody>
      </p:sp>
      <p:sp>
        <p:nvSpPr>
          <p:cNvPr id="697" name="TextBox 10"/>
          <p:cNvSpPr txBox="1"/>
          <p:nvPr/>
        </p:nvSpPr>
        <p:spPr>
          <a:xfrm>
            <a:off x="7881556" y="6618664"/>
            <a:ext cx="1128899" cy="2565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1100">
                <a:latin typeface="Lucida Sans"/>
                <a:ea typeface="Lucida Sans"/>
                <a:cs typeface="Lucida Sans"/>
                <a:sym typeface="Lucida Sans"/>
              </a:defRPr>
            </a:lvl1pPr>
          </a:lstStyle>
          <a:p>
            <a:pPr/>
            <a:r>
              <a:t>Slide  from Giles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9" name="Rectangle 2"/>
          <p:cNvSpPr txBox="1"/>
          <p:nvPr>
            <p:ph type="title"/>
          </p:nvPr>
        </p:nvSpPr>
        <p:spPr>
          <a:xfrm>
            <a:off x="685800" y="0"/>
            <a:ext cx="8001000" cy="8382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pPr/>
            <a:r>
              <a:t>Contingency table of relevant and retrieved documents</a:t>
            </a:r>
          </a:p>
        </p:txBody>
      </p:sp>
      <p:sp>
        <p:nvSpPr>
          <p:cNvPr id="700" name="Text Box 8"/>
          <p:cNvSpPr txBox="1"/>
          <p:nvPr>
            <p:ph type="body" sz="quarter" idx="1"/>
          </p:nvPr>
        </p:nvSpPr>
        <p:spPr>
          <a:xfrm>
            <a:off x="838200" y="5715000"/>
            <a:ext cx="6096000" cy="990600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400"/>
              </a:spcBef>
              <a:defRPr sz="2000"/>
            </a:pPr>
            <a:r>
              <a:t>Precision: P= </a:t>
            </a:r>
            <a:r>
              <a:rPr>
                <a:latin typeface="Times Roman"/>
                <a:ea typeface="Times Roman"/>
                <a:cs typeface="Times Roman"/>
                <a:sym typeface="Times Roman"/>
              </a:rPr>
              <a:t>Ret</a:t>
            </a:r>
            <a:r>
              <a:rPr baseline="-25000">
                <a:latin typeface="Times Roman"/>
                <a:ea typeface="Times Roman"/>
                <a:cs typeface="Times Roman"/>
                <a:sym typeface="Times Roman"/>
              </a:rPr>
              <a:t>Rel</a:t>
            </a:r>
            <a:r>
              <a:t> / Retrieved </a:t>
            </a:r>
          </a:p>
          <a:p>
            <a:pPr>
              <a:spcBef>
                <a:spcPts val="400"/>
              </a:spcBef>
              <a:defRPr sz="2000"/>
            </a:pPr>
            <a:r>
              <a:t>Recall: R = </a:t>
            </a:r>
            <a:r>
              <a:rPr>
                <a:latin typeface="Times Roman"/>
                <a:ea typeface="Times Roman"/>
                <a:cs typeface="Times Roman"/>
                <a:sym typeface="Times Roman"/>
              </a:rPr>
              <a:t>Ret</a:t>
            </a:r>
            <a:r>
              <a:rPr baseline="-25000">
                <a:latin typeface="Times Roman"/>
                <a:ea typeface="Times Roman"/>
                <a:cs typeface="Times Roman"/>
                <a:sym typeface="Times Roman"/>
              </a:rPr>
              <a:t>Rel</a:t>
            </a:r>
            <a:r>
              <a:t> / Relevant</a:t>
            </a:r>
          </a:p>
        </p:txBody>
      </p:sp>
      <p:grpSp>
        <p:nvGrpSpPr>
          <p:cNvPr id="703" name="Rectangle 3"/>
          <p:cNvGrpSpPr/>
          <p:nvPr/>
        </p:nvGrpSpPr>
        <p:grpSpPr>
          <a:xfrm>
            <a:off x="3200400" y="1997075"/>
            <a:ext cx="1371600" cy="1219200"/>
            <a:chOff x="0" y="0"/>
            <a:chExt cx="1371600" cy="1219200"/>
          </a:xfrm>
        </p:grpSpPr>
        <p:sp>
          <p:nvSpPr>
            <p:cNvPr id="701" name="Rectangle"/>
            <p:cNvSpPr/>
            <p:nvPr/>
          </p:nvSpPr>
          <p:spPr>
            <a:xfrm>
              <a:off x="0" y="0"/>
              <a:ext cx="1371600" cy="1219200"/>
            </a:xfrm>
            <a:prstGeom prst="rect">
              <a:avLst/>
            </a:prstGeom>
            <a:solidFill>
              <a:srgbClr val="00CC00"/>
            </a:solidFill>
            <a:ln w="9525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 defTabSz="914400">
                <a:defRPr sz="2000">
                  <a:latin typeface="Times Roman"/>
                  <a:ea typeface="Times Roman"/>
                  <a:cs typeface="Times Roman"/>
                  <a:sym typeface="Times Roman"/>
                </a:defRPr>
              </a:pPr>
            </a:p>
          </p:txBody>
        </p:sp>
        <p:sp>
          <p:nvSpPr>
            <p:cNvPr id="702" name="RetRel"/>
            <p:cNvSpPr txBox="1"/>
            <p:nvPr/>
          </p:nvSpPr>
          <p:spPr>
            <a:xfrm>
              <a:off x="339791" y="387348"/>
              <a:ext cx="692009" cy="44449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8" tIns="45718" rIns="45718" bIns="45718" numCol="1" anchor="ctr">
              <a:spAutoFit/>
            </a:bodyPr>
            <a:lstStyle/>
            <a:p>
              <a:pPr algn="ctr" defTabSz="914400">
                <a:defRPr sz="2000">
                  <a:latin typeface="Times Roman"/>
                  <a:ea typeface="Times Roman"/>
                  <a:cs typeface="Times Roman"/>
                  <a:sym typeface="Times Roman"/>
                </a:defRPr>
              </a:pPr>
              <a:r>
                <a:t>Ret</a:t>
              </a:r>
              <a:r>
                <a:rPr baseline="-25000"/>
                <a:t>Rel</a:t>
              </a:r>
            </a:p>
          </p:txBody>
        </p:sp>
      </p:grpSp>
      <p:grpSp>
        <p:nvGrpSpPr>
          <p:cNvPr id="706" name="Rectangle 4"/>
          <p:cNvGrpSpPr/>
          <p:nvPr/>
        </p:nvGrpSpPr>
        <p:grpSpPr>
          <a:xfrm>
            <a:off x="4572000" y="1997075"/>
            <a:ext cx="1371600" cy="1219200"/>
            <a:chOff x="0" y="0"/>
            <a:chExt cx="1371600" cy="1219200"/>
          </a:xfrm>
        </p:grpSpPr>
        <p:sp>
          <p:nvSpPr>
            <p:cNvPr id="704" name="Rectangle"/>
            <p:cNvSpPr/>
            <p:nvPr/>
          </p:nvSpPr>
          <p:spPr>
            <a:xfrm>
              <a:off x="0" y="0"/>
              <a:ext cx="1371600" cy="1219200"/>
            </a:xfrm>
            <a:prstGeom prst="rect">
              <a:avLst/>
            </a:prstGeom>
            <a:solidFill>
              <a:srgbClr val="990033"/>
            </a:solidFill>
            <a:ln w="9525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 defTabSz="914400">
                <a:defRPr baseline="-25000" sz="2000">
                  <a:solidFill>
                    <a:srgbClr val="FF3300"/>
                  </a:solidFill>
                  <a:latin typeface="Times Roman"/>
                  <a:ea typeface="Times Roman"/>
                  <a:cs typeface="Times Roman"/>
                  <a:sym typeface="Times Roman"/>
                </a:defRPr>
              </a:pPr>
            </a:p>
          </p:txBody>
        </p:sp>
        <p:sp>
          <p:nvSpPr>
            <p:cNvPr id="705" name="RetNotRel"/>
            <p:cNvSpPr txBox="1"/>
            <p:nvPr/>
          </p:nvSpPr>
          <p:spPr>
            <a:xfrm>
              <a:off x="212791" y="387348"/>
              <a:ext cx="946009" cy="44449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8" tIns="45718" rIns="45718" bIns="45718" numCol="1" anchor="ctr">
              <a:spAutoFit/>
            </a:bodyPr>
            <a:lstStyle/>
            <a:p>
              <a:pPr algn="ctr" defTabSz="914400">
                <a:defRPr sz="2000">
                  <a:solidFill>
                    <a:srgbClr val="FF9900"/>
                  </a:solidFill>
                  <a:latin typeface="Times Roman"/>
                  <a:ea typeface="Times Roman"/>
                  <a:cs typeface="Times Roman"/>
                  <a:sym typeface="Times Roman"/>
                </a:defRPr>
              </a:pPr>
              <a:r>
                <a:t>Ret</a:t>
              </a:r>
              <a:r>
                <a:rPr baseline="-25000"/>
                <a:t>NotRel</a:t>
              </a:r>
            </a:p>
          </p:txBody>
        </p:sp>
      </p:grpSp>
      <p:grpSp>
        <p:nvGrpSpPr>
          <p:cNvPr id="709" name="Rectangle 5"/>
          <p:cNvGrpSpPr/>
          <p:nvPr/>
        </p:nvGrpSpPr>
        <p:grpSpPr>
          <a:xfrm>
            <a:off x="3200400" y="3216275"/>
            <a:ext cx="1371600" cy="1219200"/>
            <a:chOff x="0" y="0"/>
            <a:chExt cx="1371600" cy="1219200"/>
          </a:xfrm>
        </p:grpSpPr>
        <p:sp>
          <p:nvSpPr>
            <p:cNvPr id="707" name="Rectangle"/>
            <p:cNvSpPr/>
            <p:nvPr/>
          </p:nvSpPr>
          <p:spPr>
            <a:xfrm>
              <a:off x="0" y="0"/>
              <a:ext cx="1371600" cy="1219200"/>
            </a:xfrm>
            <a:prstGeom prst="rect">
              <a:avLst/>
            </a:prstGeom>
            <a:solidFill>
              <a:srgbClr val="990033"/>
            </a:solidFill>
            <a:ln w="9525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 defTabSz="914400">
                <a:defRPr baseline="-25000" sz="2400">
                  <a:latin typeface="Times Roman"/>
                  <a:ea typeface="Times Roman"/>
                  <a:cs typeface="Times Roman"/>
                  <a:sym typeface="Times Roman"/>
                </a:defRPr>
              </a:pPr>
            </a:p>
          </p:txBody>
        </p:sp>
        <p:sp>
          <p:nvSpPr>
            <p:cNvPr id="708" name="NotRetRel"/>
            <p:cNvSpPr txBox="1"/>
            <p:nvPr/>
          </p:nvSpPr>
          <p:spPr>
            <a:xfrm>
              <a:off x="149291" y="387348"/>
              <a:ext cx="1073009" cy="44449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8" tIns="45718" rIns="45718" bIns="45718" numCol="1" anchor="ctr">
              <a:spAutoFit/>
            </a:bodyPr>
            <a:lstStyle/>
            <a:p>
              <a:pPr algn="ctr" defTabSz="914400">
                <a:defRPr sz="2000">
                  <a:solidFill>
                    <a:srgbClr val="FF9900"/>
                  </a:solidFill>
                  <a:latin typeface="Times Roman"/>
                  <a:ea typeface="Times Roman"/>
                  <a:cs typeface="Times Roman"/>
                  <a:sym typeface="Times Roman"/>
                </a:defRPr>
              </a:pPr>
              <a:r>
                <a:t>NotRet</a:t>
              </a:r>
              <a:r>
                <a:rPr baseline="-25000"/>
                <a:t>Rel</a:t>
              </a:r>
            </a:p>
          </p:txBody>
        </p:sp>
      </p:grpSp>
      <p:grpSp>
        <p:nvGrpSpPr>
          <p:cNvPr id="712" name="Rectangle 6"/>
          <p:cNvGrpSpPr/>
          <p:nvPr/>
        </p:nvGrpSpPr>
        <p:grpSpPr>
          <a:xfrm>
            <a:off x="4572000" y="3216275"/>
            <a:ext cx="1371600" cy="1219200"/>
            <a:chOff x="0" y="0"/>
            <a:chExt cx="1371600" cy="1219200"/>
          </a:xfrm>
        </p:grpSpPr>
        <p:sp>
          <p:nvSpPr>
            <p:cNvPr id="710" name="Rectangle"/>
            <p:cNvSpPr/>
            <p:nvPr/>
          </p:nvSpPr>
          <p:spPr>
            <a:xfrm>
              <a:off x="0" y="0"/>
              <a:ext cx="1371600" cy="1219200"/>
            </a:xfrm>
            <a:prstGeom prst="rect">
              <a:avLst/>
            </a:prstGeom>
            <a:solidFill>
              <a:srgbClr val="00CC00"/>
            </a:solidFill>
            <a:ln w="9525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 defTabSz="914400">
                <a:defRPr baseline="-25000" sz="2400">
                  <a:latin typeface="Times Roman"/>
                  <a:ea typeface="Times Roman"/>
                  <a:cs typeface="Times Roman"/>
                  <a:sym typeface="Times Roman"/>
                </a:defRPr>
              </a:pPr>
            </a:p>
          </p:txBody>
        </p:sp>
        <p:sp>
          <p:nvSpPr>
            <p:cNvPr id="711" name="NotRetNotRel"/>
            <p:cNvSpPr txBox="1"/>
            <p:nvPr/>
          </p:nvSpPr>
          <p:spPr>
            <a:xfrm>
              <a:off x="22291" y="387348"/>
              <a:ext cx="1327009" cy="44449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8" tIns="45718" rIns="45718" bIns="45718" numCol="1" anchor="ctr">
              <a:spAutoFit/>
            </a:bodyPr>
            <a:lstStyle/>
            <a:p>
              <a:pPr algn="ctr" defTabSz="914400">
                <a:defRPr sz="2000">
                  <a:latin typeface="Times Roman"/>
                  <a:ea typeface="Times Roman"/>
                  <a:cs typeface="Times Roman"/>
                  <a:sym typeface="Times Roman"/>
                </a:defRPr>
              </a:pPr>
              <a:r>
                <a:t>NotRet</a:t>
              </a:r>
              <a:r>
                <a:rPr baseline="-25000"/>
                <a:t>NotRel</a:t>
              </a:r>
            </a:p>
          </p:txBody>
        </p:sp>
      </p:grpSp>
      <p:sp>
        <p:nvSpPr>
          <p:cNvPr id="713" name="Text Box 7"/>
          <p:cNvSpPr txBox="1"/>
          <p:nvPr/>
        </p:nvSpPr>
        <p:spPr>
          <a:xfrm>
            <a:off x="6217918" y="2438399"/>
            <a:ext cx="2258300" cy="4333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 defTabSz="914400">
              <a:defRPr>
                <a:latin typeface="Times Roman"/>
                <a:ea typeface="Times Roman"/>
                <a:cs typeface="Times Roman"/>
                <a:sym typeface="Times Roman"/>
              </a:defRPr>
            </a:pPr>
            <a:r>
              <a:t>Ret = Ret</a:t>
            </a:r>
            <a:r>
              <a:rPr baseline="-25000"/>
              <a:t>Rel</a:t>
            </a:r>
            <a:r>
              <a:t> + Ret</a:t>
            </a:r>
            <a:r>
              <a:rPr baseline="-25000"/>
              <a:t>NotRel</a:t>
            </a:r>
            <a:r>
              <a:rPr sz="2000"/>
              <a:t> </a:t>
            </a:r>
          </a:p>
        </p:txBody>
      </p:sp>
      <p:sp>
        <p:nvSpPr>
          <p:cNvPr id="714" name="Text Box 9"/>
          <p:cNvSpPr txBox="1"/>
          <p:nvPr/>
        </p:nvSpPr>
        <p:spPr>
          <a:xfrm>
            <a:off x="1874516" y="4648198"/>
            <a:ext cx="2770765" cy="4269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 defTabSz="914400">
              <a:defRPr>
                <a:latin typeface="Times Roman"/>
                <a:ea typeface="Times Roman"/>
                <a:cs typeface="Times Roman"/>
                <a:sym typeface="Times Roman"/>
              </a:defRPr>
            </a:pPr>
            <a:r>
              <a:t>Relevant </a:t>
            </a:r>
            <a:r>
              <a:rPr sz="1600"/>
              <a:t>=</a:t>
            </a:r>
            <a:r>
              <a:t> Ret</a:t>
            </a:r>
            <a:r>
              <a:rPr baseline="-25000"/>
              <a:t>Rel </a:t>
            </a:r>
            <a:r>
              <a:t>+ NotRet</a:t>
            </a:r>
            <a:r>
              <a:rPr baseline="-25000"/>
              <a:t>Rel</a:t>
            </a:r>
          </a:p>
        </p:txBody>
      </p:sp>
      <p:sp>
        <p:nvSpPr>
          <p:cNvPr id="715" name="Text Box 10"/>
          <p:cNvSpPr txBox="1"/>
          <p:nvPr/>
        </p:nvSpPr>
        <p:spPr>
          <a:xfrm>
            <a:off x="4678043" y="1523999"/>
            <a:ext cx="725246" cy="3133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 defTabSz="914400">
              <a:defRPr sz="16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NotRel</a:t>
            </a:r>
          </a:p>
        </p:txBody>
      </p:sp>
      <p:sp>
        <p:nvSpPr>
          <p:cNvPr id="716" name="Text Box 11"/>
          <p:cNvSpPr txBox="1"/>
          <p:nvPr/>
        </p:nvSpPr>
        <p:spPr>
          <a:xfrm>
            <a:off x="3398518" y="1539874"/>
            <a:ext cx="409036" cy="3133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 defTabSz="914400">
              <a:defRPr sz="16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Rel</a:t>
            </a:r>
          </a:p>
        </p:txBody>
      </p:sp>
      <p:sp>
        <p:nvSpPr>
          <p:cNvPr id="717" name="Text Box 12"/>
          <p:cNvSpPr txBox="1"/>
          <p:nvPr/>
        </p:nvSpPr>
        <p:spPr>
          <a:xfrm>
            <a:off x="2331720" y="2362199"/>
            <a:ext cx="420347" cy="3133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 defTabSz="914400">
              <a:defRPr sz="16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Ret</a:t>
            </a:r>
          </a:p>
        </p:txBody>
      </p:sp>
      <p:sp>
        <p:nvSpPr>
          <p:cNvPr id="718" name="Text Box 13"/>
          <p:cNvSpPr txBox="1"/>
          <p:nvPr/>
        </p:nvSpPr>
        <p:spPr>
          <a:xfrm>
            <a:off x="2103116" y="3505199"/>
            <a:ext cx="736558" cy="3133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 defTabSz="914400">
              <a:defRPr sz="16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NotRet</a:t>
            </a:r>
          </a:p>
        </p:txBody>
      </p:sp>
      <p:sp>
        <p:nvSpPr>
          <p:cNvPr id="719" name="Text Box 14"/>
          <p:cNvSpPr txBox="1"/>
          <p:nvPr/>
        </p:nvSpPr>
        <p:spPr>
          <a:xfrm>
            <a:off x="1264919" y="5105398"/>
            <a:ext cx="7327720" cy="4269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 defTabSz="914400">
              <a:defRPr>
                <a:latin typeface="Times Roman"/>
                <a:ea typeface="Times Roman"/>
                <a:cs typeface="Times Roman"/>
                <a:sym typeface="Times Roman"/>
              </a:defRPr>
            </a:pPr>
            <a:r>
              <a:t>Total # of documents available N = Ret</a:t>
            </a:r>
            <a:r>
              <a:rPr baseline="-25000"/>
              <a:t>Rel </a:t>
            </a:r>
            <a:r>
              <a:t>+ NotRet</a:t>
            </a:r>
            <a:r>
              <a:rPr baseline="-25000"/>
              <a:t>Rel</a:t>
            </a:r>
            <a:r>
              <a:t> + Ret</a:t>
            </a:r>
            <a:r>
              <a:rPr baseline="-25000"/>
              <a:t>NotRel</a:t>
            </a:r>
            <a:r>
              <a:rPr sz="1600"/>
              <a:t> + </a:t>
            </a:r>
            <a:r>
              <a:t>NotRet</a:t>
            </a:r>
            <a:r>
              <a:rPr baseline="-25000"/>
              <a:t>NotRel</a:t>
            </a:r>
          </a:p>
        </p:txBody>
      </p:sp>
      <p:sp>
        <p:nvSpPr>
          <p:cNvPr id="720" name="Text Box 15"/>
          <p:cNvSpPr txBox="1"/>
          <p:nvPr/>
        </p:nvSpPr>
        <p:spPr>
          <a:xfrm>
            <a:off x="5760718" y="5867398"/>
            <a:ext cx="1584965" cy="6648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defTabSz="914400">
              <a:defRPr sz="2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P = [0,1]</a:t>
            </a:r>
          </a:p>
          <a:p>
            <a:pPr defTabSz="914400">
              <a:defRPr sz="2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R = [0,1]</a:t>
            </a:r>
          </a:p>
        </p:txBody>
      </p:sp>
      <p:sp>
        <p:nvSpPr>
          <p:cNvPr id="721" name="Text Box 19"/>
          <p:cNvSpPr txBox="1"/>
          <p:nvPr/>
        </p:nvSpPr>
        <p:spPr>
          <a:xfrm>
            <a:off x="5151120" y="4648198"/>
            <a:ext cx="3613690" cy="4269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 defTabSz="914400">
              <a:defRPr>
                <a:latin typeface="Times Roman"/>
                <a:ea typeface="Times Roman"/>
                <a:cs typeface="Times Roman"/>
                <a:sym typeface="Times Roman"/>
              </a:defRPr>
            </a:pPr>
            <a:r>
              <a:t>Not Relevant </a:t>
            </a:r>
            <a:r>
              <a:rPr sz="1600"/>
              <a:t>= </a:t>
            </a:r>
            <a:r>
              <a:t>Ret</a:t>
            </a:r>
            <a:r>
              <a:rPr baseline="-25000"/>
              <a:t>NotRel</a:t>
            </a:r>
            <a:r>
              <a:rPr sz="1600"/>
              <a:t> + </a:t>
            </a:r>
            <a:r>
              <a:t>NotRet</a:t>
            </a:r>
            <a:r>
              <a:rPr baseline="-25000"/>
              <a:t>NotRel</a:t>
            </a:r>
          </a:p>
        </p:txBody>
      </p:sp>
      <p:sp>
        <p:nvSpPr>
          <p:cNvPr id="722" name="Text Box 20"/>
          <p:cNvSpPr txBox="1"/>
          <p:nvPr/>
        </p:nvSpPr>
        <p:spPr>
          <a:xfrm>
            <a:off x="5989320" y="3352798"/>
            <a:ext cx="3223500" cy="4269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 defTabSz="914400">
              <a:defRPr>
                <a:latin typeface="Times Roman"/>
                <a:ea typeface="Times Roman"/>
                <a:cs typeface="Times Roman"/>
                <a:sym typeface="Times Roman"/>
              </a:defRPr>
            </a:pPr>
            <a:r>
              <a:t>NotRet = NotRet</a:t>
            </a:r>
            <a:r>
              <a:rPr baseline="-25000"/>
              <a:t>Rel</a:t>
            </a:r>
            <a:r>
              <a:t> + NotRet</a:t>
            </a:r>
            <a:r>
              <a:rPr baseline="-25000"/>
              <a:t>NotRel</a:t>
            </a:r>
          </a:p>
        </p:txBody>
      </p:sp>
      <p:sp>
        <p:nvSpPr>
          <p:cNvPr id="723" name="Text Box 22"/>
          <p:cNvSpPr txBox="1"/>
          <p:nvPr/>
        </p:nvSpPr>
        <p:spPr>
          <a:xfrm>
            <a:off x="563242" y="2795589"/>
            <a:ext cx="1187160" cy="4213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 defTabSz="914400">
              <a:defRPr sz="2400" u="sng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retrieved</a:t>
            </a:r>
          </a:p>
        </p:txBody>
      </p:sp>
      <p:sp>
        <p:nvSpPr>
          <p:cNvPr id="724" name="Text Box 25"/>
          <p:cNvSpPr txBox="1"/>
          <p:nvPr/>
        </p:nvSpPr>
        <p:spPr>
          <a:xfrm>
            <a:off x="4008118" y="914400"/>
            <a:ext cx="1085658" cy="4213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 defTabSz="914400">
              <a:defRPr sz="2400" u="sng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relevant</a:t>
            </a:r>
          </a:p>
        </p:txBody>
      </p:sp>
      <p:sp>
        <p:nvSpPr>
          <p:cNvPr id="725" name="TextBox 20"/>
          <p:cNvSpPr txBox="1"/>
          <p:nvPr/>
        </p:nvSpPr>
        <p:spPr>
          <a:xfrm>
            <a:off x="7881556" y="6618664"/>
            <a:ext cx="1128899" cy="2565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1100">
                <a:latin typeface="Lucida Sans"/>
                <a:ea typeface="Lucida Sans"/>
                <a:cs typeface="Lucida Sans"/>
                <a:sym typeface="Lucida Sans"/>
              </a:defRPr>
            </a:lvl1pPr>
          </a:lstStyle>
          <a:p>
            <a:pPr/>
            <a:r>
              <a:t>Slide  from Giles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" name="Rectangle 2"/>
          <p:cNvSpPr txBox="1"/>
          <p:nvPr>
            <p:ph type="title"/>
          </p:nvPr>
        </p:nvSpPr>
        <p:spPr>
          <a:xfrm>
            <a:off x="457200" y="0"/>
            <a:ext cx="8153400" cy="11430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pPr/>
            <a:r>
              <a:t>Contingency table of classification of documents</a:t>
            </a:r>
          </a:p>
        </p:txBody>
      </p:sp>
      <p:grpSp>
        <p:nvGrpSpPr>
          <p:cNvPr id="730" name="Rectangle 4"/>
          <p:cNvGrpSpPr/>
          <p:nvPr/>
        </p:nvGrpSpPr>
        <p:grpSpPr>
          <a:xfrm>
            <a:off x="3200400" y="1997075"/>
            <a:ext cx="1371600" cy="1219200"/>
            <a:chOff x="0" y="0"/>
            <a:chExt cx="1371600" cy="1219200"/>
          </a:xfrm>
        </p:grpSpPr>
        <p:sp>
          <p:nvSpPr>
            <p:cNvPr id="728" name="Rectangle"/>
            <p:cNvSpPr/>
            <p:nvPr/>
          </p:nvSpPr>
          <p:spPr>
            <a:xfrm>
              <a:off x="0" y="0"/>
              <a:ext cx="1371600" cy="1219200"/>
            </a:xfrm>
            <a:prstGeom prst="rect">
              <a:avLst/>
            </a:prstGeom>
            <a:solidFill>
              <a:srgbClr val="00CC00"/>
            </a:solidFill>
            <a:ln w="9525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 defTabSz="914400">
                <a:defRPr sz="2000"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</a:p>
          </p:txBody>
        </p:sp>
        <p:sp>
          <p:nvSpPr>
            <p:cNvPr id="729" name="tp"/>
            <p:cNvSpPr txBox="1"/>
            <p:nvPr/>
          </p:nvSpPr>
          <p:spPr>
            <a:xfrm>
              <a:off x="515186" y="379728"/>
              <a:ext cx="341221" cy="45973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8" tIns="45718" rIns="45718" bIns="45718" numCol="1" anchor="ctr">
              <a:spAutoFit/>
            </a:bodyPr>
            <a:lstStyle>
              <a:lvl1pPr algn="ctr" defTabSz="914400">
                <a:defRPr sz="2400">
                  <a:latin typeface="Times Roman"/>
                  <a:ea typeface="Times Roman"/>
                  <a:cs typeface="Times Roman"/>
                  <a:sym typeface="Times Roman"/>
                </a:defRPr>
              </a:lvl1pPr>
            </a:lstStyle>
            <a:p>
              <a:pPr/>
              <a:r>
                <a:t>tp</a:t>
              </a:r>
            </a:p>
          </p:txBody>
        </p:sp>
      </p:grpSp>
      <p:grpSp>
        <p:nvGrpSpPr>
          <p:cNvPr id="733" name="Rectangle 5"/>
          <p:cNvGrpSpPr/>
          <p:nvPr/>
        </p:nvGrpSpPr>
        <p:grpSpPr>
          <a:xfrm>
            <a:off x="4572000" y="1997075"/>
            <a:ext cx="1371600" cy="1219200"/>
            <a:chOff x="0" y="0"/>
            <a:chExt cx="1371600" cy="1219200"/>
          </a:xfrm>
        </p:grpSpPr>
        <p:sp>
          <p:nvSpPr>
            <p:cNvPr id="731" name="Rectangle"/>
            <p:cNvSpPr/>
            <p:nvPr/>
          </p:nvSpPr>
          <p:spPr>
            <a:xfrm>
              <a:off x="0" y="0"/>
              <a:ext cx="1371600" cy="1219200"/>
            </a:xfrm>
            <a:prstGeom prst="rect">
              <a:avLst/>
            </a:prstGeom>
            <a:solidFill>
              <a:srgbClr val="990033"/>
            </a:solidFill>
            <a:ln w="9525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 defTabSz="914400">
                <a:defRPr sz="2000"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</a:p>
          </p:txBody>
        </p:sp>
        <p:sp>
          <p:nvSpPr>
            <p:cNvPr id="732" name="fp…"/>
            <p:cNvSpPr txBox="1"/>
            <p:nvPr/>
          </p:nvSpPr>
          <p:spPr>
            <a:xfrm>
              <a:off x="295144" y="195577"/>
              <a:ext cx="781305" cy="82803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8" tIns="45718" rIns="45718" bIns="45718" numCol="1" anchor="ctr">
              <a:spAutoFit/>
            </a:bodyPr>
            <a:lstStyle/>
            <a:p>
              <a:pPr algn="ctr" defTabSz="914400">
                <a:defRPr sz="2400">
                  <a:solidFill>
                    <a:srgbClr val="FF9900"/>
                  </a:solidFill>
                  <a:latin typeface="Times Roman"/>
                  <a:ea typeface="Times Roman"/>
                  <a:cs typeface="Times Roman"/>
                  <a:sym typeface="Times Roman"/>
                </a:defRPr>
              </a:pPr>
              <a:r>
                <a:t>fp</a:t>
              </a:r>
              <a:endParaRPr sz="2000"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algn="ctr" defTabSz="914400">
                <a:defRPr sz="2400">
                  <a:solidFill>
                    <a:srgbClr val="FF9900"/>
                  </a:solidFill>
                  <a:latin typeface="Times Roman"/>
                  <a:ea typeface="Times Roman"/>
                  <a:cs typeface="Times Roman"/>
                  <a:sym typeface="Times Roman"/>
                </a:defRPr>
              </a:pPr>
              <a:r>
                <a:t>type1</a:t>
              </a:r>
            </a:p>
          </p:txBody>
        </p:sp>
      </p:grpSp>
      <p:grpSp>
        <p:nvGrpSpPr>
          <p:cNvPr id="736" name="Rectangle 6"/>
          <p:cNvGrpSpPr/>
          <p:nvPr/>
        </p:nvGrpSpPr>
        <p:grpSpPr>
          <a:xfrm>
            <a:off x="3200400" y="3216275"/>
            <a:ext cx="1371600" cy="1219200"/>
            <a:chOff x="0" y="0"/>
            <a:chExt cx="1371600" cy="1219200"/>
          </a:xfrm>
        </p:grpSpPr>
        <p:sp>
          <p:nvSpPr>
            <p:cNvPr id="734" name="Rectangle"/>
            <p:cNvSpPr/>
            <p:nvPr/>
          </p:nvSpPr>
          <p:spPr>
            <a:xfrm>
              <a:off x="0" y="0"/>
              <a:ext cx="1371600" cy="1219200"/>
            </a:xfrm>
            <a:prstGeom prst="rect">
              <a:avLst/>
            </a:prstGeom>
            <a:solidFill>
              <a:srgbClr val="990033"/>
            </a:solidFill>
            <a:ln w="9525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 defTabSz="914400">
                <a:defRPr sz="2000"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</a:p>
          </p:txBody>
        </p:sp>
        <p:sp>
          <p:nvSpPr>
            <p:cNvPr id="735" name="fn…"/>
            <p:cNvSpPr txBox="1"/>
            <p:nvPr/>
          </p:nvSpPr>
          <p:spPr>
            <a:xfrm>
              <a:off x="295144" y="195577"/>
              <a:ext cx="781305" cy="82803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8" tIns="45718" rIns="45718" bIns="45718" numCol="1" anchor="ctr">
              <a:spAutoFit/>
            </a:bodyPr>
            <a:lstStyle/>
            <a:p>
              <a:pPr algn="ctr" defTabSz="914400">
                <a:defRPr sz="2400">
                  <a:solidFill>
                    <a:srgbClr val="FF9900"/>
                  </a:solidFill>
                  <a:latin typeface="Times Roman"/>
                  <a:ea typeface="Times Roman"/>
                  <a:cs typeface="Times Roman"/>
                  <a:sym typeface="Times Roman"/>
                </a:defRPr>
              </a:pPr>
              <a:r>
                <a:t>fn</a:t>
              </a:r>
              <a:endParaRPr sz="2000"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algn="ctr" defTabSz="914400">
                <a:defRPr sz="2400">
                  <a:solidFill>
                    <a:srgbClr val="FF9900"/>
                  </a:solidFill>
                  <a:latin typeface="Times Roman"/>
                  <a:ea typeface="Times Roman"/>
                  <a:cs typeface="Times Roman"/>
                  <a:sym typeface="Times Roman"/>
                </a:defRPr>
              </a:pPr>
              <a:r>
                <a:t>type2</a:t>
              </a:r>
            </a:p>
          </p:txBody>
        </p:sp>
      </p:grpSp>
      <p:grpSp>
        <p:nvGrpSpPr>
          <p:cNvPr id="739" name="Rectangle 7"/>
          <p:cNvGrpSpPr/>
          <p:nvPr/>
        </p:nvGrpSpPr>
        <p:grpSpPr>
          <a:xfrm>
            <a:off x="4572000" y="3216275"/>
            <a:ext cx="1371600" cy="1219200"/>
            <a:chOff x="0" y="0"/>
            <a:chExt cx="1371600" cy="1219200"/>
          </a:xfrm>
        </p:grpSpPr>
        <p:sp>
          <p:nvSpPr>
            <p:cNvPr id="737" name="Rectangle"/>
            <p:cNvSpPr/>
            <p:nvPr/>
          </p:nvSpPr>
          <p:spPr>
            <a:xfrm>
              <a:off x="0" y="0"/>
              <a:ext cx="1371600" cy="1219200"/>
            </a:xfrm>
            <a:prstGeom prst="rect">
              <a:avLst/>
            </a:prstGeom>
            <a:solidFill>
              <a:srgbClr val="00CC00"/>
            </a:solidFill>
            <a:ln w="9525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 defTabSz="914400">
                <a:defRPr sz="2000"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</a:p>
          </p:txBody>
        </p:sp>
        <p:sp>
          <p:nvSpPr>
            <p:cNvPr id="738" name="tn"/>
            <p:cNvSpPr txBox="1"/>
            <p:nvPr/>
          </p:nvSpPr>
          <p:spPr>
            <a:xfrm>
              <a:off x="515186" y="379728"/>
              <a:ext cx="341221" cy="45973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8" tIns="45718" rIns="45718" bIns="45718" numCol="1" anchor="ctr">
              <a:spAutoFit/>
            </a:bodyPr>
            <a:lstStyle>
              <a:lvl1pPr algn="ctr" defTabSz="914400">
                <a:defRPr sz="2400">
                  <a:latin typeface="Times Roman"/>
                  <a:ea typeface="Times Roman"/>
                  <a:cs typeface="Times Roman"/>
                  <a:sym typeface="Times Roman"/>
                </a:defRPr>
              </a:lvl1pPr>
            </a:lstStyle>
            <a:p>
              <a:pPr/>
              <a:r>
                <a:t>tn</a:t>
              </a:r>
            </a:p>
          </p:txBody>
        </p:sp>
      </p:grpSp>
      <p:sp>
        <p:nvSpPr>
          <p:cNvPr id="740" name="Text Box 8"/>
          <p:cNvSpPr txBox="1"/>
          <p:nvPr/>
        </p:nvSpPr>
        <p:spPr>
          <a:xfrm>
            <a:off x="6675118" y="2209799"/>
            <a:ext cx="1855993" cy="4597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 defTabSz="914400">
              <a:defRPr sz="2400"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/>
            <a:r>
              <a:t>fp type 1 error</a:t>
            </a:r>
          </a:p>
        </p:txBody>
      </p:sp>
      <p:sp>
        <p:nvSpPr>
          <p:cNvPr id="741" name="Text Box 9"/>
          <p:cNvSpPr txBox="1"/>
          <p:nvPr/>
        </p:nvSpPr>
        <p:spPr>
          <a:xfrm>
            <a:off x="6675118" y="4114800"/>
            <a:ext cx="2194565" cy="10058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defTabSz="914400">
              <a:defRPr sz="2000">
                <a:latin typeface="Times Roman"/>
                <a:ea typeface="Times Roman"/>
                <a:cs typeface="Times Roman"/>
                <a:sym typeface="Times Roman"/>
              </a:defRPr>
            </a:pPr>
            <a:r>
              <a:t>present = tp + fn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defTabSz="914400">
              <a:defRPr sz="2000">
                <a:latin typeface="Times Roman"/>
                <a:ea typeface="Times Roman"/>
                <a:cs typeface="Times Roman"/>
                <a:sym typeface="Times Roman"/>
              </a:defRPr>
            </a:pPr>
            <a:r>
              <a:t>positives = tp + fp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defTabSz="914400">
              <a:defRPr sz="2000">
                <a:latin typeface="Times Roman"/>
                <a:ea typeface="Times Roman"/>
                <a:cs typeface="Times Roman"/>
                <a:sym typeface="Times Roman"/>
              </a:defRPr>
            </a:pPr>
            <a:r>
              <a:t>negatives = fn + tn</a:t>
            </a:r>
          </a:p>
        </p:txBody>
      </p:sp>
      <p:sp>
        <p:nvSpPr>
          <p:cNvPr id="742" name="Text Box 10"/>
          <p:cNvSpPr txBox="1"/>
          <p:nvPr/>
        </p:nvSpPr>
        <p:spPr>
          <a:xfrm>
            <a:off x="4846320" y="1523999"/>
            <a:ext cx="736755" cy="3133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 defTabSz="914400">
              <a:defRPr sz="16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Absent</a:t>
            </a:r>
          </a:p>
        </p:txBody>
      </p:sp>
      <p:sp>
        <p:nvSpPr>
          <p:cNvPr id="743" name="Text Box 11"/>
          <p:cNvSpPr txBox="1"/>
          <p:nvPr/>
        </p:nvSpPr>
        <p:spPr>
          <a:xfrm>
            <a:off x="3398520" y="1539874"/>
            <a:ext cx="804423" cy="3133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 defTabSz="914400">
              <a:defRPr sz="16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Present</a:t>
            </a:r>
          </a:p>
        </p:txBody>
      </p:sp>
      <p:sp>
        <p:nvSpPr>
          <p:cNvPr id="744" name="Text Box 12"/>
          <p:cNvSpPr txBox="1"/>
          <p:nvPr/>
        </p:nvSpPr>
        <p:spPr>
          <a:xfrm>
            <a:off x="1950716" y="2378074"/>
            <a:ext cx="815635" cy="3133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 defTabSz="914400">
              <a:defRPr sz="16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Positive</a:t>
            </a:r>
          </a:p>
        </p:txBody>
      </p:sp>
      <p:sp>
        <p:nvSpPr>
          <p:cNvPr id="745" name="Text Box 13"/>
          <p:cNvSpPr txBox="1"/>
          <p:nvPr/>
        </p:nvSpPr>
        <p:spPr>
          <a:xfrm>
            <a:off x="1874520" y="3505199"/>
            <a:ext cx="906122" cy="3133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 defTabSz="914400">
              <a:defRPr sz="16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Negative</a:t>
            </a:r>
          </a:p>
        </p:txBody>
      </p:sp>
      <p:sp>
        <p:nvSpPr>
          <p:cNvPr id="746" name="Text Box 14"/>
          <p:cNvSpPr txBox="1"/>
          <p:nvPr/>
        </p:nvSpPr>
        <p:spPr>
          <a:xfrm>
            <a:off x="1036316" y="4800599"/>
            <a:ext cx="4937767" cy="4597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defTabSz="914400">
              <a:defRPr sz="2400"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/>
            <a:r>
              <a:t>Total # of cases  N = tp + fp + fn + tn</a:t>
            </a:r>
          </a:p>
        </p:txBody>
      </p:sp>
      <p:sp>
        <p:nvSpPr>
          <p:cNvPr id="747" name="Text Box 16"/>
          <p:cNvSpPr txBox="1"/>
          <p:nvPr/>
        </p:nvSpPr>
        <p:spPr>
          <a:xfrm>
            <a:off x="6675118" y="3428999"/>
            <a:ext cx="1855993" cy="4597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 defTabSz="914400">
              <a:defRPr sz="2400"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/>
            <a:r>
              <a:t>fn type 2 error</a:t>
            </a:r>
          </a:p>
        </p:txBody>
      </p:sp>
      <p:sp>
        <p:nvSpPr>
          <p:cNvPr id="748" name="Text Box 18"/>
          <p:cNvSpPr txBox="1"/>
          <p:nvPr/>
        </p:nvSpPr>
        <p:spPr>
          <a:xfrm>
            <a:off x="350519" y="2819400"/>
            <a:ext cx="1360990" cy="4213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 defTabSz="914400"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Test result</a:t>
            </a:r>
          </a:p>
        </p:txBody>
      </p:sp>
      <p:sp>
        <p:nvSpPr>
          <p:cNvPr id="749" name="Text Box 19"/>
          <p:cNvSpPr txBox="1"/>
          <p:nvPr/>
        </p:nvSpPr>
        <p:spPr>
          <a:xfrm>
            <a:off x="3398518" y="990600"/>
            <a:ext cx="2212138" cy="4213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 defTabSz="914400"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Actual Condition</a:t>
            </a:r>
          </a:p>
        </p:txBody>
      </p:sp>
      <p:sp>
        <p:nvSpPr>
          <p:cNvPr id="750" name="TextBox 17"/>
          <p:cNvSpPr txBox="1"/>
          <p:nvPr/>
        </p:nvSpPr>
        <p:spPr>
          <a:xfrm>
            <a:off x="7237607" y="6618664"/>
            <a:ext cx="1695748" cy="2565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1100">
                <a:latin typeface="Lucida Sans"/>
                <a:ea typeface="Lucida Sans"/>
                <a:cs typeface="Lucida Sans"/>
                <a:sym typeface="Lucida Sans"/>
              </a:defRPr>
            </a:lvl1pPr>
          </a:lstStyle>
          <a:p>
            <a:pPr/>
            <a:r>
              <a:t>Slide modified  from Giles</a:t>
            </a:r>
          </a:p>
        </p:txBody>
      </p:sp>
      <p:sp>
        <p:nvSpPr>
          <p:cNvPr id="751" name="Text Placeholder 1"/>
          <p:cNvSpPr txBox="1"/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3" name="Picture 5" descr="Picture 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09600" y="152400"/>
            <a:ext cx="7924800" cy="6391275"/>
          </a:xfrm>
          <a:prstGeom prst="rect">
            <a:avLst/>
          </a:prstGeom>
          <a:ln w="12700">
            <a:miter lim="400000"/>
          </a:ln>
        </p:spPr>
      </p:pic>
      <p:sp>
        <p:nvSpPr>
          <p:cNvPr id="754" name="TextBox 2"/>
          <p:cNvSpPr txBox="1"/>
          <p:nvPr/>
        </p:nvSpPr>
        <p:spPr>
          <a:xfrm>
            <a:off x="7881556" y="6618664"/>
            <a:ext cx="1128899" cy="2565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1100">
                <a:latin typeface="Lucida Sans"/>
                <a:ea typeface="Lucida Sans"/>
                <a:cs typeface="Lucida Sans"/>
                <a:sym typeface="Lucida Sans"/>
              </a:defRPr>
            </a:lvl1pPr>
          </a:lstStyle>
          <a:p>
            <a:pPr/>
            <a:r>
              <a:t>Slide  from Giles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6" name="Rectangle 2"/>
          <p:cNvSpPr txBox="1"/>
          <p:nvPr>
            <p:ph type="title"/>
          </p:nvPr>
        </p:nvSpPr>
        <p:spPr>
          <a:xfrm>
            <a:off x="609600" y="304800"/>
            <a:ext cx="7772400" cy="1143000"/>
          </a:xfrm>
          <a:prstGeom prst="rect">
            <a:avLst/>
          </a:prstGeom>
        </p:spPr>
        <p:txBody>
          <a:bodyPr/>
          <a:lstStyle/>
          <a:p>
            <a:pPr/>
            <a:r>
              <a:t>Retrieval example</a:t>
            </a:r>
          </a:p>
        </p:txBody>
      </p:sp>
      <p:sp>
        <p:nvSpPr>
          <p:cNvPr id="757" name="Rectangle 3"/>
          <p:cNvSpPr txBox="1"/>
          <p:nvPr>
            <p:ph type="body" sz="half" idx="1"/>
          </p:nvPr>
        </p:nvSpPr>
        <p:spPr>
          <a:xfrm>
            <a:off x="381000" y="1828800"/>
            <a:ext cx="3276600" cy="4114800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500"/>
              </a:spcBef>
              <a:defRPr sz="2400"/>
            </a:pPr>
            <a:r>
              <a:t>Documents available:   D1,D2,D3,D4,D5,D6,D7,D8,D9,D10</a:t>
            </a:r>
          </a:p>
          <a:p>
            <a:pPr>
              <a:spcBef>
                <a:spcPts val="500"/>
              </a:spcBef>
              <a:defRPr sz="2400"/>
            </a:pPr>
            <a:r>
              <a:t>Relevant: D1, D4, D5, D8, D10</a:t>
            </a:r>
          </a:p>
          <a:p>
            <a:pPr>
              <a:spcBef>
                <a:spcPts val="500"/>
              </a:spcBef>
              <a:defRPr sz="2400"/>
            </a:pPr>
            <a:r>
              <a:t>Query to search engine retrieves: D2, D4, D5, D6, D8, D9</a:t>
            </a:r>
          </a:p>
        </p:txBody>
      </p:sp>
      <p:graphicFrame>
        <p:nvGraphicFramePr>
          <p:cNvPr id="758" name="Group 36"/>
          <p:cNvGraphicFramePr/>
          <p:nvPr/>
        </p:nvGraphicFramePr>
        <p:xfrm>
          <a:off x="3962400" y="2362200"/>
          <a:ext cx="4876800" cy="2362200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1752600"/>
                <a:gridCol w="1371600"/>
                <a:gridCol w="1752600"/>
              </a:tblGrid>
              <a:tr h="838200">
                <a:tc>
                  <a:txBody>
                    <a:bodyPr/>
                    <a:lstStyle/>
                    <a:p>
                      <a:pPr algn="l" defTabSz="914400">
                        <a:spcBef>
                          <a:spcPts val="400"/>
                        </a:spcBef>
                        <a:defRPr sz="2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</a:txBody>
                  <a:tcPr marL="45720" marR="45720" marT="45720" marB="45720" anchor="t" anchorCtr="0" horzOverflow="overflow">
                    <a:lnL w="28575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28575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spcBef>
                          <a:spcPts val="500"/>
                        </a:spcBef>
                        <a:defRPr sz="1800"/>
                      </a:pPr>
                      <a:r>
                        <a:rPr sz="2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relevant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28575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spcBef>
                          <a:spcPts val="500"/>
                        </a:spcBef>
                        <a:defRPr sz="1800"/>
                      </a:pPr>
                      <a:r>
                        <a:rPr sz="2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not relevant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28575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algn="l" defTabSz="914400">
                        <a:spcBef>
                          <a:spcPts val="500"/>
                        </a:spcBef>
                        <a:defRPr sz="1800"/>
                      </a:pPr>
                      <a:r>
                        <a:rPr sz="2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retrieved</a:t>
                      </a:r>
                    </a:p>
                  </a:txBody>
                  <a:tcPr marL="45720" marR="45720" marT="45720" marB="45720" anchor="t" anchorCtr="0" horzOverflow="overflow">
                    <a:lnL w="28575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spcBef>
                          <a:spcPts val="400"/>
                        </a:spcBef>
                        <a:defRPr sz="2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spcBef>
                          <a:spcPts val="400"/>
                        </a:spcBef>
                        <a:defRPr sz="2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algn="l" defTabSz="914400">
                        <a:spcBef>
                          <a:spcPts val="500"/>
                        </a:spcBef>
                        <a:defRPr sz="1800"/>
                      </a:pPr>
                      <a:r>
                        <a:rPr sz="2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not retrieved</a:t>
                      </a:r>
                    </a:p>
                  </a:txBody>
                  <a:tcPr marL="45720" marR="45720" marT="45720" marB="45720" anchor="t" anchorCtr="0" horzOverflow="overflow">
                    <a:lnL w="28575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28575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spcBef>
                          <a:spcPts val="400"/>
                        </a:spcBef>
                        <a:defRPr sz="2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28575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spcBef>
                          <a:spcPts val="400"/>
                        </a:spcBef>
                        <a:defRPr sz="2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28575">
                      <a:solidFill>
                        <a:srgbClr val="000000"/>
                      </a:solidFill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759" name="TextBox 4"/>
          <p:cNvSpPr txBox="1"/>
          <p:nvPr/>
        </p:nvSpPr>
        <p:spPr>
          <a:xfrm>
            <a:off x="7881556" y="6618664"/>
            <a:ext cx="1128899" cy="2565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1100">
                <a:latin typeface="Lucida Sans"/>
                <a:ea typeface="Lucida Sans"/>
                <a:cs typeface="Lucida Sans"/>
                <a:sym typeface="Lucida Sans"/>
              </a:defRPr>
            </a:lvl1pPr>
          </a:lstStyle>
          <a:p>
            <a:pPr/>
            <a:r>
              <a:t>Slide  from Giles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1" name="Rectangle 2"/>
          <p:cNvSpPr txBox="1"/>
          <p:nvPr>
            <p:ph type="title"/>
          </p:nvPr>
        </p:nvSpPr>
        <p:spPr>
          <a:xfrm>
            <a:off x="762000" y="381000"/>
            <a:ext cx="7772400" cy="1143000"/>
          </a:xfrm>
          <a:prstGeom prst="rect">
            <a:avLst/>
          </a:prstGeom>
        </p:spPr>
        <p:txBody>
          <a:bodyPr/>
          <a:lstStyle/>
          <a:p>
            <a:pPr/>
            <a:r>
              <a:t>Retrieval example</a:t>
            </a:r>
          </a:p>
        </p:txBody>
      </p:sp>
      <p:graphicFrame>
        <p:nvGraphicFramePr>
          <p:cNvPr id="762" name="Group 30"/>
          <p:cNvGraphicFramePr/>
          <p:nvPr/>
        </p:nvGraphicFramePr>
        <p:xfrm>
          <a:off x="3886200" y="1981200"/>
          <a:ext cx="4876800" cy="2362200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1752600"/>
                <a:gridCol w="1371600"/>
                <a:gridCol w="1752600"/>
              </a:tblGrid>
              <a:tr h="838200">
                <a:tc>
                  <a:txBody>
                    <a:bodyPr/>
                    <a:lstStyle/>
                    <a:p>
                      <a:pPr algn="l" defTabSz="914400">
                        <a:spcBef>
                          <a:spcPts val="400"/>
                        </a:spcBef>
                        <a:defRPr sz="2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</a:txBody>
                  <a:tcPr marL="45720" marR="45720" marT="45720" marB="45720" anchor="t" anchorCtr="0" horzOverflow="overflow">
                    <a:lnL w="28575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28575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spcBef>
                          <a:spcPts val="500"/>
                        </a:spcBef>
                        <a:defRPr sz="1800"/>
                      </a:pPr>
                      <a:r>
                        <a:rPr sz="2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relevant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28575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spcBef>
                          <a:spcPts val="500"/>
                        </a:spcBef>
                        <a:defRPr sz="1800"/>
                      </a:pPr>
                      <a:r>
                        <a:rPr sz="2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not relevant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28575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algn="l" defTabSz="914400">
                        <a:spcBef>
                          <a:spcPts val="500"/>
                        </a:spcBef>
                        <a:defRPr sz="1800"/>
                      </a:pPr>
                      <a:r>
                        <a:rPr sz="2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retrieved</a:t>
                      </a:r>
                    </a:p>
                  </a:txBody>
                  <a:tcPr marL="45720" marR="45720" marT="45720" marB="45720" anchor="t" anchorCtr="0" horzOverflow="overflow">
                    <a:lnL w="28575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spcBef>
                          <a:spcPts val="400"/>
                        </a:spcBef>
                        <a:defRPr sz="1800"/>
                      </a:pPr>
                      <a:r>
                        <a:rPr sz="2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D4,D5,D8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spcBef>
                          <a:spcPts val="400"/>
                        </a:spcBef>
                        <a:defRPr sz="1800"/>
                      </a:pPr>
                      <a:r>
                        <a:rPr sz="2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D2,D6,D9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algn="l" defTabSz="914400">
                        <a:spcBef>
                          <a:spcPts val="500"/>
                        </a:spcBef>
                        <a:defRPr sz="1800"/>
                      </a:pPr>
                      <a:r>
                        <a:rPr sz="2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not retrieved</a:t>
                      </a:r>
                    </a:p>
                  </a:txBody>
                  <a:tcPr marL="45720" marR="45720" marT="45720" marB="45720" anchor="t" anchorCtr="0" horzOverflow="overflow">
                    <a:lnL w="28575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28575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spcBef>
                          <a:spcPts val="400"/>
                        </a:spcBef>
                        <a:defRPr sz="1800"/>
                      </a:pPr>
                      <a:r>
                        <a:rPr sz="2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D1,D10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28575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spcBef>
                          <a:spcPts val="400"/>
                        </a:spcBef>
                        <a:defRPr sz="1800"/>
                      </a:pPr>
                      <a:r>
                        <a:rPr sz="2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D3,D7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28575">
                      <a:solidFill>
                        <a:srgbClr val="000000"/>
                      </a:solidFill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763" name="Rectangle 32"/>
          <p:cNvSpPr txBox="1"/>
          <p:nvPr>
            <p:ph type="body" sz="half" idx="1"/>
          </p:nvPr>
        </p:nvSpPr>
        <p:spPr>
          <a:xfrm>
            <a:off x="381000" y="1828800"/>
            <a:ext cx="3276600" cy="4114800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500"/>
              </a:spcBef>
              <a:defRPr sz="2400"/>
            </a:pPr>
            <a:r>
              <a:t>Documents available:   D1,D2,D3,D4,D5,D6,D7,D8,D9,D10</a:t>
            </a:r>
          </a:p>
          <a:p>
            <a:pPr>
              <a:spcBef>
                <a:spcPts val="500"/>
              </a:spcBef>
              <a:defRPr sz="2400"/>
            </a:pPr>
            <a:r>
              <a:t>Relevant: D1, D4, D5, D8, D10</a:t>
            </a:r>
          </a:p>
          <a:p>
            <a:pPr>
              <a:spcBef>
                <a:spcPts val="500"/>
              </a:spcBef>
              <a:defRPr sz="2400"/>
            </a:pPr>
            <a:r>
              <a:t>Query to search engine retrieves: D2, D4, D5, D6, D8, D9</a:t>
            </a:r>
          </a:p>
        </p:txBody>
      </p:sp>
      <p:sp>
        <p:nvSpPr>
          <p:cNvPr id="764" name="TextBox 4"/>
          <p:cNvSpPr txBox="1"/>
          <p:nvPr/>
        </p:nvSpPr>
        <p:spPr>
          <a:xfrm>
            <a:off x="7881556" y="6618664"/>
            <a:ext cx="1128899" cy="2565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1100">
                <a:latin typeface="Lucida Sans"/>
                <a:ea typeface="Lucida Sans"/>
                <a:cs typeface="Lucida Sans"/>
                <a:sym typeface="Lucida Sans"/>
              </a:defRPr>
            </a:lvl1pPr>
          </a:lstStyle>
          <a:p>
            <a:pPr/>
            <a:r>
              <a:t>Slide  from Giles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762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="0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6" name="Rectangle 2"/>
          <p:cNvSpPr txBox="1"/>
          <p:nvPr>
            <p:ph type="title"/>
          </p:nvPr>
        </p:nvSpPr>
        <p:spPr>
          <a:xfrm>
            <a:off x="685800" y="381000"/>
            <a:ext cx="7772400" cy="1143000"/>
          </a:xfrm>
          <a:prstGeom prst="rect">
            <a:avLst/>
          </a:prstGeom>
        </p:spPr>
        <p:txBody>
          <a:bodyPr/>
          <a:lstStyle>
            <a:lvl1pPr defTabSz="832102">
              <a:defRPr sz="3600"/>
            </a:lvl1pPr>
          </a:lstStyle>
          <a:p>
            <a:pPr/>
            <a:r>
              <a:t>Precision and Recall – Contingency Table</a:t>
            </a:r>
          </a:p>
        </p:txBody>
      </p:sp>
      <p:sp>
        <p:nvSpPr>
          <p:cNvPr id="767" name="Text Box 3"/>
          <p:cNvSpPr txBox="1"/>
          <p:nvPr>
            <p:ph type="body" sz="quarter" idx="1"/>
          </p:nvPr>
        </p:nvSpPr>
        <p:spPr>
          <a:xfrm>
            <a:off x="1295400" y="5638800"/>
            <a:ext cx="5257800" cy="990600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600"/>
              </a:spcBef>
              <a:defRPr sz="2800"/>
            </a:pPr>
            <a:r>
              <a:t>Precision: P= w / w+y =3/6 =.5 </a:t>
            </a:r>
          </a:p>
          <a:p>
            <a:pPr>
              <a:spcBef>
                <a:spcPts val="600"/>
              </a:spcBef>
              <a:defRPr sz="2800"/>
            </a:pPr>
            <a:r>
              <a:t>Recall: R = w / w+x = 3/5 =.6</a:t>
            </a:r>
          </a:p>
        </p:txBody>
      </p:sp>
      <p:grpSp>
        <p:nvGrpSpPr>
          <p:cNvPr id="770" name="Rectangle 4"/>
          <p:cNvGrpSpPr/>
          <p:nvPr/>
        </p:nvGrpSpPr>
        <p:grpSpPr>
          <a:xfrm>
            <a:off x="3200400" y="1981200"/>
            <a:ext cx="1371600" cy="1219200"/>
            <a:chOff x="0" y="0"/>
            <a:chExt cx="1371600" cy="1219200"/>
          </a:xfrm>
        </p:grpSpPr>
        <p:sp>
          <p:nvSpPr>
            <p:cNvPr id="768" name="Rectangle"/>
            <p:cNvSpPr/>
            <p:nvPr/>
          </p:nvSpPr>
          <p:spPr>
            <a:xfrm>
              <a:off x="0" y="0"/>
              <a:ext cx="1371600" cy="1219200"/>
            </a:xfrm>
            <a:prstGeom prst="rect">
              <a:avLst/>
            </a:prstGeom>
            <a:solidFill>
              <a:srgbClr val="00CC00"/>
            </a:solidFill>
            <a:ln w="9525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 defTabSz="914400">
                <a:defRPr sz="2000"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</a:p>
          </p:txBody>
        </p:sp>
        <p:sp>
          <p:nvSpPr>
            <p:cNvPr id="769" name="w=3"/>
            <p:cNvSpPr txBox="1"/>
            <p:nvPr/>
          </p:nvSpPr>
          <p:spPr>
            <a:xfrm>
              <a:off x="361520" y="379728"/>
              <a:ext cx="648551" cy="45973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8" tIns="45718" rIns="45718" bIns="45718" numCol="1" anchor="ctr">
              <a:spAutoFit/>
            </a:bodyPr>
            <a:lstStyle>
              <a:lvl1pPr algn="ctr" defTabSz="914400">
                <a:defRPr sz="2400">
                  <a:latin typeface="Times Roman"/>
                  <a:ea typeface="Times Roman"/>
                  <a:cs typeface="Times Roman"/>
                  <a:sym typeface="Times Roman"/>
                </a:defRPr>
              </a:lvl1pPr>
            </a:lstStyle>
            <a:p>
              <a:pPr/>
              <a:r>
                <a:t>w=3</a:t>
              </a:r>
            </a:p>
          </p:txBody>
        </p:sp>
      </p:grpSp>
      <p:grpSp>
        <p:nvGrpSpPr>
          <p:cNvPr id="773" name="Rectangle 5"/>
          <p:cNvGrpSpPr/>
          <p:nvPr/>
        </p:nvGrpSpPr>
        <p:grpSpPr>
          <a:xfrm>
            <a:off x="4572000" y="1981200"/>
            <a:ext cx="1371600" cy="1219200"/>
            <a:chOff x="0" y="0"/>
            <a:chExt cx="1371600" cy="1219200"/>
          </a:xfrm>
        </p:grpSpPr>
        <p:sp>
          <p:nvSpPr>
            <p:cNvPr id="771" name="Rectangle"/>
            <p:cNvSpPr/>
            <p:nvPr/>
          </p:nvSpPr>
          <p:spPr>
            <a:xfrm>
              <a:off x="0" y="0"/>
              <a:ext cx="1371600" cy="1219200"/>
            </a:xfrm>
            <a:prstGeom prst="rect">
              <a:avLst/>
            </a:prstGeom>
            <a:solidFill>
              <a:srgbClr val="990033"/>
            </a:solidFill>
            <a:ln w="9525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 defTabSz="914400">
                <a:defRPr sz="2000"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</a:p>
          </p:txBody>
        </p:sp>
        <p:sp>
          <p:nvSpPr>
            <p:cNvPr id="772" name="x=2"/>
            <p:cNvSpPr txBox="1"/>
            <p:nvPr/>
          </p:nvSpPr>
          <p:spPr>
            <a:xfrm>
              <a:off x="395380" y="379728"/>
              <a:ext cx="580834" cy="45973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8" tIns="45718" rIns="45718" bIns="45718" numCol="1" anchor="ctr">
              <a:spAutoFit/>
            </a:bodyPr>
            <a:lstStyle>
              <a:lvl1pPr algn="ctr" defTabSz="914400">
                <a:defRPr sz="2400">
                  <a:solidFill>
                    <a:srgbClr val="FF9900"/>
                  </a:solidFill>
                  <a:latin typeface="Times Roman"/>
                  <a:ea typeface="Times Roman"/>
                  <a:cs typeface="Times Roman"/>
                  <a:sym typeface="Times Roman"/>
                </a:defRPr>
              </a:lvl1pPr>
            </a:lstStyle>
            <a:p>
              <a:pPr/>
              <a:r>
                <a:t>x=2</a:t>
              </a:r>
            </a:p>
          </p:txBody>
        </p:sp>
      </p:grpSp>
      <p:grpSp>
        <p:nvGrpSpPr>
          <p:cNvPr id="776" name="Rectangle 6"/>
          <p:cNvGrpSpPr/>
          <p:nvPr/>
        </p:nvGrpSpPr>
        <p:grpSpPr>
          <a:xfrm>
            <a:off x="3200400" y="3200400"/>
            <a:ext cx="1371600" cy="1219200"/>
            <a:chOff x="0" y="0"/>
            <a:chExt cx="1371600" cy="1219200"/>
          </a:xfrm>
        </p:grpSpPr>
        <p:sp>
          <p:nvSpPr>
            <p:cNvPr id="774" name="Rectangle"/>
            <p:cNvSpPr/>
            <p:nvPr/>
          </p:nvSpPr>
          <p:spPr>
            <a:xfrm>
              <a:off x="0" y="0"/>
              <a:ext cx="1371600" cy="1219200"/>
            </a:xfrm>
            <a:prstGeom prst="rect">
              <a:avLst/>
            </a:prstGeom>
            <a:solidFill>
              <a:srgbClr val="990033"/>
            </a:solidFill>
            <a:ln w="9525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 defTabSz="914400">
                <a:defRPr sz="2000"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</a:p>
          </p:txBody>
        </p:sp>
        <p:sp>
          <p:nvSpPr>
            <p:cNvPr id="775" name="y=3"/>
            <p:cNvSpPr txBox="1"/>
            <p:nvPr/>
          </p:nvSpPr>
          <p:spPr>
            <a:xfrm>
              <a:off x="395380" y="379728"/>
              <a:ext cx="580834" cy="45973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8" tIns="45718" rIns="45718" bIns="45718" numCol="1" anchor="ctr">
              <a:spAutoFit/>
            </a:bodyPr>
            <a:lstStyle>
              <a:lvl1pPr algn="ctr" defTabSz="914400">
                <a:defRPr sz="2400">
                  <a:solidFill>
                    <a:srgbClr val="FF9900"/>
                  </a:solidFill>
                  <a:latin typeface="Times Roman"/>
                  <a:ea typeface="Times Roman"/>
                  <a:cs typeface="Times Roman"/>
                  <a:sym typeface="Times Roman"/>
                </a:defRPr>
              </a:lvl1pPr>
            </a:lstStyle>
            <a:p>
              <a:pPr/>
              <a:r>
                <a:t>y=3</a:t>
              </a:r>
            </a:p>
          </p:txBody>
        </p:sp>
      </p:grpSp>
      <p:grpSp>
        <p:nvGrpSpPr>
          <p:cNvPr id="779" name="Rectangle 7"/>
          <p:cNvGrpSpPr/>
          <p:nvPr/>
        </p:nvGrpSpPr>
        <p:grpSpPr>
          <a:xfrm>
            <a:off x="4572000" y="3200400"/>
            <a:ext cx="1371600" cy="1219200"/>
            <a:chOff x="0" y="0"/>
            <a:chExt cx="1371600" cy="1219200"/>
          </a:xfrm>
        </p:grpSpPr>
        <p:sp>
          <p:nvSpPr>
            <p:cNvPr id="777" name="Rectangle"/>
            <p:cNvSpPr/>
            <p:nvPr/>
          </p:nvSpPr>
          <p:spPr>
            <a:xfrm>
              <a:off x="0" y="0"/>
              <a:ext cx="1371600" cy="1219200"/>
            </a:xfrm>
            <a:prstGeom prst="rect">
              <a:avLst/>
            </a:prstGeom>
            <a:solidFill>
              <a:srgbClr val="00CC00"/>
            </a:solidFill>
            <a:ln w="9525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 defTabSz="914400">
                <a:defRPr sz="2000"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</a:p>
          </p:txBody>
        </p:sp>
        <p:sp>
          <p:nvSpPr>
            <p:cNvPr id="778" name="z=2"/>
            <p:cNvSpPr txBox="1"/>
            <p:nvPr/>
          </p:nvSpPr>
          <p:spPr>
            <a:xfrm>
              <a:off x="403937" y="379728"/>
              <a:ext cx="563719" cy="45973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8" tIns="45718" rIns="45718" bIns="45718" numCol="1" anchor="ctr">
              <a:spAutoFit/>
            </a:bodyPr>
            <a:lstStyle>
              <a:lvl1pPr algn="ctr" defTabSz="914400">
                <a:defRPr sz="2400">
                  <a:latin typeface="Times Roman"/>
                  <a:ea typeface="Times Roman"/>
                  <a:cs typeface="Times Roman"/>
                  <a:sym typeface="Times Roman"/>
                </a:defRPr>
              </a:lvl1pPr>
            </a:lstStyle>
            <a:p>
              <a:pPr/>
              <a:r>
                <a:t>z=2</a:t>
              </a:r>
            </a:p>
          </p:txBody>
        </p:sp>
      </p:grpSp>
      <p:sp>
        <p:nvSpPr>
          <p:cNvPr id="780" name="Text Box 8"/>
          <p:cNvSpPr txBox="1"/>
          <p:nvPr/>
        </p:nvSpPr>
        <p:spPr>
          <a:xfrm>
            <a:off x="6217918" y="2346324"/>
            <a:ext cx="2651764" cy="4597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defTabSz="914400">
              <a:defRPr sz="2400"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/>
            <a:r>
              <a:t>Relevant = w+x= 5</a:t>
            </a:r>
          </a:p>
        </p:txBody>
      </p:sp>
      <p:sp>
        <p:nvSpPr>
          <p:cNvPr id="781" name="Text Box 9"/>
          <p:cNvSpPr txBox="1"/>
          <p:nvPr/>
        </p:nvSpPr>
        <p:spPr>
          <a:xfrm>
            <a:off x="1722116" y="4495799"/>
            <a:ext cx="2634364" cy="4597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 defTabSz="914400">
              <a:defRPr sz="2400"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/>
            <a:r>
              <a:t>Retrieved = w+y = 6</a:t>
            </a:r>
          </a:p>
        </p:txBody>
      </p:sp>
      <p:sp>
        <p:nvSpPr>
          <p:cNvPr id="782" name="Text Box 10"/>
          <p:cNvSpPr txBox="1"/>
          <p:nvPr/>
        </p:nvSpPr>
        <p:spPr>
          <a:xfrm>
            <a:off x="4678045" y="1508124"/>
            <a:ext cx="1267377" cy="3133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 defTabSz="914400">
              <a:defRPr sz="16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Not retrieved</a:t>
            </a:r>
          </a:p>
        </p:txBody>
      </p:sp>
      <p:sp>
        <p:nvSpPr>
          <p:cNvPr id="783" name="Text Box 11"/>
          <p:cNvSpPr txBox="1"/>
          <p:nvPr/>
        </p:nvSpPr>
        <p:spPr>
          <a:xfrm>
            <a:off x="3398518" y="1523999"/>
            <a:ext cx="973789" cy="3133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 defTabSz="914400">
              <a:defRPr sz="16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Retrieved</a:t>
            </a:r>
          </a:p>
        </p:txBody>
      </p:sp>
      <p:sp>
        <p:nvSpPr>
          <p:cNvPr id="784" name="Text Box 12"/>
          <p:cNvSpPr txBox="1"/>
          <p:nvPr/>
        </p:nvSpPr>
        <p:spPr>
          <a:xfrm>
            <a:off x="1950720" y="2362199"/>
            <a:ext cx="906122" cy="3133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 defTabSz="914400">
              <a:defRPr sz="16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Relevant</a:t>
            </a:r>
          </a:p>
        </p:txBody>
      </p:sp>
      <p:sp>
        <p:nvSpPr>
          <p:cNvPr id="785" name="Text Box 13"/>
          <p:cNvSpPr txBox="1"/>
          <p:nvPr/>
        </p:nvSpPr>
        <p:spPr>
          <a:xfrm>
            <a:off x="1569718" y="3505199"/>
            <a:ext cx="1199710" cy="3133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 defTabSz="914400">
              <a:defRPr sz="16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Not relevant</a:t>
            </a:r>
          </a:p>
        </p:txBody>
      </p:sp>
      <p:sp>
        <p:nvSpPr>
          <p:cNvPr id="786" name="Text Box 14"/>
          <p:cNvSpPr txBox="1"/>
          <p:nvPr/>
        </p:nvSpPr>
        <p:spPr>
          <a:xfrm>
            <a:off x="2560320" y="5029199"/>
            <a:ext cx="4548442" cy="4597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 defTabSz="914400">
              <a:defRPr sz="2400"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/>
            <a:r>
              <a:t>Total documents N = w+x+y+z = 10</a:t>
            </a:r>
          </a:p>
        </p:txBody>
      </p:sp>
      <p:sp>
        <p:nvSpPr>
          <p:cNvPr id="787" name="Text Box 16"/>
          <p:cNvSpPr txBox="1"/>
          <p:nvPr/>
        </p:nvSpPr>
        <p:spPr>
          <a:xfrm>
            <a:off x="6294118" y="3505201"/>
            <a:ext cx="2651764" cy="8280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defTabSz="914400">
              <a:defRPr sz="2400"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/>
            <a:r>
              <a:t>Not Relevant = y+z = 5</a:t>
            </a:r>
          </a:p>
        </p:txBody>
      </p:sp>
      <p:sp>
        <p:nvSpPr>
          <p:cNvPr id="788" name="Text Box 17"/>
          <p:cNvSpPr txBox="1"/>
          <p:nvPr/>
        </p:nvSpPr>
        <p:spPr>
          <a:xfrm>
            <a:off x="4846318" y="4495799"/>
            <a:ext cx="3082932" cy="4597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 defTabSz="914400">
              <a:defRPr sz="2400"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/>
            <a:r>
              <a:t>Not Retrieved = x+z = 4</a:t>
            </a:r>
          </a:p>
        </p:txBody>
      </p:sp>
      <p:sp>
        <p:nvSpPr>
          <p:cNvPr id="789" name="TextBox 16"/>
          <p:cNvSpPr txBox="1"/>
          <p:nvPr/>
        </p:nvSpPr>
        <p:spPr>
          <a:xfrm>
            <a:off x="7881556" y="6618664"/>
            <a:ext cx="1128899" cy="2565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1100">
                <a:latin typeface="Lucida Sans"/>
                <a:ea typeface="Lucida Sans"/>
                <a:cs typeface="Lucida Sans"/>
                <a:sym typeface="Lucida Sans"/>
              </a:defRPr>
            </a:lvl1pPr>
          </a:lstStyle>
          <a:p>
            <a:pPr/>
            <a:r>
              <a:t>Slide  from Giles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1" name="Rectangle 2"/>
          <p:cNvSpPr txBox="1"/>
          <p:nvPr>
            <p:ph type="title"/>
          </p:nvPr>
        </p:nvSpPr>
        <p:spPr>
          <a:xfrm>
            <a:off x="685800" y="0"/>
            <a:ext cx="8001000" cy="8382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pPr/>
            <a:r>
              <a:t>Contingency table of relevant and retrieved documents</a:t>
            </a:r>
          </a:p>
        </p:txBody>
      </p:sp>
      <p:sp>
        <p:nvSpPr>
          <p:cNvPr id="792" name="Text Box 3"/>
          <p:cNvSpPr txBox="1"/>
          <p:nvPr>
            <p:ph type="body" sz="quarter" idx="1"/>
          </p:nvPr>
        </p:nvSpPr>
        <p:spPr>
          <a:xfrm>
            <a:off x="838200" y="5867400"/>
            <a:ext cx="6096000" cy="990600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400"/>
              </a:spcBef>
              <a:defRPr sz="2000"/>
            </a:pPr>
            <a:r>
              <a:t>Precision: P= </a:t>
            </a:r>
            <a:r>
              <a:rPr>
                <a:latin typeface="Times Roman"/>
                <a:ea typeface="Times Roman"/>
                <a:cs typeface="Times Roman"/>
                <a:sym typeface="Times Roman"/>
              </a:rPr>
              <a:t>Ret</a:t>
            </a:r>
            <a:r>
              <a:rPr baseline="-25000">
                <a:latin typeface="Times Roman"/>
                <a:ea typeface="Times Roman"/>
                <a:cs typeface="Times Roman"/>
                <a:sym typeface="Times Roman"/>
              </a:rPr>
              <a:t>Rel</a:t>
            </a:r>
            <a:r>
              <a:t> / Retrieved = 3/6 = .5 </a:t>
            </a:r>
          </a:p>
          <a:p>
            <a:pPr>
              <a:spcBef>
                <a:spcPts val="400"/>
              </a:spcBef>
              <a:defRPr sz="2000"/>
            </a:pPr>
            <a:r>
              <a:t>Recall: R = </a:t>
            </a:r>
            <a:r>
              <a:rPr>
                <a:latin typeface="Times Roman"/>
                <a:ea typeface="Times Roman"/>
                <a:cs typeface="Times Roman"/>
                <a:sym typeface="Times Roman"/>
              </a:rPr>
              <a:t>Ret</a:t>
            </a:r>
            <a:r>
              <a:rPr baseline="-25000">
                <a:latin typeface="Times Roman"/>
                <a:ea typeface="Times Roman"/>
                <a:cs typeface="Times Roman"/>
                <a:sym typeface="Times Roman"/>
              </a:rPr>
              <a:t>Rel</a:t>
            </a:r>
            <a:r>
              <a:t> / Relevant = 3/5 = .6</a:t>
            </a:r>
          </a:p>
        </p:txBody>
      </p:sp>
      <p:grpSp>
        <p:nvGrpSpPr>
          <p:cNvPr id="805" name="Group 21"/>
          <p:cNvGrpSpPr/>
          <p:nvPr/>
        </p:nvGrpSpPr>
        <p:grpSpPr>
          <a:xfrm>
            <a:off x="2666995" y="1904997"/>
            <a:ext cx="2819471" cy="2438405"/>
            <a:chOff x="-2" y="0"/>
            <a:chExt cx="2819469" cy="2438403"/>
          </a:xfrm>
        </p:grpSpPr>
        <p:grpSp>
          <p:nvGrpSpPr>
            <p:cNvPr id="795" name="Rectangle 4"/>
            <p:cNvGrpSpPr/>
            <p:nvPr/>
          </p:nvGrpSpPr>
          <p:grpSpPr>
            <a:xfrm>
              <a:off x="-3" y="-1"/>
              <a:ext cx="1371607" cy="1219203"/>
              <a:chOff x="-1" y="0"/>
              <a:chExt cx="1371606" cy="1219202"/>
            </a:xfrm>
          </p:grpSpPr>
          <p:sp>
            <p:nvSpPr>
              <p:cNvPr id="793" name="Rectangle"/>
              <p:cNvSpPr/>
              <p:nvPr/>
            </p:nvSpPr>
            <p:spPr>
              <a:xfrm>
                <a:off x="-2" y="-1"/>
                <a:ext cx="1371607" cy="1219204"/>
              </a:xfrm>
              <a:prstGeom prst="rect">
                <a:avLst/>
              </a:prstGeom>
              <a:solidFill>
                <a:srgbClr val="00CC00"/>
              </a:solidFill>
              <a:ln w="9525" cap="flat">
                <a:solidFill>
                  <a:srgbClr val="000000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 defTabSz="914400">
                  <a:defRPr sz="2000"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</a:p>
            </p:txBody>
          </p:sp>
          <p:sp>
            <p:nvSpPr>
              <p:cNvPr id="794" name="RetRel=3"/>
              <p:cNvSpPr txBox="1"/>
              <p:nvPr/>
            </p:nvSpPr>
            <p:spPr>
              <a:xfrm>
                <a:off x="247577" y="396111"/>
                <a:ext cx="876443" cy="42697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45718" tIns="45718" rIns="45718" bIns="45718" numCol="1" anchor="ctr">
                <a:spAutoFit/>
              </a:bodyPr>
              <a:lstStyle/>
              <a:p>
                <a:pPr algn="ctr" defTabSz="914400">
                  <a:defRPr>
                    <a:latin typeface="Times Roman"/>
                    <a:ea typeface="Times Roman"/>
                    <a:cs typeface="Times Roman"/>
                    <a:sym typeface="Times Roman"/>
                  </a:defRPr>
                </a:pPr>
                <a:r>
                  <a:t>Ret</a:t>
                </a:r>
                <a:r>
                  <a:rPr baseline="-25000"/>
                  <a:t>Rel</a:t>
                </a:r>
                <a:r>
                  <a:t>=3</a:t>
                </a:r>
              </a:p>
            </p:txBody>
          </p:sp>
        </p:grpSp>
        <p:grpSp>
          <p:nvGrpSpPr>
            <p:cNvPr id="798" name="Rectangle 5"/>
            <p:cNvGrpSpPr/>
            <p:nvPr/>
          </p:nvGrpSpPr>
          <p:grpSpPr>
            <a:xfrm>
              <a:off x="1371599" y="-1"/>
              <a:ext cx="1447808" cy="1219203"/>
              <a:chOff x="0" y="0"/>
              <a:chExt cx="1447806" cy="1219202"/>
            </a:xfrm>
          </p:grpSpPr>
          <p:sp>
            <p:nvSpPr>
              <p:cNvPr id="796" name="Rectangle"/>
              <p:cNvSpPr/>
              <p:nvPr/>
            </p:nvSpPr>
            <p:spPr>
              <a:xfrm>
                <a:off x="-1" y="-1"/>
                <a:ext cx="1447808" cy="1219204"/>
              </a:xfrm>
              <a:prstGeom prst="rect">
                <a:avLst/>
              </a:prstGeom>
              <a:solidFill>
                <a:srgbClr val="990033"/>
              </a:solidFill>
              <a:ln w="9525" cap="flat">
                <a:solidFill>
                  <a:srgbClr val="000000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 defTabSz="914400">
                  <a:defRPr baseline="-25000" sz="2000">
                    <a:latin typeface="Times Roman"/>
                    <a:ea typeface="Times Roman"/>
                    <a:cs typeface="Times Roman"/>
                    <a:sym typeface="Times Roman"/>
                  </a:defRPr>
                </a:pPr>
              </a:p>
            </p:txBody>
          </p:sp>
          <p:sp>
            <p:nvSpPr>
              <p:cNvPr id="797" name="RetNotRel=3"/>
              <p:cNvSpPr txBox="1"/>
              <p:nvPr/>
            </p:nvSpPr>
            <p:spPr>
              <a:xfrm>
                <a:off x="171377" y="396111"/>
                <a:ext cx="1105043" cy="42697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45718" tIns="45718" rIns="45718" bIns="45718" numCol="1" anchor="ctr">
                <a:spAutoFit/>
              </a:bodyPr>
              <a:lstStyle/>
              <a:p>
                <a:pPr algn="ctr" defTabSz="914400">
                  <a:defRPr>
                    <a:solidFill>
                      <a:srgbClr val="FF9900"/>
                    </a:solidFill>
                    <a:latin typeface="Times Roman"/>
                    <a:ea typeface="Times Roman"/>
                    <a:cs typeface="Times Roman"/>
                    <a:sym typeface="Times Roman"/>
                  </a:defRPr>
                </a:pPr>
                <a:r>
                  <a:t>Ret</a:t>
                </a:r>
                <a:r>
                  <a:rPr baseline="-25000"/>
                  <a:t>NotRel</a:t>
                </a:r>
                <a:r>
                  <a:t>=3</a:t>
                </a:r>
              </a:p>
            </p:txBody>
          </p:sp>
        </p:grpSp>
        <p:grpSp>
          <p:nvGrpSpPr>
            <p:cNvPr id="801" name="Rectangle 6"/>
            <p:cNvGrpSpPr/>
            <p:nvPr/>
          </p:nvGrpSpPr>
          <p:grpSpPr>
            <a:xfrm>
              <a:off x="-3" y="1219200"/>
              <a:ext cx="1371607" cy="1219203"/>
              <a:chOff x="-1" y="0"/>
              <a:chExt cx="1371606" cy="1219202"/>
            </a:xfrm>
          </p:grpSpPr>
          <p:sp>
            <p:nvSpPr>
              <p:cNvPr id="799" name="Rectangle"/>
              <p:cNvSpPr/>
              <p:nvPr/>
            </p:nvSpPr>
            <p:spPr>
              <a:xfrm>
                <a:off x="-2" y="-1"/>
                <a:ext cx="1371607" cy="1219204"/>
              </a:xfrm>
              <a:prstGeom prst="rect">
                <a:avLst/>
              </a:prstGeom>
              <a:solidFill>
                <a:srgbClr val="990033"/>
              </a:solidFill>
              <a:ln w="9525" cap="flat">
                <a:solidFill>
                  <a:srgbClr val="000000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 defTabSz="914400">
                  <a:defRPr baseline="-25000" sz="2400">
                    <a:latin typeface="Times Roman"/>
                    <a:ea typeface="Times Roman"/>
                    <a:cs typeface="Times Roman"/>
                    <a:sym typeface="Times Roman"/>
                  </a:defRPr>
                </a:pPr>
              </a:p>
            </p:txBody>
          </p:sp>
          <p:sp>
            <p:nvSpPr>
              <p:cNvPr id="800" name="NotRetRel=2"/>
              <p:cNvSpPr txBox="1"/>
              <p:nvPr/>
            </p:nvSpPr>
            <p:spPr>
              <a:xfrm>
                <a:off x="76127" y="396111"/>
                <a:ext cx="1219343" cy="42697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45718" tIns="45718" rIns="45718" bIns="45718" numCol="1" anchor="ctr">
                <a:spAutoFit/>
              </a:bodyPr>
              <a:lstStyle/>
              <a:p>
                <a:pPr algn="ctr" defTabSz="914400">
                  <a:defRPr>
                    <a:solidFill>
                      <a:srgbClr val="FF9900"/>
                    </a:solidFill>
                    <a:latin typeface="Times Roman"/>
                    <a:ea typeface="Times Roman"/>
                    <a:cs typeface="Times Roman"/>
                    <a:sym typeface="Times Roman"/>
                  </a:defRPr>
                </a:pPr>
                <a:r>
                  <a:t>NotRet</a:t>
                </a:r>
                <a:r>
                  <a:rPr baseline="-25000"/>
                  <a:t>Rel</a:t>
                </a:r>
                <a:r>
                  <a:t>=2</a:t>
                </a:r>
              </a:p>
            </p:txBody>
          </p:sp>
        </p:grpSp>
        <p:grpSp>
          <p:nvGrpSpPr>
            <p:cNvPr id="804" name="Rectangle 7"/>
            <p:cNvGrpSpPr/>
            <p:nvPr/>
          </p:nvGrpSpPr>
          <p:grpSpPr>
            <a:xfrm>
              <a:off x="1371525" y="1219200"/>
              <a:ext cx="1447943" cy="1219203"/>
              <a:chOff x="-1" y="0"/>
              <a:chExt cx="1447942" cy="1219202"/>
            </a:xfrm>
          </p:grpSpPr>
          <p:sp>
            <p:nvSpPr>
              <p:cNvPr id="802" name="Rectangle"/>
              <p:cNvSpPr/>
              <p:nvPr/>
            </p:nvSpPr>
            <p:spPr>
              <a:xfrm>
                <a:off x="71" y="-1"/>
                <a:ext cx="1447811" cy="1219204"/>
              </a:xfrm>
              <a:prstGeom prst="rect">
                <a:avLst/>
              </a:prstGeom>
              <a:solidFill>
                <a:srgbClr val="00CC00"/>
              </a:solidFill>
              <a:ln w="9525" cap="flat">
                <a:solidFill>
                  <a:srgbClr val="000000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 defTabSz="914400">
                  <a:defRPr baseline="-25000">
                    <a:latin typeface="Times Roman"/>
                    <a:ea typeface="Times Roman"/>
                    <a:cs typeface="Times Roman"/>
                    <a:sym typeface="Times Roman"/>
                  </a:defRPr>
                </a:pPr>
              </a:p>
            </p:txBody>
          </p:sp>
          <p:sp>
            <p:nvSpPr>
              <p:cNvPr id="803" name="NotRetNotRel=2"/>
              <p:cNvSpPr txBox="1"/>
              <p:nvPr/>
            </p:nvSpPr>
            <p:spPr>
              <a:xfrm>
                <a:off x="-2" y="396111"/>
                <a:ext cx="1447944" cy="42697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45718" tIns="45718" rIns="45718" bIns="45718" numCol="1" anchor="ctr">
                <a:spAutoFit/>
              </a:bodyPr>
              <a:lstStyle/>
              <a:p>
                <a:pPr algn="ctr" defTabSz="914400">
                  <a:defRPr>
                    <a:latin typeface="Times Roman"/>
                    <a:ea typeface="Times Roman"/>
                    <a:cs typeface="Times Roman"/>
                    <a:sym typeface="Times Roman"/>
                  </a:defRPr>
                </a:pPr>
                <a:r>
                  <a:t>NotRet</a:t>
                </a:r>
                <a:r>
                  <a:rPr baseline="-25000"/>
                  <a:t>NotRel</a:t>
                </a:r>
                <a:r>
                  <a:t>=2</a:t>
                </a:r>
              </a:p>
            </p:txBody>
          </p:sp>
        </p:grpSp>
      </p:grpSp>
      <p:sp>
        <p:nvSpPr>
          <p:cNvPr id="806" name="Text Box 8"/>
          <p:cNvSpPr txBox="1"/>
          <p:nvPr/>
        </p:nvSpPr>
        <p:spPr>
          <a:xfrm>
            <a:off x="6217918" y="2285999"/>
            <a:ext cx="2232900" cy="7317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 defTabSz="914400">
              <a:defRPr>
                <a:latin typeface="Times Roman"/>
                <a:ea typeface="Times Roman"/>
                <a:cs typeface="Times Roman"/>
                <a:sym typeface="Times Roman"/>
              </a:defRPr>
            </a:pPr>
            <a:r>
              <a:t>Ret = Ret</a:t>
            </a:r>
            <a:r>
              <a:rPr baseline="-25000"/>
              <a:t>Rel</a:t>
            </a:r>
            <a:r>
              <a:t> + Ret</a:t>
            </a:r>
            <a:r>
              <a:rPr baseline="-25000"/>
              <a:t>NotRel </a:t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defTabSz="914400">
              <a:defRPr>
                <a:latin typeface="Times Roman"/>
                <a:ea typeface="Times Roman"/>
                <a:cs typeface="Times Roman"/>
                <a:sym typeface="Times Roman"/>
              </a:defRPr>
            </a:pPr>
            <a:r>
              <a:t>      = 3 + 3 = 6 </a:t>
            </a:r>
            <a:r>
              <a:rPr sz="2000"/>
              <a:t> </a:t>
            </a:r>
          </a:p>
        </p:txBody>
      </p:sp>
      <p:sp>
        <p:nvSpPr>
          <p:cNvPr id="807" name="Text Box 9"/>
          <p:cNvSpPr txBox="1"/>
          <p:nvPr/>
        </p:nvSpPr>
        <p:spPr>
          <a:xfrm>
            <a:off x="1264916" y="4495798"/>
            <a:ext cx="2770765" cy="7190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 defTabSz="914400">
              <a:defRPr>
                <a:latin typeface="Times Roman"/>
                <a:ea typeface="Times Roman"/>
                <a:cs typeface="Times Roman"/>
                <a:sym typeface="Times Roman"/>
              </a:defRPr>
            </a:pPr>
            <a:r>
              <a:t>Relevant </a:t>
            </a:r>
            <a:r>
              <a:rPr sz="1600"/>
              <a:t>=</a:t>
            </a:r>
            <a:r>
              <a:t> Ret</a:t>
            </a:r>
            <a:r>
              <a:rPr baseline="-25000"/>
              <a:t>Rel </a:t>
            </a:r>
            <a:r>
              <a:t>+ NotRet</a:t>
            </a:r>
            <a:r>
              <a:rPr baseline="-25000"/>
              <a:t>Rel</a:t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defTabSz="914400">
              <a:defRPr>
                <a:latin typeface="Times Roman"/>
                <a:ea typeface="Times Roman"/>
                <a:cs typeface="Times Roman"/>
                <a:sym typeface="Times Roman"/>
              </a:defRPr>
            </a:pPr>
            <a:r>
              <a:t>               = 3 + 2 = 5</a:t>
            </a:r>
          </a:p>
        </p:txBody>
      </p:sp>
      <p:sp>
        <p:nvSpPr>
          <p:cNvPr id="808" name="Text Box 10"/>
          <p:cNvSpPr txBox="1"/>
          <p:nvPr/>
        </p:nvSpPr>
        <p:spPr>
          <a:xfrm>
            <a:off x="4465318" y="1371599"/>
            <a:ext cx="725246" cy="3133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 defTabSz="914400">
              <a:defRPr sz="16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NotRel</a:t>
            </a:r>
          </a:p>
        </p:txBody>
      </p:sp>
      <p:sp>
        <p:nvSpPr>
          <p:cNvPr id="809" name="Text Box 11"/>
          <p:cNvSpPr txBox="1"/>
          <p:nvPr/>
        </p:nvSpPr>
        <p:spPr>
          <a:xfrm>
            <a:off x="3246116" y="1371599"/>
            <a:ext cx="409037" cy="3133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 defTabSz="914400">
              <a:defRPr sz="16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Rel</a:t>
            </a:r>
          </a:p>
        </p:txBody>
      </p:sp>
      <p:sp>
        <p:nvSpPr>
          <p:cNvPr id="810" name="Text Box 12"/>
          <p:cNvSpPr txBox="1"/>
          <p:nvPr/>
        </p:nvSpPr>
        <p:spPr>
          <a:xfrm>
            <a:off x="1950720" y="2378074"/>
            <a:ext cx="420347" cy="3133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 defTabSz="914400">
              <a:defRPr sz="16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Ret</a:t>
            </a:r>
          </a:p>
        </p:txBody>
      </p:sp>
      <p:sp>
        <p:nvSpPr>
          <p:cNvPr id="811" name="Text Box 13"/>
          <p:cNvSpPr txBox="1"/>
          <p:nvPr/>
        </p:nvSpPr>
        <p:spPr>
          <a:xfrm>
            <a:off x="1874516" y="3428999"/>
            <a:ext cx="736558" cy="3133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 defTabSz="914400">
              <a:defRPr sz="16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NotRet</a:t>
            </a:r>
          </a:p>
        </p:txBody>
      </p:sp>
      <p:sp>
        <p:nvSpPr>
          <p:cNvPr id="812" name="Text Box 14"/>
          <p:cNvSpPr txBox="1"/>
          <p:nvPr/>
        </p:nvSpPr>
        <p:spPr>
          <a:xfrm>
            <a:off x="655316" y="5257798"/>
            <a:ext cx="6403164" cy="4269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 defTabSz="914400">
              <a:defRPr>
                <a:latin typeface="Times Roman"/>
                <a:ea typeface="Times Roman"/>
                <a:cs typeface="Times Roman"/>
                <a:sym typeface="Times Roman"/>
              </a:defRPr>
            </a:pPr>
            <a:r>
              <a:t>Total # of docs N = Ret</a:t>
            </a:r>
            <a:r>
              <a:rPr baseline="-25000"/>
              <a:t>Rel </a:t>
            </a:r>
            <a:r>
              <a:t>+ NotRet</a:t>
            </a:r>
            <a:r>
              <a:rPr baseline="-25000"/>
              <a:t>Rel</a:t>
            </a:r>
            <a:r>
              <a:t> + Ret</a:t>
            </a:r>
            <a:r>
              <a:rPr baseline="-25000"/>
              <a:t>NotRel</a:t>
            </a:r>
            <a:r>
              <a:rPr sz="1600"/>
              <a:t> + </a:t>
            </a:r>
            <a:r>
              <a:t>NotRet</a:t>
            </a:r>
            <a:r>
              <a:rPr baseline="-25000"/>
              <a:t>NotRel</a:t>
            </a:r>
            <a:r>
              <a:t>= 10  </a:t>
            </a:r>
          </a:p>
        </p:txBody>
      </p:sp>
      <p:sp>
        <p:nvSpPr>
          <p:cNvPr id="813" name="Text Box 16"/>
          <p:cNvSpPr txBox="1"/>
          <p:nvPr/>
        </p:nvSpPr>
        <p:spPr>
          <a:xfrm>
            <a:off x="4465320" y="4495798"/>
            <a:ext cx="3651790" cy="7190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 defTabSz="914400">
              <a:defRPr>
                <a:latin typeface="Times Roman"/>
                <a:ea typeface="Times Roman"/>
                <a:cs typeface="Times Roman"/>
                <a:sym typeface="Times Roman"/>
              </a:defRPr>
            </a:pPr>
            <a:r>
              <a:t>Not Relevant </a:t>
            </a:r>
            <a:r>
              <a:rPr sz="1600"/>
              <a:t>= </a:t>
            </a:r>
            <a:r>
              <a:t>Ret</a:t>
            </a:r>
            <a:r>
              <a:rPr baseline="-25000"/>
              <a:t>NotRel</a:t>
            </a:r>
            <a:r>
              <a:rPr sz="1600"/>
              <a:t> + </a:t>
            </a:r>
            <a:r>
              <a:t>NotRet</a:t>
            </a:r>
            <a:r>
              <a:rPr baseline="-25000"/>
              <a:t>NotRel </a:t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defTabSz="914400">
              <a:defRPr>
                <a:latin typeface="Times Roman"/>
                <a:ea typeface="Times Roman"/>
                <a:cs typeface="Times Roman"/>
                <a:sym typeface="Times Roman"/>
              </a:defRPr>
            </a:pPr>
            <a:r>
              <a:t>                      = 2 + 2 = 4</a:t>
            </a:r>
          </a:p>
        </p:txBody>
      </p:sp>
      <p:sp>
        <p:nvSpPr>
          <p:cNvPr id="814" name="Text Box 17"/>
          <p:cNvSpPr txBox="1"/>
          <p:nvPr/>
        </p:nvSpPr>
        <p:spPr>
          <a:xfrm>
            <a:off x="5760718" y="3428998"/>
            <a:ext cx="3181158" cy="7190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 defTabSz="914400">
              <a:defRPr>
                <a:latin typeface="Times Roman"/>
                <a:ea typeface="Times Roman"/>
                <a:cs typeface="Times Roman"/>
                <a:sym typeface="Times Roman"/>
              </a:defRPr>
            </a:pPr>
            <a:r>
              <a:t>NotRet = NotRet</a:t>
            </a:r>
            <a:r>
              <a:rPr baseline="-25000"/>
              <a:t>Rel</a:t>
            </a:r>
            <a:r>
              <a:t> + NotRet</a:t>
            </a:r>
            <a:r>
              <a:rPr baseline="-25000"/>
              <a:t>NotRe</a:t>
            </a:r>
          </a:p>
          <a:p>
            <a:pPr defTabSz="914400">
              <a:defRPr>
                <a:latin typeface="Times Roman"/>
                <a:ea typeface="Times Roman"/>
                <a:cs typeface="Times Roman"/>
                <a:sym typeface="Times Roman"/>
              </a:defRPr>
            </a:pPr>
            <a:r>
              <a:t>             = 2 + 2 = 4</a:t>
            </a:r>
          </a:p>
        </p:txBody>
      </p:sp>
      <p:sp>
        <p:nvSpPr>
          <p:cNvPr id="815" name="Text Box 18"/>
          <p:cNvSpPr txBox="1"/>
          <p:nvPr/>
        </p:nvSpPr>
        <p:spPr>
          <a:xfrm>
            <a:off x="563242" y="2795589"/>
            <a:ext cx="1187160" cy="4213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 defTabSz="914400">
              <a:defRPr sz="2400" u="sng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retrieved</a:t>
            </a:r>
          </a:p>
        </p:txBody>
      </p:sp>
      <p:sp>
        <p:nvSpPr>
          <p:cNvPr id="816" name="Text Box 20"/>
          <p:cNvSpPr txBox="1"/>
          <p:nvPr/>
        </p:nvSpPr>
        <p:spPr>
          <a:xfrm>
            <a:off x="3627118" y="762000"/>
            <a:ext cx="1085658" cy="4213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 defTabSz="914400">
              <a:defRPr sz="2400" u="sng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relevant</a:t>
            </a:r>
          </a:p>
        </p:txBody>
      </p:sp>
      <p:sp>
        <p:nvSpPr>
          <p:cNvPr id="817" name="TextBox 21"/>
          <p:cNvSpPr txBox="1"/>
          <p:nvPr/>
        </p:nvSpPr>
        <p:spPr>
          <a:xfrm>
            <a:off x="7237607" y="6618664"/>
            <a:ext cx="1695748" cy="2565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1100">
                <a:latin typeface="Lucida Sans"/>
                <a:ea typeface="Lucida Sans"/>
                <a:cs typeface="Lucida Sans"/>
                <a:sym typeface="Lucida Sans"/>
              </a:defRPr>
            </a:lvl1pPr>
          </a:lstStyle>
          <a:p>
            <a:pPr/>
            <a:r>
              <a:t>Slide modified  from Giles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" name="Rectangle 2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What do we want</a:t>
            </a:r>
          </a:p>
        </p:txBody>
      </p:sp>
      <p:sp>
        <p:nvSpPr>
          <p:cNvPr id="820" name="Rectangle 3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Find everything relevant – high recall</a:t>
            </a:r>
          </a:p>
          <a:p>
            <a:pPr/>
            <a:r>
              <a:t>Only retrieve what is relevant – high precision</a:t>
            </a:r>
          </a:p>
        </p:txBody>
      </p:sp>
      <p:sp>
        <p:nvSpPr>
          <p:cNvPr id="821" name="TextBox 3"/>
          <p:cNvSpPr txBox="1"/>
          <p:nvPr/>
        </p:nvSpPr>
        <p:spPr>
          <a:xfrm>
            <a:off x="7881556" y="6618664"/>
            <a:ext cx="1128899" cy="2565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1100">
                <a:latin typeface="Lucida Sans"/>
                <a:ea typeface="Lucida Sans"/>
                <a:cs typeface="Lucida Sans"/>
                <a:sym typeface="Lucida Sans"/>
              </a:defRPr>
            </a:lvl1pPr>
          </a:lstStyle>
          <a:p>
            <a:pPr/>
            <a:r>
              <a:t>Slide  from Giles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" name="Seminar topic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Seminar topics</a:t>
            </a:r>
          </a:p>
        </p:txBody>
      </p:sp>
      <p:sp>
        <p:nvSpPr>
          <p:cNvPr id="638" name="Today is the last day for seminar topics!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Today is the last day for seminar topics!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3" name="Rectangle 2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4000"/>
            </a:lvl1pPr>
          </a:lstStyle>
          <a:p>
            <a:pPr/>
            <a:r>
              <a:t>Relevant vs. Retrieved</a:t>
            </a:r>
          </a:p>
        </p:txBody>
      </p:sp>
      <p:sp>
        <p:nvSpPr>
          <p:cNvPr id="824" name="Oval 3"/>
          <p:cNvSpPr/>
          <p:nvPr/>
        </p:nvSpPr>
        <p:spPr>
          <a:xfrm>
            <a:off x="2133600" y="2819400"/>
            <a:ext cx="4876800" cy="1828800"/>
          </a:xfrm>
          <a:prstGeom prst="ellipse">
            <a:avLst/>
          </a:prstGeom>
          <a:ln w="38100">
            <a:solidFill>
              <a:srgbClr val="FFCC99"/>
            </a:solidFill>
          </a:ln>
        </p:spPr>
        <p:txBody>
          <a:bodyPr lIns="45718" tIns="45718" rIns="45718" bIns="45718" anchor="ctr"/>
          <a:lstStyle/>
          <a:p>
            <a:pPr defTabSz="914400">
              <a:defRPr sz="2000"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</p:txBody>
      </p:sp>
      <p:sp>
        <p:nvSpPr>
          <p:cNvPr id="825" name="Oval 4"/>
          <p:cNvSpPr/>
          <p:nvPr/>
        </p:nvSpPr>
        <p:spPr>
          <a:xfrm rot="19926658">
            <a:off x="1371598" y="3733796"/>
            <a:ext cx="4495805" cy="1828803"/>
          </a:xfrm>
          <a:prstGeom prst="ellipse">
            <a:avLst/>
          </a:prstGeom>
          <a:ln w="38100">
            <a:solidFill>
              <a:srgbClr val="CCCCFF"/>
            </a:solidFill>
          </a:ln>
        </p:spPr>
        <p:txBody>
          <a:bodyPr lIns="45718" tIns="45718" rIns="45718" bIns="45718" anchor="ctr"/>
          <a:lstStyle/>
          <a:p>
            <a:pPr algn="ctr" defTabSz="914400">
              <a:defRPr sz="2400"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826" name="Text Box 5"/>
          <p:cNvSpPr txBox="1"/>
          <p:nvPr/>
        </p:nvSpPr>
        <p:spPr>
          <a:xfrm>
            <a:off x="2179320" y="5334001"/>
            <a:ext cx="1106618" cy="3752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 defTabSz="914400">
              <a:defRPr sz="2000">
                <a:solidFill>
                  <a:srgbClr val="CCCC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Relevant</a:t>
            </a:r>
          </a:p>
        </p:txBody>
      </p:sp>
      <p:sp>
        <p:nvSpPr>
          <p:cNvPr id="827" name="Text Box 6"/>
          <p:cNvSpPr txBox="1"/>
          <p:nvPr/>
        </p:nvSpPr>
        <p:spPr>
          <a:xfrm>
            <a:off x="5608318" y="3276601"/>
            <a:ext cx="1492890" cy="3752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defTabSz="914400">
              <a:defRPr sz="2000">
                <a:solidFill>
                  <a:srgbClr val="FFCC99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Retrieved</a:t>
            </a:r>
          </a:p>
        </p:txBody>
      </p:sp>
      <p:sp>
        <p:nvSpPr>
          <p:cNvPr id="828" name="Rectangle 7"/>
          <p:cNvSpPr/>
          <p:nvPr/>
        </p:nvSpPr>
        <p:spPr>
          <a:xfrm>
            <a:off x="838200" y="2590800"/>
            <a:ext cx="6858000" cy="3810000"/>
          </a:xfrm>
          <a:prstGeom prst="rect">
            <a:avLst/>
          </a:prstGeom>
          <a:ln w="28575">
            <a:solidFill>
              <a:srgbClr val="000000"/>
            </a:solidFill>
            <a:miter/>
          </a:ln>
        </p:spPr>
        <p:txBody>
          <a:bodyPr lIns="45718" tIns="45718" rIns="45718" bIns="45718" anchor="ctr"/>
          <a:lstStyle/>
          <a:p>
            <a:pPr defTabSz="914400">
              <a:defRPr sz="2000"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</p:txBody>
      </p:sp>
      <p:sp>
        <p:nvSpPr>
          <p:cNvPr id="829" name="Text Box 8"/>
          <p:cNvSpPr txBox="1"/>
          <p:nvPr/>
        </p:nvSpPr>
        <p:spPr>
          <a:xfrm>
            <a:off x="960118" y="2667000"/>
            <a:ext cx="1128521" cy="4213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 defTabSz="914400"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All docs</a:t>
            </a:r>
          </a:p>
        </p:txBody>
      </p:sp>
      <p:sp>
        <p:nvSpPr>
          <p:cNvPr id="830" name="TextBox 8"/>
          <p:cNvSpPr txBox="1"/>
          <p:nvPr/>
        </p:nvSpPr>
        <p:spPr>
          <a:xfrm>
            <a:off x="7881556" y="6618664"/>
            <a:ext cx="1128899" cy="2565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1100">
                <a:latin typeface="Lucida Sans"/>
                <a:ea typeface="Lucida Sans"/>
                <a:cs typeface="Lucida Sans"/>
                <a:sym typeface="Lucida Sans"/>
              </a:defRPr>
            </a:lvl1pPr>
          </a:lstStyle>
          <a:p>
            <a:pPr/>
            <a:r>
              <a:t>Slide  from Giles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2" name="Rectangle 2"/>
          <p:cNvSpPr/>
          <p:nvPr/>
        </p:nvSpPr>
        <p:spPr>
          <a:xfrm>
            <a:off x="368300" y="1219200"/>
            <a:ext cx="3810000" cy="1295400"/>
          </a:xfrm>
          <a:prstGeom prst="rect">
            <a:avLst/>
          </a:prstGeom>
          <a:solidFill>
            <a:srgbClr val="FFCC99"/>
          </a:solidFill>
          <a:ln w="12700">
            <a:solidFill>
              <a:srgbClr val="000000"/>
            </a:solidFill>
            <a:miter/>
          </a:ln>
        </p:spPr>
        <p:txBody>
          <a:bodyPr lIns="45718" tIns="45718" rIns="45718" bIns="45718" anchor="ctr"/>
          <a:lstStyle/>
          <a:p>
            <a:pPr defTabSz="914400">
              <a:defRPr sz="2000"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</p:txBody>
      </p:sp>
      <p:sp>
        <p:nvSpPr>
          <p:cNvPr id="833" name="Rectangle 3"/>
          <p:cNvSpPr txBox="1"/>
          <p:nvPr>
            <p:ph type="title"/>
          </p:nvPr>
        </p:nvSpPr>
        <p:spPr>
          <a:xfrm>
            <a:off x="685800" y="0"/>
            <a:ext cx="7772400" cy="1143000"/>
          </a:xfrm>
          <a:prstGeom prst="rect">
            <a:avLst/>
          </a:prstGeom>
        </p:spPr>
        <p:txBody>
          <a:bodyPr/>
          <a:lstStyle>
            <a:lvl1pPr>
              <a:defRPr sz="4000"/>
            </a:lvl1pPr>
          </a:lstStyle>
          <a:p>
            <a:pPr/>
            <a:r>
              <a:t>Precision vs. Recall</a:t>
            </a:r>
          </a:p>
        </p:txBody>
      </p:sp>
      <p:sp>
        <p:nvSpPr>
          <p:cNvPr id="834" name="Oval 4"/>
          <p:cNvSpPr/>
          <p:nvPr/>
        </p:nvSpPr>
        <p:spPr>
          <a:xfrm>
            <a:off x="2133600" y="2819400"/>
            <a:ext cx="4876800" cy="1828800"/>
          </a:xfrm>
          <a:prstGeom prst="ellipse">
            <a:avLst/>
          </a:prstGeom>
          <a:ln w="38100">
            <a:solidFill>
              <a:srgbClr val="FFCC99"/>
            </a:solidFill>
          </a:ln>
        </p:spPr>
        <p:txBody>
          <a:bodyPr lIns="45718" tIns="45718" rIns="45718" bIns="45718" anchor="ctr"/>
          <a:lstStyle/>
          <a:p>
            <a:pPr defTabSz="914400">
              <a:defRPr sz="2000"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</p:txBody>
      </p:sp>
      <p:sp>
        <p:nvSpPr>
          <p:cNvPr id="835" name="Oval 5"/>
          <p:cNvSpPr/>
          <p:nvPr/>
        </p:nvSpPr>
        <p:spPr>
          <a:xfrm rot="19926658">
            <a:off x="1371598" y="3733796"/>
            <a:ext cx="4495805" cy="1828803"/>
          </a:xfrm>
          <a:prstGeom prst="ellipse">
            <a:avLst/>
          </a:prstGeom>
          <a:ln w="38100">
            <a:solidFill>
              <a:srgbClr val="CCCCFF"/>
            </a:solidFill>
          </a:ln>
        </p:spPr>
        <p:txBody>
          <a:bodyPr lIns="45718" tIns="45718" rIns="45718" bIns="45718" anchor="ctr"/>
          <a:lstStyle/>
          <a:p>
            <a:pPr algn="ctr" defTabSz="914400">
              <a:defRPr sz="2400"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836" name="Text Box 6"/>
          <p:cNvSpPr txBox="1"/>
          <p:nvPr/>
        </p:nvSpPr>
        <p:spPr>
          <a:xfrm>
            <a:off x="2179320" y="5334001"/>
            <a:ext cx="1106618" cy="3752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 defTabSz="914400">
              <a:defRPr sz="2000">
                <a:solidFill>
                  <a:srgbClr val="CCCC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Relevant</a:t>
            </a:r>
          </a:p>
        </p:txBody>
      </p:sp>
      <p:sp>
        <p:nvSpPr>
          <p:cNvPr id="837" name="Text Box 7"/>
          <p:cNvSpPr txBox="1"/>
          <p:nvPr/>
        </p:nvSpPr>
        <p:spPr>
          <a:xfrm>
            <a:off x="5608318" y="3276601"/>
            <a:ext cx="1492890" cy="3752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defTabSz="914400">
              <a:defRPr sz="2000">
                <a:solidFill>
                  <a:srgbClr val="FFCC99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Retrieved</a:t>
            </a:r>
          </a:p>
        </p:txBody>
      </p:sp>
      <p:sp>
        <p:nvSpPr>
          <p:cNvPr id="838" name="Rectangle 8"/>
          <p:cNvSpPr/>
          <p:nvPr/>
        </p:nvSpPr>
        <p:spPr>
          <a:xfrm>
            <a:off x="5105400" y="1219200"/>
            <a:ext cx="3733800" cy="1295400"/>
          </a:xfrm>
          <a:prstGeom prst="rect">
            <a:avLst/>
          </a:prstGeom>
          <a:solidFill>
            <a:srgbClr val="FFCC99"/>
          </a:solidFill>
          <a:ln w="12700">
            <a:solidFill>
              <a:srgbClr val="000000"/>
            </a:solidFill>
            <a:miter/>
          </a:ln>
        </p:spPr>
        <p:txBody>
          <a:bodyPr lIns="45718" tIns="45718" rIns="45718" bIns="45718" anchor="ctr"/>
          <a:lstStyle/>
          <a:p>
            <a:pPr defTabSz="914400">
              <a:defRPr sz="2000"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</p:txBody>
      </p:sp>
      <p:pic>
        <p:nvPicPr>
          <p:cNvPr id="839" name="Object 2" descr="Object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194300" y="1371600"/>
            <a:ext cx="3556000" cy="863600"/>
          </a:xfrm>
          <a:prstGeom prst="rect">
            <a:avLst/>
          </a:prstGeom>
          <a:ln w="12700">
            <a:miter lim="400000"/>
          </a:ln>
        </p:spPr>
      </p:pic>
      <p:pic>
        <p:nvPicPr>
          <p:cNvPr id="840" name="Object 3" descr="Object 3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63550" y="1447800"/>
            <a:ext cx="3478213" cy="863600"/>
          </a:xfrm>
          <a:prstGeom prst="rect">
            <a:avLst/>
          </a:prstGeom>
          <a:ln w="12700">
            <a:miter lim="400000"/>
          </a:ln>
        </p:spPr>
      </p:pic>
      <p:sp>
        <p:nvSpPr>
          <p:cNvPr id="841" name="Rectangle 11"/>
          <p:cNvSpPr/>
          <p:nvPr/>
        </p:nvSpPr>
        <p:spPr>
          <a:xfrm>
            <a:off x="838200" y="2590800"/>
            <a:ext cx="6858000" cy="3810000"/>
          </a:xfrm>
          <a:prstGeom prst="rect">
            <a:avLst/>
          </a:prstGeom>
          <a:ln w="28575">
            <a:solidFill>
              <a:srgbClr val="000000"/>
            </a:solidFill>
            <a:miter/>
          </a:ln>
        </p:spPr>
        <p:txBody>
          <a:bodyPr lIns="45718" tIns="45718" rIns="45718" bIns="45718" anchor="ctr"/>
          <a:lstStyle/>
          <a:p>
            <a:pPr defTabSz="914400">
              <a:defRPr sz="2000"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</p:txBody>
      </p:sp>
      <p:sp>
        <p:nvSpPr>
          <p:cNvPr id="842" name="Text Box 12"/>
          <p:cNvSpPr txBox="1"/>
          <p:nvPr/>
        </p:nvSpPr>
        <p:spPr>
          <a:xfrm>
            <a:off x="960118" y="2743200"/>
            <a:ext cx="1128521" cy="4213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 defTabSz="914400"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All docs</a:t>
            </a:r>
          </a:p>
        </p:txBody>
      </p:sp>
      <p:sp>
        <p:nvSpPr>
          <p:cNvPr id="843" name="TextBox 12"/>
          <p:cNvSpPr txBox="1"/>
          <p:nvPr/>
        </p:nvSpPr>
        <p:spPr>
          <a:xfrm>
            <a:off x="7881556" y="6618664"/>
            <a:ext cx="1128899" cy="2565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1100">
                <a:latin typeface="Lucida Sans"/>
                <a:ea typeface="Lucida Sans"/>
                <a:cs typeface="Lucida Sans"/>
                <a:sym typeface="Lucida Sans"/>
              </a:defRPr>
            </a:lvl1pPr>
          </a:lstStyle>
          <a:p>
            <a:pPr/>
            <a:r>
              <a:t>Slide  from Giles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5" name="Rectangle 2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4000"/>
            </a:lvl1pPr>
          </a:lstStyle>
          <a:p>
            <a:pPr/>
            <a:r>
              <a:t>Retrieved vs. Relevant Documents</a:t>
            </a:r>
          </a:p>
        </p:txBody>
      </p:sp>
      <p:sp>
        <p:nvSpPr>
          <p:cNvPr id="846" name="Oval 3"/>
          <p:cNvSpPr/>
          <p:nvPr/>
        </p:nvSpPr>
        <p:spPr>
          <a:xfrm rot="19926658">
            <a:off x="1371598" y="3733796"/>
            <a:ext cx="4495805" cy="1828803"/>
          </a:xfrm>
          <a:prstGeom prst="ellipse">
            <a:avLst/>
          </a:prstGeom>
          <a:ln w="38100">
            <a:solidFill>
              <a:srgbClr val="FF3300"/>
            </a:solidFill>
          </a:ln>
        </p:spPr>
        <p:txBody>
          <a:bodyPr lIns="45718" tIns="45718" rIns="45718" bIns="45718" anchor="ctr"/>
          <a:lstStyle/>
          <a:p>
            <a:pPr algn="ctr" defTabSz="914400">
              <a:defRPr sz="2400"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847" name="Text Box 4"/>
          <p:cNvSpPr txBox="1"/>
          <p:nvPr/>
        </p:nvSpPr>
        <p:spPr>
          <a:xfrm>
            <a:off x="2179320" y="5334001"/>
            <a:ext cx="1106618" cy="3752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 defTabSz="914400">
              <a:defRPr sz="2000">
                <a:solidFill>
                  <a:srgbClr val="FF33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Relevant</a:t>
            </a:r>
          </a:p>
        </p:txBody>
      </p:sp>
      <p:sp>
        <p:nvSpPr>
          <p:cNvPr id="848" name="Oval 5"/>
          <p:cNvSpPr/>
          <p:nvPr/>
        </p:nvSpPr>
        <p:spPr>
          <a:xfrm>
            <a:off x="5029200" y="3733800"/>
            <a:ext cx="304800" cy="304800"/>
          </a:xfrm>
          <a:prstGeom prst="ellipse">
            <a:avLst/>
          </a:prstGeom>
          <a:solidFill>
            <a:srgbClr val="FFCC99"/>
          </a:solidFill>
          <a:ln w="12700">
            <a:solidFill>
              <a:srgbClr val="000000"/>
            </a:solidFill>
          </a:ln>
        </p:spPr>
        <p:txBody>
          <a:bodyPr lIns="45718" tIns="45718" rIns="45718" bIns="45718" anchor="ctr"/>
          <a:lstStyle/>
          <a:p>
            <a:pPr algn="ctr" defTabSz="914400">
              <a:defRPr sz="2400">
                <a:solidFill>
                  <a:srgbClr val="FFCC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</p:txBody>
      </p:sp>
      <p:sp>
        <p:nvSpPr>
          <p:cNvPr id="849" name="Text Box 6"/>
          <p:cNvSpPr txBox="1"/>
          <p:nvPr/>
        </p:nvSpPr>
        <p:spPr>
          <a:xfrm>
            <a:off x="883916" y="1828800"/>
            <a:ext cx="4471499" cy="4213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 defTabSz="914400"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Very high precision, very low recall</a:t>
            </a:r>
          </a:p>
        </p:txBody>
      </p:sp>
      <p:sp>
        <p:nvSpPr>
          <p:cNvPr id="850" name="Rectangle 7"/>
          <p:cNvSpPr/>
          <p:nvPr/>
        </p:nvSpPr>
        <p:spPr>
          <a:xfrm>
            <a:off x="838200" y="2590800"/>
            <a:ext cx="6858000" cy="3810000"/>
          </a:xfrm>
          <a:prstGeom prst="rect">
            <a:avLst/>
          </a:prstGeom>
          <a:ln w="28575">
            <a:solidFill>
              <a:srgbClr val="000000"/>
            </a:solidFill>
            <a:miter/>
          </a:ln>
        </p:spPr>
        <p:txBody>
          <a:bodyPr lIns="45718" tIns="45718" rIns="45718" bIns="45718" anchor="ctr"/>
          <a:lstStyle/>
          <a:p>
            <a:pPr defTabSz="914400">
              <a:defRPr sz="2000"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</p:txBody>
      </p:sp>
      <p:sp>
        <p:nvSpPr>
          <p:cNvPr id="851" name="Text Box 8"/>
          <p:cNvSpPr txBox="1"/>
          <p:nvPr/>
        </p:nvSpPr>
        <p:spPr>
          <a:xfrm>
            <a:off x="5989318" y="2971800"/>
            <a:ext cx="1187159" cy="4213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 defTabSz="914400">
              <a:defRPr sz="2400">
                <a:solidFill>
                  <a:srgbClr val="FF99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retrieved</a:t>
            </a:r>
          </a:p>
        </p:txBody>
      </p:sp>
      <p:sp>
        <p:nvSpPr>
          <p:cNvPr id="852" name="Line 9"/>
          <p:cNvSpPr/>
          <p:nvPr/>
        </p:nvSpPr>
        <p:spPr>
          <a:xfrm flipH="1">
            <a:off x="5333998" y="3276598"/>
            <a:ext cx="609604" cy="457204"/>
          </a:xfrm>
          <a:prstGeom prst="line">
            <a:avLst/>
          </a:prstGeom>
          <a:ln>
            <a:solidFill>
              <a:srgbClr val="000000"/>
            </a:solidFill>
            <a:tailEnd type="triangle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853" name="TextBox 9"/>
          <p:cNvSpPr txBox="1"/>
          <p:nvPr/>
        </p:nvSpPr>
        <p:spPr>
          <a:xfrm>
            <a:off x="7881556" y="6618664"/>
            <a:ext cx="1128899" cy="2565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1100">
                <a:latin typeface="Lucida Sans"/>
                <a:ea typeface="Lucida Sans"/>
                <a:cs typeface="Lucida Sans"/>
                <a:sym typeface="Lucida Sans"/>
              </a:defRPr>
            </a:lvl1pPr>
          </a:lstStyle>
          <a:p>
            <a:pPr/>
            <a:r>
              <a:t>Slide  from Giles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5" name="Rectangle 2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4000"/>
            </a:lvl1pPr>
          </a:lstStyle>
          <a:p>
            <a:pPr/>
            <a:r>
              <a:t>Retrieved vs. Relevant Documents</a:t>
            </a:r>
          </a:p>
        </p:txBody>
      </p:sp>
      <p:sp>
        <p:nvSpPr>
          <p:cNvPr id="856" name="Text Box 3"/>
          <p:cNvSpPr txBox="1"/>
          <p:nvPr/>
        </p:nvSpPr>
        <p:spPr>
          <a:xfrm>
            <a:off x="2179320" y="5334001"/>
            <a:ext cx="1106618" cy="3752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 defTabSz="914400">
              <a:defRPr sz="2000">
                <a:solidFill>
                  <a:srgbClr val="FF33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Relevant</a:t>
            </a:r>
          </a:p>
        </p:txBody>
      </p:sp>
      <p:sp>
        <p:nvSpPr>
          <p:cNvPr id="857" name="Oval 4"/>
          <p:cNvSpPr/>
          <p:nvPr/>
        </p:nvSpPr>
        <p:spPr>
          <a:xfrm flipV="1">
            <a:off x="1219200" y="2895600"/>
            <a:ext cx="6096000" cy="2438400"/>
          </a:xfrm>
          <a:prstGeom prst="ellipse">
            <a:avLst/>
          </a:prstGeom>
          <a:solidFill>
            <a:srgbClr val="FFCC99"/>
          </a:solidFill>
          <a:ln w="12700">
            <a:solidFill>
              <a:srgbClr val="000000"/>
            </a:solidFill>
          </a:ln>
        </p:spPr>
        <p:txBody>
          <a:bodyPr lIns="45718" tIns="45718" rIns="45718" bIns="45718" anchor="ctr"/>
          <a:lstStyle/>
          <a:p>
            <a:pPr defTabSz="914400">
              <a:defRPr sz="2000"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</p:txBody>
      </p:sp>
      <p:sp>
        <p:nvSpPr>
          <p:cNvPr id="858" name="Text Box 5"/>
          <p:cNvSpPr txBox="1"/>
          <p:nvPr/>
        </p:nvSpPr>
        <p:spPr>
          <a:xfrm>
            <a:off x="883917" y="1828800"/>
            <a:ext cx="3735395" cy="4213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 defTabSz="914400"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High recall, but low precision</a:t>
            </a:r>
          </a:p>
        </p:txBody>
      </p:sp>
      <p:sp>
        <p:nvSpPr>
          <p:cNvPr id="859" name="Rectangle 6"/>
          <p:cNvSpPr/>
          <p:nvPr/>
        </p:nvSpPr>
        <p:spPr>
          <a:xfrm>
            <a:off x="838200" y="2590800"/>
            <a:ext cx="6858000" cy="3810000"/>
          </a:xfrm>
          <a:prstGeom prst="rect">
            <a:avLst/>
          </a:prstGeom>
          <a:ln w="28575">
            <a:solidFill>
              <a:srgbClr val="000000"/>
            </a:solidFill>
            <a:miter/>
          </a:ln>
        </p:spPr>
        <p:txBody>
          <a:bodyPr lIns="45718" tIns="45718" rIns="45718" bIns="45718" anchor="ctr"/>
          <a:lstStyle/>
          <a:p>
            <a:pPr defTabSz="914400">
              <a:defRPr sz="2000"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</p:txBody>
      </p:sp>
      <p:sp>
        <p:nvSpPr>
          <p:cNvPr id="860" name="Oval 7"/>
          <p:cNvSpPr/>
          <p:nvPr/>
        </p:nvSpPr>
        <p:spPr>
          <a:xfrm rot="19926658">
            <a:off x="1371598" y="3733796"/>
            <a:ext cx="4495805" cy="1828803"/>
          </a:xfrm>
          <a:prstGeom prst="ellipse">
            <a:avLst/>
          </a:prstGeom>
          <a:ln w="38100">
            <a:solidFill>
              <a:srgbClr val="FF3300"/>
            </a:solidFill>
          </a:ln>
        </p:spPr>
        <p:txBody>
          <a:bodyPr lIns="45718" tIns="45718" rIns="45718" bIns="45718" anchor="ctr"/>
          <a:lstStyle/>
          <a:p>
            <a:pPr algn="ctr" defTabSz="914400">
              <a:defRPr sz="2400"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861" name="Text Box 8"/>
          <p:cNvSpPr txBox="1"/>
          <p:nvPr/>
        </p:nvSpPr>
        <p:spPr>
          <a:xfrm>
            <a:off x="5913118" y="5257800"/>
            <a:ext cx="1187159" cy="4213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 defTabSz="914400">
              <a:defRPr sz="2400">
                <a:solidFill>
                  <a:srgbClr val="FF99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retrieved</a:t>
            </a:r>
          </a:p>
        </p:txBody>
      </p:sp>
      <p:sp>
        <p:nvSpPr>
          <p:cNvPr id="862" name="TextBox 8"/>
          <p:cNvSpPr txBox="1"/>
          <p:nvPr/>
        </p:nvSpPr>
        <p:spPr>
          <a:xfrm>
            <a:off x="7881556" y="6618664"/>
            <a:ext cx="1128899" cy="2565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1100">
                <a:latin typeface="Lucida Sans"/>
                <a:ea typeface="Lucida Sans"/>
                <a:cs typeface="Lucida Sans"/>
                <a:sym typeface="Lucida Sans"/>
              </a:defRPr>
            </a:lvl1pPr>
          </a:lstStyle>
          <a:p>
            <a:pPr/>
            <a:r>
              <a:t>Slide  from Giles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4" name="Rectangle 2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4000"/>
            </a:lvl1pPr>
          </a:lstStyle>
          <a:p>
            <a:pPr/>
            <a:r>
              <a:t>Retrieved vs. Relevant Documents</a:t>
            </a:r>
          </a:p>
        </p:txBody>
      </p:sp>
      <p:sp>
        <p:nvSpPr>
          <p:cNvPr id="865" name="Oval 3"/>
          <p:cNvSpPr/>
          <p:nvPr/>
        </p:nvSpPr>
        <p:spPr>
          <a:xfrm rot="19926658">
            <a:off x="1371598" y="3733796"/>
            <a:ext cx="4495805" cy="1828803"/>
          </a:xfrm>
          <a:prstGeom prst="ellipse">
            <a:avLst/>
          </a:prstGeom>
          <a:ln w="38100">
            <a:solidFill>
              <a:srgbClr val="FF3300"/>
            </a:solidFill>
          </a:ln>
        </p:spPr>
        <p:txBody>
          <a:bodyPr lIns="45718" tIns="45718" rIns="45718" bIns="45718" anchor="ctr"/>
          <a:lstStyle/>
          <a:p>
            <a:pPr algn="ctr" defTabSz="914400">
              <a:defRPr sz="2400"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866" name="Text Box 4"/>
          <p:cNvSpPr txBox="1"/>
          <p:nvPr/>
        </p:nvSpPr>
        <p:spPr>
          <a:xfrm>
            <a:off x="2179320" y="5334001"/>
            <a:ext cx="1106618" cy="3752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 defTabSz="914400">
              <a:defRPr sz="2000">
                <a:solidFill>
                  <a:srgbClr val="FF33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Relevant</a:t>
            </a:r>
          </a:p>
        </p:txBody>
      </p:sp>
      <p:sp>
        <p:nvSpPr>
          <p:cNvPr id="867" name="Oval 5"/>
          <p:cNvSpPr/>
          <p:nvPr/>
        </p:nvSpPr>
        <p:spPr>
          <a:xfrm>
            <a:off x="6172200" y="3276600"/>
            <a:ext cx="304800" cy="304800"/>
          </a:xfrm>
          <a:prstGeom prst="ellipse">
            <a:avLst/>
          </a:prstGeom>
          <a:solidFill>
            <a:srgbClr val="FFCC99"/>
          </a:solidFill>
          <a:ln w="12700">
            <a:solidFill>
              <a:srgbClr val="000000"/>
            </a:solidFill>
          </a:ln>
        </p:spPr>
        <p:txBody>
          <a:bodyPr lIns="45718" tIns="45718" rIns="45718" bIns="45718" anchor="ctr"/>
          <a:lstStyle/>
          <a:p>
            <a:pPr defTabSz="914400">
              <a:defRPr sz="2000"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</p:txBody>
      </p:sp>
      <p:sp>
        <p:nvSpPr>
          <p:cNvPr id="868" name="Text Box 6"/>
          <p:cNvSpPr txBox="1"/>
          <p:nvPr/>
        </p:nvSpPr>
        <p:spPr>
          <a:xfrm>
            <a:off x="883917" y="1828800"/>
            <a:ext cx="5868101" cy="4213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 defTabSz="914400"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Very low precision, very low recall (0 for both)</a:t>
            </a:r>
          </a:p>
        </p:txBody>
      </p:sp>
      <p:sp>
        <p:nvSpPr>
          <p:cNvPr id="869" name="Rectangle 7"/>
          <p:cNvSpPr/>
          <p:nvPr/>
        </p:nvSpPr>
        <p:spPr>
          <a:xfrm>
            <a:off x="838200" y="2590800"/>
            <a:ext cx="6858000" cy="3810000"/>
          </a:xfrm>
          <a:prstGeom prst="rect">
            <a:avLst/>
          </a:prstGeom>
          <a:ln w="28575">
            <a:solidFill>
              <a:srgbClr val="000000"/>
            </a:solidFill>
            <a:miter/>
          </a:ln>
        </p:spPr>
        <p:txBody>
          <a:bodyPr lIns="45718" tIns="45718" rIns="45718" bIns="45718" anchor="ctr"/>
          <a:lstStyle/>
          <a:p>
            <a:pPr defTabSz="914400">
              <a:defRPr sz="2000"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</p:txBody>
      </p:sp>
      <p:sp>
        <p:nvSpPr>
          <p:cNvPr id="870" name="Text Box 8"/>
          <p:cNvSpPr txBox="1"/>
          <p:nvPr/>
        </p:nvSpPr>
        <p:spPr>
          <a:xfrm>
            <a:off x="5913118" y="4343400"/>
            <a:ext cx="1187159" cy="4213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 defTabSz="914400">
              <a:defRPr sz="2400">
                <a:solidFill>
                  <a:srgbClr val="FF99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retrieved</a:t>
            </a:r>
          </a:p>
        </p:txBody>
      </p:sp>
      <p:sp>
        <p:nvSpPr>
          <p:cNvPr id="871" name="Line 9"/>
          <p:cNvSpPr/>
          <p:nvPr/>
        </p:nvSpPr>
        <p:spPr>
          <a:xfrm flipH="1" flipV="1">
            <a:off x="6400798" y="3657598"/>
            <a:ext cx="76204" cy="609604"/>
          </a:xfrm>
          <a:prstGeom prst="line">
            <a:avLst/>
          </a:prstGeom>
          <a:ln>
            <a:solidFill>
              <a:srgbClr val="000000"/>
            </a:solidFill>
            <a:tailEnd type="triangle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872" name="TextBox 9"/>
          <p:cNvSpPr txBox="1"/>
          <p:nvPr/>
        </p:nvSpPr>
        <p:spPr>
          <a:xfrm>
            <a:off x="7881556" y="6618664"/>
            <a:ext cx="1128899" cy="2565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1100">
                <a:latin typeface="Lucida Sans"/>
                <a:ea typeface="Lucida Sans"/>
                <a:cs typeface="Lucida Sans"/>
                <a:sym typeface="Lucida Sans"/>
              </a:defRPr>
            </a:lvl1pPr>
          </a:lstStyle>
          <a:p>
            <a:pPr/>
            <a:r>
              <a:t>Slide  from Giles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4" name="Oval 2"/>
          <p:cNvSpPr/>
          <p:nvPr/>
        </p:nvSpPr>
        <p:spPr>
          <a:xfrm rot="19926658">
            <a:off x="1523998" y="3886196"/>
            <a:ext cx="4495805" cy="1828803"/>
          </a:xfrm>
          <a:prstGeom prst="ellipse">
            <a:avLst/>
          </a:prstGeom>
          <a:solidFill>
            <a:srgbClr val="FFCC99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 defTabSz="914400">
              <a:defRPr sz="2400"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875" name="Rectangle 3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4000"/>
            </a:lvl1pPr>
          </a:lstStyle>
          <a:p>
            <a:pPr/>
            <a:r>
              <a:t>Retrieved vs. Relevant Documents</a:t>
            </a:r>
          </a:p>
        </p:txBody>
      </p:sp>
      <p:sp>
        <p:nvSpPr>
          <p:cNvPr id="876" name="Oval 4"/>
          <p:cNvSpPr/>
          <p:nvPr/>
        </p:nvSpPr>
        <p:spPr>
          <a:xfrm rot="19926658">
            <a:off x="1371598" y="3733796"/>
            <a:ext cx="4495805" cy="1828803"/>
          </a:xfrm>
          <a:prstGeom prst="ellipse">
            <a:avLst/>
          </a:prstGeom>
          <a:ln w="38100">
            <a:solidFill>
              <a:srgbClr val="FF3300"/>
            </a:solidFill>
          </a:ln>
        </p:spPr>
        <p:txBody>
          <a:bodyPr lIns="45718" tIns="45718" rIns="45718" bIns="45718" anchor="ctr"/>
          <a:lstStyle/>
          <a:p>
            <a:pPr algn="ctr" defTabSz="914400">
              <a:defRPr sz="2400"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877" name="Text Box 5"/>
          <p:cNvSpPr txBox="1"/>
          <p:nvPr/>
        </p:nvSpPr>
        <p:spPr>
          <a:xfrm>
            <a:off x="1798320" y="4876801"/>
            <a:ext cx="1106618" cy="3752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 defTabSz="914400">
              <a:defRPr sz="2000">
                <a:solidFill>
                  <a:srgbClr val="FF33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Relevant</a:t>
            </a:r>
          </a:p>
        </p:txBody>
      </p:sp>
      <p:sp>
        <p:nvSpPr>
          <p:cNvPr id="878" name="Text Box 6"/>
          <p:cNvSpPr txBox="1"/>
          <p:nvPr/>
        </p:nvSpPr>
        <p:spPr>
          <a:xfrm>
            <a:off x="883919" y="1828800"/>
            <a:ext cx="4454532" cy="4213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 defTabSz="914400"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High precision, high recall (at last!)</a:t>
            </a:r>
          </a:p>
        </p:txBody>
      </p:sp>
      <p:sp>
        <p:nvSpPr>
          <p:cNvPr id="879" name="Rectangle 7"/>
          <p:cNvSpPr/>
          <p:nvPr/>
        </p:nvSpPr>
        <p:spPr>
          <a:xfrm>
            <a:off x="838200" y="2590800"/>
            <a:ext cx="6858000" cy="3810000"/>
          </a:xfrm>
          <a:prstGeom prst="rect">
            <a:avLst/>
          </a:prstGeom>
          <a:ln w="28575">
            <a:solidFill>
              <a:srgbClr val="000000"/>
            </a:solidFill>
            <a:miter/>
          </a:ln>
        </p:spPr>
        <p:txBody>
          <a:bodyPr lIns="45718" tIns="45718" rIns="45718" bIns="45718" anchor="ctr"/>
          <a:lstStyle/>
          <a:p>
            <a:pPr defTabSz="914400">
              <a:defRPr sz="2000"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</p:txBody>
      </p:sp>
      <p:sp>
        <p:nvSpPr>
          <p:cNvPr id="880" name="Text Box 8"/>
          <p:cNvSpPr txBox="1"/>
          <p:nvPr/>
        </p:nvSpPr>
        <p:spPr>
          <a:xfrm>
            <a:off x="6065518" y="3886200"/>
            <a:ext cx="1187159" cy="4213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 defTabSz="914400">
              <a:defRPr sz="2400">
                <a:solidFill>
                  <a:srgbClr val="FF99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retrieved</a:t>
            </a:r>
          </a:p>
        </p:txBody>
      </p:sp>
      <p:sp>
        <p:nvSpPr>
          <p:cNvPr id="881" name="TextBox 8"/>
          <p:cNvSpPr txBox="1"/>
          <p:nvPr/>
        </p:nvSpPr>
        <p:spPr>
          <a:xfrm>
            <a:off x="7881556" y="6618664"/>
            <a:ext cx="1128899" cy="2565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1100">
                <a:latin typeface="Lucida Sans"/>
                <a:ea typeface="Lucida Sans"/>
                <a:cs typeface="Lucida Sans"/>
                <a:sym typeface="Lucida Sans"/>
              </a:defRPr>
            </a:lvl1pPr>
          </a:lstStyle>
          <a:p>
            <a:pPr/>
            <a:r>
              <a:t>Slide  from Giles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3" name="Rectangle 2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4000"/>
            </a:lvl1pPr>
          </a:lstStyle>
          <a:p>
            <a:pPr/>
            <a:r>
              <a:t>Why Precision and Recall?</a:t>
            </a:r>
          </a:p>
        </p:txBody>
      </p:sp>
      <p:sp>
        <p:nvSpPr>
          <p:cNvPr id="884" name="Rectangle 3"/>
          <p:cNvSpPr txBox="1"/>
          <p:nvPr>
            <p:ph type="body" idx="4294967295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</p:spPr>
        <p:txBody>
          <a:bodyPr/>
          <a:lstStyle/>
          <a:p>
            <a:pPr defTabSz="914400">
              <a:spcBef>
                <a:spcPts val="600"/>
              </a:spcBef>
              <a:buSzTx/>
              <a:buNone/>
              <a:defRPr sz="28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Get as much of what we want while at the same time getting as little junk as possible.</a:t>
            </a:r>
          </a:p>
          <a:p>
            <a:pPr defTabSz="914400">
              <a:spcBef>
                <a:spcPts val="600"/>
              </a:spcBef>
              <a:buSzTx/>
              <a:buNone/>
              <a:defRPr sz="28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Recall is the percentage of relevant documents returned compared to everything that is available!</a:t>
            </a:r>
          </a:p>
          <a:p>
            <a:pPr defTabSz="914400">
              <a:spcBef>
                <a:spcPts val="600"/>
              </a:spcBef>
              <a:buSzTx/>
              <a:buNone/>
              <a:defRPr sz="28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Precision is the percentage of relevant documents compared to what is returned!</a:t>
            </a:r>
          </a:p>
          <a:p>
            <a:pPr defTabSz="914400">
              <a:spcBef>
                <a:spcPts val="600"/>
              </a:spcBef>
              <a:buSzTx/>
              <a:buNone/>
              <a:defRPr sz="28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The desired trade-off between precision and recall is specific to the scenario we are in</a:t>
            </a:r>
          </a:p>
        </p:txBody>
      </p:sp>
      <p:sp>
        <p:nvSpPr>
          <p:cNvPr id="885" name="TextBox 3"/>
          <p:cNvSpPr txBox="1"/>
          <p:nvPr/>
        </p:nvSpPr>
        <p:spPr>
          <a:xfrm>
            <a:off x="7237607" y="6618664"/>
            <a:ext cx="1695748" cy="2565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1100">
                <a:latin typeface="Lucida Sans"/>
                <a:ea typeface="Lucida Sans"/>
                <a:cs typeface="Lucida Sans"/>
                <a:sym typeface="Lucida Sans"/>
              </a:defRPr>
            </a:lvl1pPr>
          </a:lstStyle>
          <a:p>
            <a:pPr/>
            <a:r>
              <a:t>Slide  modified from Giles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7" name="Rectangle 2"/>
          <p:cNvSpPr txBox="1"/>
          <p:nvPr>
            <p:ph type="title"/>
          </p:nvPr>
        </p:nvSpPr>
        <p:spPr>
          <a:xfrm>
            <a:off x="685800" y="304800"/>
            <a:ext cx="7772400" cy="1143000"/>
          </a:xfrm>
          <a:prstGeom prst="rect">
            <a:avLst/>
          </a:prstGeom>
        </p:spPr>
        <p:txBody>
          <a:bodyPr/>
          <a:lstStyle/>
          <a:p>
            <a:pPr/>
            <a:r>
              <a:t>Relation to Contingency Table</a:t>
            </a:r>
          </a:p>
        </p:txBody>
      </p:sp>
      <p:sp>
        <p:nvSpPr>
          <p:cNvPr id="888" name="Rectangle 3"/>
          <p:cNvSpPr txBox="1"/>
          <p:nvPr>
            <p:ph type="body" sz="half" idx="1"/>
          </p:nvPr>
        </p:nvSpPr>
        <p:spPr>
          <a:xfrm>
            <a:off x="1981200" y="3810000"/>
            <a:ext cx="5715000" cy="304800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60000"/>
              </a:lnSpc>
              <a:spcBef>
                <a:spcPts val="600"/>
              </a:spcBef>
              <a:defRPr sz="2800"/>
            </a:pPr>
            <a:r>
              <a:t>Accuracy: (a+d) / (a+b+c+d)</a:t>
            </a:r>
          </a:p>
          <a:p>
            <a:pPr>
              <a:lnSpc>
                <a:spcPct val="60000"/>
              </a:lnSpc>
              <a:spcBef>
                <a:spcPts val="600"/>
              </a:spcBef>
              <a:defRPr sz="2800"/>
            </a:pPr>
            <a:r>
              <a:t>Precision:  a/(a+b)</a:t>
            </a:r>
          </a:p>
          <a:p>
            <a:pPr>
              <a:lnSpc>
                <a:spcPct val="60000"/>
              </a:lnSpc>
              <a:spcBef>
                <a:spcPts val="600"/>
              </a:spcBef>
              <a:defRPr sz="2800"/>
            </a:pPr>
            <a:r>
              <a:t>Recall:       a/(a+c)</a:t>
            </a:r>
          </a:p>
          <a:p>
            <a:pPr>
              <a:lnSpc>
                <a:spcPct val="60000"/>
              </a:lnSpc>
              <a:spcBef>
                <a:spcPts val="600"/>
              </a:spcBef>
              <a:defRPr sz="2800"/>
            </a:pPr>
            <a:r>
              <a:t>Why don’t we use Accuracy for IR?</a:t>
            </a:r>
          </a:p>
          <a:p>
            <a:pPr lvl="1" marL="742950" indent="-285750">
              <a:lnSpc>
                <a:spcPct val="60000"/>
              </a:lnSpc>
              <a:spcBef>
                <a:spcPts val="500"/>
              </a:spcBef>
              <a:buClr>
                <a:srgbClr val="FF3300"/>
              </a:buClr>
              <a:defRPr sz="2400"/>
            </a:pPr>
            <a:r>
              <a:t>(Assuming a large collection)</a:t>
            </a:r>
            <a:endParaRPr sz="2800"/>
          </a:p>
          <a:p>
            <a:pPr lvl="2" marL="1143000" indent="-228600">
              <a:lnSpc>
                <a:spcPct val="80000"/>
              </a:lnSpc>
              <a:spcBef>
                <a:spcPts val="400"/>
              </a:spcBef>
              <a:buClr>
                <a:srgbClr val="00CC99"/>
              </a:buClr>
              <a:defRPr sz="2000"/>
            </a:pPr>
            <a:r>
              <a:t>Most docs aren’t relevant </a:t>
            </a:r>
            <a:endParaRPr sz="2400"/>
          </a:p>
          <a:p>
            <a:pPr lvl="2" marL="1143000" indent="-228600">
              <a:lnSpc>
                <a:spcPct val="80000"/>
              </a:lnSpc>
              <a:spcBef>
                <a:spcPts val="400"/>
              </a:spcBef>
              <a:buClr>
                <a:srgbClr val="00CC99"/>
              </a:buClr>
              <a:defRPr sz="2000"/>
            </a:pPr>
            <a:r>
              <a:t>Most docs aren’t retrieved</a:t>
            </a:r>
            <a:endParaRPr sz="2400"/>
          </a:p>
          <a:p>
            <a:pPr lvl="2" marL="1143000" indent="-228600">
              <a:lnSpc>
                <a:spcPct val="80000"/>
              </a:lnSpc>
              <a:spcBef>
                <a:spcPts val="400"/>
              </a:spcBef>
              <a:buClr>
                <a:srgbClr val="00CC99"/>
              </a:buClr>
              <a:defRPr sz="2000"/>
            </a:pPr>
            <a:r>
              <a:t>Inflates the accuracy value</a:t>
            </a:r>
          </a:p>
        </p:txBody>
      </p:sp>
      <p:graphicFrame>
        <p:nvGraphicFramePr>
          <p:cNvPr id="889" name="Group 4"/>
          <p:cNvGraphicFramePr/>
          <p:nvPr/>
        </p:nvGraphicFramePr>
        <p:xfrm>
          <a:off x="1981200" y="1447800"/>
          <a:ext cx="4800600" cy="2276476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1600200"/>
                <a:gridCol w="1600200"/>
                <a:gridCol w="1600200"/>
              </a:tblGrid>
              <a:tr h="838200">
                <a:tc>
                  <a:txBody>
                    <a:bodyPr/>
                    <a:lstStyle/>
                    <a:p>
                      <a:pPr algn="l" defTabSz="914400">
                        <a:spcBef>
                          <a:spcPts val="400"/>
                        </a:spcBef>
                        <a:defRPr sz="2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</a:txBody>
                  <a:tcPr marL="45720" marR="45720" marT="45720" marB="45720" anchor="t" anchorCtr="0" horzOverflow="overflow">
                    <a:lnL w="28575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28575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spcBef>
                          <a:spcPts val="400"/>
                        </a:spcBef>
                        <a:defRPr sz="1800"/>
                      </a:pPr>
                      <a:r>
                        <a:rPr sz="2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Doc is Relevant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28575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spcBef>
                          <a:spcPts val="400"/>
                        </a:spcBef>
                        <a:defRPr sz="1800"/>
                      </a:pPr>
                      <a:r>
                        <a:rPr sz="2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Doc is NOT relevant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28575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719138">
                <a:tc>
                  <a:txBody>
                    <a:bodyPr/>
                    <a:lstStyle/>
                    <a:p>
                      <a:pPr algn="l" defTabSz="914400">
                        <a:spcBef>
                          <a:spcPts val="400"/>
                        </a:spcBef>
                        <a:defRPr sz="1800"/>
                      </a:pPr>
                      <a:r>
                        <a:rPr sz="2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Doc is retrieved</a:t>
                      </a:r>
                    </a:p>
                  </a:txBody>
                  <a:tcPr marL="45720" marR="45720" marT="45720" marB="45720" anchor="t" anchorCtr="0" horzOverflow="overflow">
                    <a:lnL w="28575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spcBef>
                          <a:spcPts val="600"/>
                        </a:spcBef>
                        <a:defRPr sz="1800"/>
                      </a:pPr>
                      <a:r>
                        <a:rPr sz="2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</a:t>
                      </a:r>
                    </a:p>
                  </a:txBody>
                  <a:tcPr marL="45720" marR="45720" marT="45720" marB="45720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spcBef>
                          <a:spcPts val="600"/>
                        </a:spcBef>
                        <a:defRPr sz="1800"/>
                      </a:pPr>
                      <a:r>
                        <a:rPr sz="2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b</a:t>
                      </a:r>
                    </a:p>
                  </a:txBody>
                  <a:tcPr marL="45720" marR="45720" marT="45720" marB="45720" anchor="ctr" anchorCtr="0" horzOverflow="overflow">
                    <a:lnL w="12700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719138">
                <a:tc>
                  <a:txBody>
                    <a:bodyPr/>
                    <a:lstStyle/>
                    <a:p>
                      <a:pPr algn="l" defTabSz="914400">
                        <a:spcBef>
                          <a:spcPts val="400"/>
                        </a:spcBef>
                        <a:defRPr sz="1800"/>
                      </a:pPr>
                      <a:r>
                        <a:rPr sz="2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Doc is NOT retrieved</a:t>
                      </a:r>
                    </a:p>
                  </a:txBody>
                  <a:tcPr marL="45720" marR="45720" marT="45720" marB="45720" anchor="t" anchorCtr="0" horzOverflow="overflow">
                    <a:lnL w="28575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28575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spcBef>
                          <a:spcPts val="600"/>
                        </a:spcBef>
                        <a:defRPr sz="1800"/>
                      </a:pPr>
                      <a:r>
                        <a:rPr sz="2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</a:t>
                      </a:r>
                    </a:p>
                  </a:txBody>
                  <a:tcPr marL="45720" marR="45720" marT="45720" marB="45720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28575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spcBef>
                          <a:spcPts val="600"/>
                        </a:spcBef>
                        <a:defRPr sz="1800"/>
                      </a:pPr>
                      <a:r>
                        <a:rPr sz="2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</a:t>
                      </a:r>
                    </a:p>
                  </a:txBody>
                  <a:tcPr marL="45720" marR="45720" marT="45720" marB="45720" anchor="ctr" anchorCtr="0" horzOverflow="overflow">
                    <a:lnL w="12700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28575">
                      <a:solidFill>
                        <a:srgbClr val="000000"/>
                      </a:solidFill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890" name="TextBox 4"/>
          <p:cNvSpPr txBox="1"/>
          <p:nvPr/>
        </p:nvSpPr>
        <p:spPr>
          <a:xfrm>
            <a:off x="7881556" y="6618664"/>
            <a:ext cx="1128899" cy="2565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1100">
                <a:latin typeface="Lucida Sans"/>
                <a:ea typeface="Lucida Sans"/>
                <a:cs typeface="Lucida Sans"/>
                <a:sym typeface="Lucida Sans"/>
              </a:defRPr>
            </a:lvl1pPr>
          </a:lstStyle>
          <a:p>
            <a:pPr/>
            <a:r>
              <a:t>Slide  from Giles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2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CMU Seminars task</a:t>
            </a:r>
          </a:p>
        </p:txBody>
      </p:sp>
      <p:sp>
        <p:nvSpPr>
          <p:cNvPr id="893" name="Content Placeholder 2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Given an email about a seminar</a:t>
            </a:r>
          </a:p>
          <a:p>
            <a:pPr/>
            <a:r>
              <a:t>Annotate</a:t>
            </a:r>
          </a:p>
          <a:p>
            <a:pPr lvl="1" marL="742950" indent="-285750">
              <a:spcBef>
                <a:spcPts val="600"/>
              </a:spcBef>
              <a:buClr>
                <a:srgbClr val="FF3300"/>
              </a:buClr>
              <a:defRPr sz="2800"/>
            </a:pPr>
            <a:r>
              <a:t>Speaker</a:t>
            </a:r>
          </a:p>
          <a:p>
            <a:pPr lvl="1" marL="742950" indent="-285750">
              <a:spcBef>
                <a:spcPts val="600"/>
              </a:spcBef>
              <a:buClr>
                <a:srgbClr val="FF3300"/>
              </a:buClr>
              <a:defRPr sz="2800"/>
            </a:pPr>
            <a:r>
              <a:t>Start time</a:t>
            </a:r>
          </a:p>
          <a:p>
            <a:pPr lvl="1" marL="742950" indent="-285750">
              <a:spcBef>
                <a:spcPts val="600"/>
              </a:spcBef>
              <a:buClr>
                <a:srgbClr val="FF3300"/>
              </a:buClr>
              <a:defRPr sz="2800"/>
            </a:pPr>
            <a:r>
              <a:t>End time</a:t>
            </a:r>
          </a:p>
          <a:p>
            <a:pPr lvl="1" marL="742950" indent="-285750">
              <a:spcBef>
                <a:spcPts val="600"/>
              </a:spcBef>
              <a:buClr>
                <a:srgbClr val="FF3300"/>
              </a:buClr>
              <a:defRPr sz="2800"/>
            </a:pPr>
            <a:r>
              <a:t>Location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5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CMU Seminars - Example</a:t>
            </a:r>
          </a:p>
        </p:txBody>
      </p:sp>
      <p:sp>
        <p:nvSpPr>
          <p:cNvPr id="896" name="Content Placeholder 2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 defTabSz="905255">
              <a:spcBef>
                <a:spcPts val="400"/>
              </a:spcBef>
              <a:buSzTx/>
              <a:buNone/>
              <a:defRPr sz="1700"/>
            </a:pPr>
            <a:r>
              <a:t>&lt;0.24.4.93.20.59.10.jgc+@NL.CS.CMU.EDU (Jaime Carbonell).0&gt;</a:t>
            </a:r>
          </a:p>
          <a:p>
            <a:pPr marL="0" indent="0" defTabSz="905255">
              <a:spcBef>
                <a:spcPts val="400"/>
              </a:spcBef>
              <a:buSzTx/>
              <a:buNone/>
              <a:defRPr sz="1700"/>
            </a:pPr>
            <a:r>
              <a:t>Type:     cmu.cs.proj.mt</a:t>
            </a:r>
          </a:p>
          <a:p>
            <a:pPr marL="0" indent="0" defTabSz="905255">
              <a:spcBef>
                <a:spcPts val="400"/>
              </a:spcBef>
              <a:buSzTx/>
              <a:buNone/>
              <a:defRPr sz="1700"/>
            </a:pPr>
            <a:r>
              <a:t>Topic:    &lt;speaker&gt;Nagao&lt;/speaker&gt; Talk</a:t>
            </a:r>
          </a:p>
          <a:p>
            <a:pPr marL="0" indent="0" defTabSz="905255">
              <a:spcBef>
                <a:spcPts val="400"/>
              </a:spcBef>
              <a:buSzTx/>
              <a:buNone/>
              <a:defRPr sz="1700"/>
            </a:pPr>
            <a:r>
              <a:t>Dates:    26-Apr-93</a:t>
            </a:r>
          </a:p>
          <a:p>
            <a:pPr marL="0" indent="0" defTabSz="905255">
              <a:spcBef>
                <a:spcPts val="400"/>
              </a:spcBef>
              <a:buSzTx/>
              <a:buNone/>
              <a:defRPr sz="1700"/>
            </a:pPr>
            <a:r>
              <a:t>Time:     &lt;stime&gt;10:00&lt;/stime&gt; - &lt;etime&gt;11:00 AM&lt;/etime&gt;</a:t>
            </a:r>
          </a:p>
          <a:p>
            <a:pPr marL="0" indent="0" defTabSz="905255">
              <a:spcBef>
                <a:spcPts val="400"/>
              </a:spcBef>
              <a:buSzTx/>
              <a:buNone/>
              <a:defRPr sz="1700"/>
            </a:pPr>
            <a:r>
              <a:t>PostedBy: jgc+ on 24-Apr-93 at 20:59 from NL.CS.CMU.EDU (Jaime Carbonell)</a:t>
            </a:r>
          </a:p>
          <a:p>
            <a:pPr marL="0" indent="0" defTabSz="905255">
              <a:buSzTx/>
              <a:buNone/>
              <a:defRPr sz="1700"/>
            </a:pPr>
          </a:p>
          <a:p>
            <a:pPr marL="0" indent="0" defTabSz="905255">
              <a:spcBef>
                <a:spcPts val="400"/>
              </a:spcBef>
              <a:buSzTx/>
              <a:buNone/>
              <a:defRPr sz="1700"/>
            </a:pPr>
            <a:r>
              <a:t>Abstract:</a:t>
            </a:r>
          </a:p>
          <a:p>
            <a:pPr marL="0" indent="0" defTabSz="905255">
              <a:buSzTx/>
              <a:buNone/>
              <a:defRPr sz="1700"/>
            </a:pPr>
          </a:p>
          <a:p>
            <a:pPr marL="0" indent="0" defTabSz="905255">
              <a:spcBef>
                <a:spcPts val="400"/>
              </a:spcBef>
              <a:buSzTx/>
              <a:buNone/>
              <a:defRPr sz="1700"/>
            </a:pPr>
            <a:r>
              <a:t>&lt;paragraph&gt;&lt;sentence&gt;This Monday, 4/26, &lt;speaker&gt;Prof. Makoto Nagao&lt;/speaker&gt; will give a seminar in the &lt;location&gt;CMT red conference room&lt;/location&gt; &lt;stime&gt;10&lt;/stime&gt;-&lt;etime&gt;11am&lt;/etime&gt; on recent MT research results&lt;/sentence&gt;.&lt;/paragraph&gt;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" name="Title 1"/>
          <p:cNvSpPr txBox="1"/>
          <p:nvPr>
            <p:ph type="title"/>
          </p:nvPr>
        </p:nvSpPr>
        <p:spPr>
          <a:xfrm>
            <a:off x="457200" y="-1"/>
            <a:ext cx="8229600" cy="923595"/>
          </a:xfrm>
          <a:prstGeom prst="rect">
            <a:avLst/>
          </a:prstGeom>
        </p:spPr>
        <p:txBody>
          <a:bodyPr/>
          <a:lstStyle/>
          <a:p>
            <a:pPr/>
            <a:r>
              <a:t>Reading</a:t>
            </a:r>
          </a:p>
        </p:txBody>
      </p:sp>
      <p:sp>
        <p:nvSpPr>
          <p:cNvPr id="641" name="Content Placeholder 2"/>
          <p:cNvSpPr txBox="1"/>
          <p:nvPr>
            <p:ph type="body" idx="1"/>
          </p:nvPr>
        </p:nvSpPr>
        <p:spPr>
          <a:xfrm>
            <a:off x="457200" y="1192974"/>
            <a:ext cx="8229600" cy="4964315"/>
          </a:xfrm>
          <a:prstGeom prst="rect">
            <a:avLst/>
          </a:prstGeom>
        </p:spPr>
        <p:txBody>
          <a:bodyPr/>
          <a:lstStyle/>
          <a:p>
            <a:pPr/>
            <a:r>
              <a:t>Please read Sarawagi Chapter 3 for next time</a:t>
            </a:r>
          </a:p>
          <a:p>
            <a:pPr lvl="1" marL="742950" indent="-285750">
              <a:spcBef>
                <a:spcPts val="600"/>
              </a:spcBef>
              <a:defRPr sz="2800"/>
            </a:pPr>
            <a:r>
              <a:t>Sarawagi talks about classifier based IE in Chapter 3</a:t>
            </a:r>
          </a:p>
          <a:p>
            <a:pPr lvl="1" marL="742950" indent="-285750">
              <a:spcBef>
                <a:spcPts val="600"/>
              </a:spcBef>
              <a:defRPr sz="2800"/>
            </a:pPr>
            <a:r>
              <a:t>Unfortunately, the discussion is very technical. I would recommend reading it, but not worrying too much about the math (yet), just get the basic idea</a:t>
            </a:r>
          </a:p>
          <a:p>
            <a:pPr lvl="1" marL="742950" indent="-285750">
              <a:spcBef>
                <a:spcPts val="600"/>
              </a:spcBef>
              <a:defRPr sz="2800"/>
            </a:pPr>
            <a:r>
              <a:t>Please plan to reread Chapter 3 again after we discuss machine learning</a:t>
            </a:r>
          </a:p>
        </p:txBody>
      </p:sp>
      <p:sp>
        <p:nvSpPr>
          <p:cNvPr id="642" name="Slide Number Placeholder 3"/>
          <p:cNvSpPr txBox="1"/>
          <p:nvPr>
            <p:ph type="sldNum" sz="quarter" idx="4294967295"/>
          </p:nvPr>
        </p:nvSpPr>
        <p:spPr>
          <a:xfrm>
            <a:off x="8498199" y="6397942"/>
            <a:ext cx="188597" cy="28193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8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Creating Rules</a:t>
            </a:r>
          </a:p>
        </p:txBody>
      </p:sp>
      <p:sp>
        <p:nvSpPr>
          <p:cNvPr id="899" name="Content Placeholder 2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spcBef>
                <a:spcPts val="600"/>
              </a:spcBef>
              <a:defRPr sz="2800"/>
            </a:pPr>
            <a:r>
              <a:t>Suppose we observe "the seminar at &lt;stime&gt;4 pm&lt;/stime&gt; will [...]" in a training document</a:t>
            </a:r>
          </a:p>
          <a:p>
            <a:pPr>
              <a:spcBef>
                <a:spcPts val="600"/>
              </a:spcBef>
              <a:defRPr sz="2800"/>
            </a:pPr>
            <a:r>
              <a:t>The processed representation will have access to the words and to additional knowledge</a:t>
            </a:r>
          </a:p>
          <a:p>
            <a:pPr>
              <a:spcBef>
                <a:spcPts val="600"/>
              </a:spcBef>
              <a:defRPr sz="2800"/>
            </a:pPr>
            <a:r>
              <a:t>We can create a very specific rule for &lt;stime&gt;</a:t>
            </a:r>
          </a:p>
          <a:p>
            <a:pPr lvl="1" marL="742950" indent="-285750">
              <a:spcBef>
                <a:spcPts val="500"/>
              </a:spcBef>
              <a:buClr>
                <a:srgbClr val="FF3300"/>
              </a:buClr>
              <a:defRPr sz="2400"/>
            </a:pPr>
            <a:r>
              <a:t>And then generalize this by dropping constraints (as discussed previously)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" name="Picture 1" descr="Picture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7637" y="0"/>
            <a:ext cx="8848726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3" name="Picture 1" descr="Picture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7637" y="0"/>
            <a:ext cx="8848726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5" name="Picture 1" descr="Picture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7637" y="0"/>
            <a:ext cx="8848726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7" name="Title 1"/>
          <p:cNvSpPr txBox="1"/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908" name="Content Placeholder 2"/>
          <p:cNvSpPr txBox="1"/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90000"/>
              </a:lnSpc>
              <a:spcBef>
                <a:spcPts val="600"/>
              </a:spcBef>
              <a:defRPr sz="2900"/>
            </a:pPr>
            <a:r>
              <a:t>For each rule, we look for:</a:t>
            </a:r>
          </a:p>
          <a:p>
            <a:pPr lvl="1" marL="742950" indent="-285750">
              <a:lnSpc>
                <a:spcPct val="90000"/>
              </a:lnSpc>
              <a:spcBef>
                <a:spcPts val="600"/>
              </a:spcBef>
              <a:defRPr sz="2500"/>
            </a:pPr>
            <a:r>
              <a:t>Support (training examples that match this pattern)</a:t>
            </a:r>
          </a:p>
          <a:p>
            <a:pPr lvl="1" marL="742950" indent="-285750">
              <a:lnSpc>
                <a:spcPct val="90000"/>
              </a:lnSpc>
              <a:spcBef>
                <a:spcPts val="600"/>
              </a:spcBef>
              <a:defRPr sz="2500"/>
            </a:pPr>
            <a:r>
              <a:t>Conflicts (training examples that match this pattern with no annotation, or a different annotation)</a:t>
            </a:r>
          </a:p>
          <a:p>
            <a:pPr>
              <a:lnSpc>
                <a:spcPct val="90000"/>
              </a:lnSpc>
              <a:spcBef>
                <a:spcPts val="600"/>
              </a:spcBef>
              <a:defRPr sz="2900"/>
            </a:pPr>
            <a:r>
              <a:t>Suppose we see:</a:t>
            </a:r>
          </a:p>
          <a:p>
            <a:pPr marL="0" indent="0">
              <a:lnSpc>
                <a:spcPct val="90000"/>
              </a:lnSpc>
              <a:spcBef>
                <a:spcPts val="600"/>
              </a:spcBef>
              <a:buSzTx/>
              <a:buNone/>
              <a:defRPr sz="2900"/>
            </a:pPr>
            <a:r>
              <a:t>   "tomorrow at &lt;stime&gt;9 am&lt;/stime&gt;"</a:t>
            </a:r>
          </a:p>
          <a:p>
            <a:pPr lvl="1" marL="742950" indent="-285750">
              <a:lnSpc>
                <a:spcPct val="90000"/>
              </a:lnSpc>
              <a:spcBef>
                <a:spcPts val="600"/>
              </a:spcBef>
              <a:defRPr sz="2500"/>
            </a:pPr>
            <a:r>
              <a:t>The rule in our example applies!</a:t>
            </a:r>
          </a:p>
          <a:p>
            <a:pPr lvl="1" marL="742950" indent="-285750">
              <a:lnSpc>
                <a:spcPct val="90000"/>
              </a:lnSpc>
              <a:spcBef>
                <a:spcPts val="600"/>
              </a:spcBef>
              <a:defRPr sz="2500"/>
            </a:pPr>
            <a:r>
              <a:t>If there are no conflicts, we have a more general rule</a:t>
            </a:r>
          </a:p>
          <a:p>
            <a:pPr>
              <a:lnSpc>
                <a:spcPct val="90000"/>
              </a:lnSpc>
              <a:spcBef>
                <a:spcPts val="600"/>
              </a:spcBef>
              <a:defRPr sz="2900"/>
            </a:pPr>
            <a:r>
              <a:t>Overall: we try to take the most general rules which don't have conflicts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0" name="Title 1"/>
          <p:cNvSpPr txBox="1"/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/>
          <a:p>
            <a:pPr/>
            <a:r>
              <a:t>Returning to Evaluation</a:t>
            </a:r>
          </a:p>
        </p:txBody>
      </p:sp>
      <p:sp>
        <p:nvSpPr>
          <p:cNvPr id="911" name="Content Placeholder 2"/>
          <p:cNvSpPr txBox="1"/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/>
            <a:r>
              <a:t>This time, evaluation specifically for IE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3" name="Picture 1" descr="Picture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7637" y="0"/>
            <a:ext cx="8848726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5" name="Picture 1" descr="Picture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7637" y="0"/>
            <a:ext cx="8848726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7" name="Picture 1" descr="Picture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7637" y="0"/>
            <a:ext cx="8848726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9" name="Picture 1" descr="Picture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7637" y="0"/>
            <a:ext cx="8848726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" name="Title 1"/>
          <p:cNvSpPr txBox="1"/>
          <p:nvPr>
            <p:ph type="title"/>
          </p:nvPr>
        </p:nvSpPr>
        <p:spPr>
          <a:xfrm>
            <a:off x="457200" y="-1"/>
            <a:ext cx="8229600" cy="923595"/>
          </a:xfrm>
          <a:prstGeom prst="rect">
            <a:avLst/>
          </a:prstGeom>
        </p:spPr>
        <p:txBody>
          <a:bodyPr/>
          <a:lstStyle/>
          <a:p>
            <a:pPr/>
            <a:r>
              <a:t>Outline</a:t>
            </a:r>
          </a:p>
        </p:txBody>
      </p:sp>
      <p:sp>
        <p:nvSpPr>
          <p:cNvPr id="645" name="Content Placeholder 2"/>
          <p:cNvSpPr txBox="1"/>
          <p:nvPr>
            <p:ph type="body" idx="1"/>
          </p:nvPr>
        </p:nvSpPr>
        <p:spPr>
          <a:xfrm>
            <a:off x="457200" y="1192974"/>
            <a:ext cx="8229600" cy="4964315"/>
          </a:xfrm>
          <a:prstGeom prst="rect">
            <a:avLst/>
          </a:prstGeom>
        </p:spPr>
        <p:txBody>
          <a:bodyPr/>
          <a:lstStyle/>
          <a:p>
            <a:pPr/>
            <a:r>
              <a:t>Topics from last time</a:t>
            </a:r>
          </a:p>
          <a:p>
            <a:pPr lvl="1" marL="742950" indent="-285750">
              <a:spcBef>
                <a:spcPts val="600"/>
              </a:spcBef>
              <a:defRPr sz="2800"/>
            </a:pPr>
            <a:r>
              <a:t>Evaluation metrics in more detail </a:t>
            </a:r>
          </a:p>
          <a:p>
            <a:pPr lvl="1" marL="742950" indent="-285750">
              <a:spcBef>
                <a:spcPts val="600"/>
              </a:spcBef>
              <a:defRPr sz="2800"/>
            </a:pPr>
            <a:r>
              <a:t>Quick review of Rule-Based NER</a:t>
            </a:r>
          </a:p>
          <a:p>
            <a:pPr/>
            <a:r>
              <a:t>Evaluations and gold standards in IE</a:t>
            </a:r>
          </a:p>
          <a:p>
            <a:pPr lvl="1" marL="742950" indent="-285750">
              <a:spcBef>
                <a:spcPts val="600"/>
              </a:spcBef>
              <a:defRPr sz="2800"/>
            </a:pPr>
            <a:r>
              <a:t>Issues in Evaluation of IE</a:t>
            </a:r>
          </a:p>
          <a:p>
            <a:pPr lvl="1" marL="742950" indent="-285750">
              <a:spcBef>
                <a:spcPts val="600"/>
              </a:spcBef>
              <a:defRPr sz="2800"/>
            </a:pPr>
            <a:r>
              <a:t>Human Annotation for NER</a:t>
            </a:r>
          </a:p>
          <a:p>
            <a:pPr/>
            <a:r>
              <a:t>IE end-to-end</a:t>
            </a:r>
          </a:p>
          <a:p>
            <a:pPr/>
            <a:r>
              <a:t>Introduction: named entity detection as a classification problem</a:t>
            </a:r>
          </a:p>
        </p:txBody>
      </p:sp>
      <p:sp>
        <p:nvSpPr>
          <p:cNvPr id="646" name="Slide Number Placeholder 3"/>
          <p:cNvSpPr txBox="1"/>
          <p:nvPr>
            <p:ph type="sldNum" sz="quarter" idx="4294967295"/>
          </p:nvPr>
        </p:nvSpPr>
        <p:spPr>
          <a:xfrm>
            <a:off x="8498199" y="6397942"/>
            <a:ext cx="188597" cy="28193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" name="Title 1"/>
          <p:cNvSpPr txBox="1"/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/>
          <a:p>
            <a:pPr/>
            <a:r>
              <a:t>False Negative in CMU Seminars</a:t>
            </a:r>
          </a:p>
        </p:txBody>
      </p:sp>
      <p:sp>
        <p:nvSpPr>
          <p:cNvPr id="922" name="Content Placeholder 2"/>
          <p:cNvSpPr txBox="1"/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90000"/>
              </a:lnSpc>
              <a:spcBef>
                <a:spcPts val="600"/>
              </a:spcBef>
              <a:defRPr sz="2900"/>
            </a:pPr>
            <a:r>
              <a:t>Gold standard test set:</a:t>
            </a:r>
          </a:p>
          <a:p>
            <a:pPr lvl="1" marL="0" indent="457200">
              <a:lnSpc>
                <a:spcPct val="90000"/>
              </a:lnSpc>
              <a:spcBef>
                <a:spcPts val="600"/>
              </a:spcBef>
              <a:buSzTx/>
              <a:buNone/>
              <a:defRPr sz="2500"/>
            </a:pPr>
          </a:p>
          <a:p>
            <a:pPr lvl="1" marL="0" indent="457200">
              <a:lnSpc>
                <a:spcPct val="90000"/>
              </a:lnSpc>
              <a:spcBef>
                <a:spcPts val="600"/>
              </a:spcBef>
              <a:buSzTx/>
              <a:buNone/>
              <a:defRPr sz="2500"/>
            </a:pPr>
            <a:r>
              <a:t>Starting from &lt;stime&gt;11 am&lt;/stime&gt;</a:t>
            </a:r>
          </a:p>
          <a:p>
            <a:pPr lvl="1" marL="0" indent="457200">
              <a:lnSpc>
                <a:spcPct val="90000"/>
              </a:lnSpc>
              <a:spcBef>
                <a:spcPts val="600"/>
              </a:spcBef>
              <a:buSzTx/>
              <a:buNone/>
              <a:defRPr sz="2500"/>
            </a:pPr>
          </a:p>
          <a:p>
            <a:pPr>
              <a:lnSpc>
                <a:spcPct val="90000"/>
              </a:lnSpc>
              <a:spcBef>
                <a:spcPts val="600"/>
              </a:spcBef>
              <a:defRPr sz="2900"/>
            </a:pPr>
            <a:r>
              <a:t>System marks nothing:</a:t>
            </a:r>
          </a:p>
          <a:p>
            <a:pPr lvl="1" marL="0" indent="457200">
              <a:lnSpc>
                <a:spcPct val="90000"/>
              </a:lnSpc>
              <a:spcBef>
                <a:spcPts val="600"/>
              </a:spcBef>
              <a:buSzTx/>
              <a:buNone/>
              <a:defRPr sz="2500"/>
            </a:pPr>
          </a:p>
          <a:p>
            <a:pPr lvl="1" marL="0" indent="457200">
              <a:lnSpc>
                <a:spcPct val="90000"/>
              </a:lnSpc>
              <a:spcBef>
                <a:spcPts val="600"/>
              </a:spcBef>
              <a:buSzTx/>
              <a:buNone/>
              <a:defRPr sz="2500"/>
            </a:pPr>
            <a:r>
              <a:t>Starting from 11 am</a:t>
            </a:r>
          </a:p>
          <a:p>
            <a:pPr marL="0" indent="57150">
              <a:lnSpc>
                <a:spcPct val="90000"/>
              </a:lnSpc>
              <a:spcBef>
                <a:spcPts val="600"/>
              </a:spcBef>
              <a:buSzTx/>
              <a:buNone/>
              <a:defRPr sz="2900"/>
            </a:pPr>
          </a:p>
          <a:p>
            <a:pPr>
              <a:lnSpc>
                <a:spcPct val="90000"/>
              </a:lnSpc>
              <a:spcBef>
                <a:spcPts val="600"/>
              </a:spcBef>
              <a:defRPr sz="2900"/>
            </a:pPr>
            <a:r>
              <a:t>False negative (which measure does this hurt?)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4" name="Title 1"/>
          <p:cNvSpPr txBox="1"/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/>
          <a:p>
            <a:pPr/>
            <a:r>
              <a:t>False Positive in CMU Seminars</a:t>
            </a:r>
          </a:p>
        </p:txBody>
      </p:sp>
      <p:sp>
        <p:nvSpPr>
          <p:cNvPr id="925" name="Content Placeholder 2"/>
          <p:cNvSpPr txBox="1"/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marL="332613" indent="-332613" defTabSz="886966">
              <a:lnSpc>
                <a:spcPct val="90000"/>
              </a:lnSpc>
              <a:defRPr sz="3100"/>
            </a:pPr>
            <a:r>
              <a:t>Gold standard test set:</a:t>
            </a:r>
          </a:p>
          <a:p>
            <a:pPr marL="332613" indent="-332613" defTabSz="886966">
              <a:lnSpc>
                <a:spcPct val="90000"/>
              </a:lnSpc>
              <a:defRPr sz="3100"/>
            </a:pPr>
          </a:p>
          <a:p>
            <a:pPr lvl="1" marL="0" indent="443483" defTabSz="886966">
              <a:lnSpc>
                <a:spcPct val="90000"/>
              </a:lnSpc>
              <a:spcBef>
                <a:spcPts val="600"/>
              </a:spcBef>
              <a:buSzTx/>
              <a:buNone/>
              <a:defRPr sz="2700"/>
            </a:pPr>
            <a:r>
              <a:t>... Followed by lunch at 11:30 am , and meetings</a:t>
            </a:r>
          </a:p>
          <a:p>
            <a:pPr lvl="1" marL="0" indent="443483" defTabSz="886966">
              <a:lnSpc>
                <a:spcPct val="90000"/>
              </a:lnSpc>
              <a:spcBef>
                <a:spcPts val="600"/>
              </a:spcBef>
              <a:buSzTx/>
              <a:buNone/>
              <a:defRPr sz="2700"/>
            </a:pPr>
          </a:p>
          <a:p>
            <a:pPr marL="332613" indent="-332613" defTabSz="886966">
              <a:lnSpc>
                <a:spcPct val="90000"/>
              </a:lnSpc>
              <a:defRPr sz="3100"/>
            </a:pPr>
            <a:r>
              <a:t>System marks:</a:t>
            </a:r>
          </a:p>
          <a:p>
            <a:pPr lvl="1" marL="0" indent="443483" defTabSz="886966">
              <a:lnSpc>
                <a:spcPct val="90000"/>
              </a:lnSpc>
              <a:spcBef>
                <a:spcPts val="600"/>
              </a:spcBef>
              <a:buSzTx/>
              <a:buNone/>
              <a:defRPr sz="2700"/>
            </a:pPr>
          </a:p>
          <a:p>
            <a:pPr lvl="1" marL="0" indent="443483" defTabSz="886966">
              <a:lnSpc>
                <a:spcPct val="90000"/>
              </a:lnSpc>
              <a:spcBef>
                <a:spcPts val="600"/>
              </a:spcBef>
              <a:buSzTx/>
              <a:buNone/>
              <a:defRPr sz="2700"/>
            </a:pPr>
            <a:r>
              <a:t>... at &lt;stime&gt;11:30 am&lt;/stime&gt;</a:t>
            </a:r>
          </a:p>
          <a:p>
            <a:pPr lvl="1" marL="0" indent="443483" defTabSz="886966">
              <a:lnSpc>
                <a:spcPct val="90000"/>
              </a:lnSpc>
              <a:spcBef>
                <a:spcPts val="600"/>
              </a:spcBef>
              <a:buSzTx/>
              <a:buNone/>
              <a:defRPr sz="2700"/>
            </a:pPr>
          </a:p>
          <a:p>
            <a:pPr marL="332613" indent="-332613" defTabSz="886966">
              <a:lnSpc>
                <a:spcPct val="90000"/>
              </a:lnSpc>
              <a:defRPr sz="3100"/>
            </a:pPr>
            <a:r>
              <a:t>False positive (which measure does this hurt?)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7" name="Title 1"/>
          <p:cNvSpPr txBox="1"/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/>
          <a:p>
            <a:pPr/>
            <a:r>
              <a:t>Mislabeled in CMU Seminars</a:t>
            </a:r>
          </a:p>
        </p:txBody>
      </p:sp>
      <p:sp>
        <p:nvSpPr>
          <p:cNvPr id="928" name="Content Placeholder 2"/>
          <p:cNvSpPr txBox="1"/>
          <p:nvPr/>
        </p:nvSpPr>
        <p:spPr>
          <a:xfrm>
            <a:off x="655318" y="1752599"/>
            <a:ext cx="8138163" cy="45259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normAutofit fontScale="100000" lnSpcReduction="0"/>
          </a:bodyPr>
          <a:lstStyle/>
          <a:p>
            <a:pPr marL="342900" indent="-342900" defTabSz="914400">
              <a:lnSpc>
                <a:spcPct val="80000"/>
              </a:lnSpc>
              <a:spcBef>
                <a:spcPts val="600"/>
              </a:spcBef>
              <a:buSzPct val="100000"/>
              <a:buFont typeface="Arial"/>
              <a:buChar char="•"/>
              <a:defRPr sz="2700">
                <a:latin typeface="+mj-lt"/>
                <a:ea typeface="+mj-ea"/>
                <a:cs typeface="+mj-cs"/>
                <a:sym typeface="Calibri"/>
              </a:defRPr>
            </a:pPr>
            <a:r>
              <a:t>Gold standard test set:</a:t>
            </a:r>
          </a:p>
          <a:p>
            <a:pPr marL="342900" indent="-342900" defTabSz="914400">
              <a:lnSpc>
                <a:spcPct val="80000"/>
              </a:lnSpc>
              <a:spcBef>
                <a:spcPts val="600"/>
              </a:spcBef>
              <a:buSzPct val="100000"/>
              <a:buFont typeface="Arial"/>
              <a:buChar char="•"/>
              <a:defRPr sz="2700">
                <a:latin typeface="+mj-lt"/>
                <a:ea typeface="+mj-ea"/>
                <a:cs typeface="+mj-cs"/>
                <a:sym typeface="Calibri"/>
              </a:defRPr>
            </a:pPr>
          </a:p>
          <a:p>
            <a:pPr lvl="1" indent="457200" defTabSz="914400">
              <a:lnSpc>
                <a:spcPct val="80000"/>
              </a:lnSpc>
              <a:spcBef>
                <a:spcPts val="500"/>
              </a:spcBef>
              <a:defRPr sz="2300">
                <a:latin typeface="+mj-lt"/>
                <a:ea typeface="+mj-ea"/>
                <a:cs typeface="+mj-cs"/>
                <a:sym typeface="Calibri"/>
              </a:defRPr>
            </a:pPr>
            <a:r>
              <a:t>at a different time - &lt;stime&gt;6 pm&lt;/stime&gt;</a:t>
            </a:r>
          </a:p>
          <a:p>
            <a:pPr lvl="1" indent="457200" defTabSz="914400">
              <a:lnSpc>
                <a:spcPct val="80000"/>
              </a:lnSpc>
              <a:spcBef>
                <a:spcPts val="500"/>
              </a:spcBef>
              <a:defRPr sz="2300">
                <a:latin typeface="+mj-lt"/>
                <a:ea typeface="+mj-ea"/>
                <a:cs typeface="+mj-cs"/>
                <a:sym typeface="Calibri"/>
              </a:defRPr>
            </a:pPr>
          </a:p>
          <a:p>
            <a:pPr marL="342900" indent="-342900" defTabSz="914400">
              <a:lnSpc>
                <a:spcPct val="80000"/>
              </a:lnSpc>
              <a:spcBef>
                <a:spcPts val="600"/>
              </a:spcBef>
              <a:buSzPct val="100000"/>
              <a:buFont typeface="Arial"/>
              <a:buChar char="•"/>
              <a:defRPr sz="2700">
                <a:latin typeface="+mj-lt"/>
                <a:ea typeface="+mj-ea"/>
                <a:cs typeface="+mj-cs"/>
                <a:sym typeface="Calibri"/>
              </a:defRPr>
            </a:pPr>
            <a:r>
              <a:t>System marks:</a:t>
            </a:r>
          </a:p>
          <a:p>
            <a:pPr lvl="1" indent="457200" defTabSz="914400">
              <a:lnSpc>
                <a:spcPct val="80000"/>
              </a:lnSpc>
              <a:spcBef>
                <a:spcPts val="500"/>
              </a:spcBef>
              <a:defRPr sz="2300">
                <a:latin typeface="+mj-lt"/>
                <a:ea typeface="+mj-ea"/>
                <a:cs typeface="+mj-cs"/>
                <a:sym typeface="Calibri"/>
              </a:defRPr>
            </a:pPr>
          </a:p>
          <a:p>
            <a:pPr lvl="1" indent="457200" defTabSz="914400">
              <a:lnSpc>
                <a:spcPct val="80000"/>
              </a:lnSpc>
              <a:spcBef>
                <a:spcPts val="500"/>
              </a:spcBef>
              <a:defRPr sz="2300">
                <a:latin typeface="+mj-lt"/>
                <a:ea typeface="+mj-ea"/>
                <a:cs typeface="+mj-cs"/>
                <a:sym typeface="Calibri"/>
              </a:defRPr>
            </a:pPr>
            <a:r>
              <a:t>... - &lt;etime&gt;6 pm&lt;/etime&gt;</a:t>
            </a:r>
          </a:p>
          <a:p>
            <a:pPr indent="57150" defTabSz="914400">
              <a:lnSpc>
                <a:spcPct val="80000"/>
              </a:lnSpc>
              <a:spcBef>
                <a:spcPts val="600"/>
              </a:spcBef>
              <a:defRPr sz="2700">
                <a:latin typeface="+mj-lt"/>
                <a:ea typeface="+mj-ea"/>
                <a:cs typeface="+mj-cs"/>
                <a:sym typeface="Calibri"/>
              </a:defRPr>
            </a:pPr>
          </a:p>
          <a:p>
            <a:pPr marL="342900" indent="-342900" defTabSz="914400">
              <a:lnSpc>
                <a:spcPct val="80000"/>
              </a:lnSpc>
              <a:spcBef>
                <a:spcPts val="600"/>
              </a:spcBef>
              <a:buSzPct val="100000"/>
              <a:buFont typeface="Arial"/>
              <a:buChar char="•"/>
              <a:defRPr sz="2700">
                <a:latin typeface="+mj-lt"/>
                <a:ea typeface="+mj-ea"/>
                <a:cs typeface="+mj-cs"/>
                <a:sym typeface="Calibri"/>
              </a:defRPr>
            </a:pPr>
            <a:r>
              <a:t>What sort of error do we have here?</a:t>
            </a:r>
          </a:p>
          <a:p>
            <a:pPr marL="342900" indent="-342900" defTabSz="914400">
              <a:lnSpc>
                <a:spcPct val="80000"/>
              </a:lnSpc>
              <a:spcBef>
                <a:spcPts val="600"/>
              </a:spcBef>
              <a:buSzPct val="100000"/>
              <a:buFont typeface="Arial"/>
              <a:buChar char="•"/>
              <a:defRPr sz="2700">
                <a:latin typeface="+mj-lt"/>
                <a:ea typeface="+mj-ea"/>
                <a:cs typeface="+mj-cs"/>
                <a:sym typeface="Calibri"/>
              </a:defRPr>
            </a:pPr>
            <a:r>
              <a:t>Which measures are affected?</a:t>
            </a:r>
          </a:p>
          <a:p>
            <a:pPr marL="342900" indent="-342900" defTabSz="914400">
              <a:lnSpc>
                <a:spcPct val="80000"/>
              </a:lnSpc>
              <a:spcBef>
                <a:spcPts val="600"/>
              </a:spcBef>
              <a:buSzPct val="100000"/>
              <a:buFont typeface="Arial"/>
              <a:buChar char="•"/>
              <a:defRPr sz="2700">
                <a:latin typeface="+mj-lt"/>
                <a:ea typeface="+mj-ea"/>
                <a:cs typeface="+mj-cs"/>
                <a:sym typeface="Calibri"/>
              </a:defRPr>
            </a:pPr>
            <a:r>
              <a:t>Note that this is different from Information Retrieval!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0" name="Title 1"/>
          <p:cNvSpPr txBox="1"/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/>
          <a:p>
            <a:pPr/>
            <a:r>
              <a:t>Partial Matches in CMU Seminars</a:t>
            </a:r>
          </a:p>
        </p:txBody>
      </p:sp>
      <p:sp>
        <p:nvSpPr>
          <p:cNvPr id="931" name="Content Placeholder 2"/>
          <p:cNvSpPr txBox="1"/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80000"/>
              </a:lnSpc>
              <a:spcBef>
                <a:spcPts val="600"/>
              </a:spcBef>
              <a:defRPr sz="2900"/>
            </a:pPr>
            <a:r>
              <a:t>Gold standard test set:</a:t>
            </a:r>
          </a:p>
          <a:p>
            <a:pPr>
              <a:lnSpc>
                <a:spcPct val="80000"/>
              </a:lnSpc>
              <a:spcBef>
                <a:spcPts val="600"/>
              </a:spcBef>
              <a:defRPr sz="2900"/>
            </a:pPr>
          </a:p>
          <a:p>
            <a:pPr lvl="1" marL="0" indent="457200">
              <a:lnSpc>
                <a:spcPct val="80000"/>
              </a:lnSpc>
              <a:spcBef>
                <a:spcPts val="600"/>
              </a:spcBef>
              <a:buSzTx/>
              <a:buNone/>
              <a:defRPr sz="2500"/>
            </a:pPr>
            <a:r>
              <a:t>... at &lt;stime&gt;5 pm&lt;/stime&gt;</a:t>
            </a:r>
          </a:p>
          <a:p>
            <a:pPr lvl="1" marL="0" indent="457200">
              <a:lnSpc>
                <a:spcPct val="80000"/>
              </a:lnSpc>
              <a:spcBef>
                <a:spcPts val="600"/>
              </a:spcBef>
              <a:buSzTx/>
              <a:buNone/>
              <a:defRPr sz="2500"/>
            </a:pPr>
          </a:p>
          <a:p>
            <a:pPr>
              <a:lnSpc>
                <a:spcPct val="80000"/>
              </a:lnSpc>
              <a:spcBef>
                <a:spcPts val="600"/>
              </a:spcBef>
              <a:defRPr sz="2900"/>
            </a:pPr>
            <a:r>
              <a:t>System marks:</a:t>
            </a:r>
          </a:p>
          <a:p>
            <a:pPr lvl="1" marL="0" indent="457200">
              <a:lnSpc>
                <a:spcPct val="80000"/>
              </a:lnSpc>
              <a:spcBef>
                <a:spcPts val="600"/>
              </a:spcBef>
              <a:buSzTx/>
              <a:buNone/>
              <a:defRPr sz="2500"/>
            </a:pPr>
          </a:p>
          <a:p>
            <a:pPr lvl="1" marL="0" indent="457200">
              <a:lnSpc>
                <a:spcPct val="80000"/>
              </a:lnSpc>
              <a:spcBef>
                <a:spcPts val="600"/>
              </a:spcBef>
              <a:buSzTx/>
              <a:buNone/>
              <a:defRPr sz="2500"/>
            </a:pPr>
            <a:r>
              <a:t>... at &lt;stime&gt;5&lt;/stime&gt; pm</a:t>
            </a:r>
          </a:p>
          <a:p>
            <a:pPr marL="0" indent="57150">
              <a:lnSpc>
                <a:spcPct val="80000"/>
              </a:lnSpc>
              <a:spcBef>
                <a:spcPts val="600"/>
              </a:spcBef>
              <a:buSzTx/>
              <a:buNone/>
              <a:defRPr sz="2900"/>
            </a:pPr>
          </a:p>
          <a:p>
            <a:pPr>
              <a:lnSpc>
                <a:spcPct val="80000"/>
              </a:lnSpc>
              <a:spcBef>
                <a:spcPts val="600"/>
              </a:spcBef>
              <a:defRPr sz="2900"/>
            </a:pPr>
            <a:r>
              <a:t>Then I get a partial match (worth 0.5)</a:t>
            </a:r>
          </a:p>
          <a:p>
            <a:pPr>
              <a:lnSpc>
                <a:spcPct val="80000"/>
              </a:lnSpc>
              <a:spcBef>
                <a:spcPts val="600"/>
              </a:spcBef>
              <a:defRPr sz="2900"/>
            </a:pPr>
            <a:r>
              <a:t>Also different from Information Retrieval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3" name="Picture 1" descr="Picture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7637" y="0"/>
            <a:ext cx="8848726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5" name="Picture 1" descr="Picture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7637" y="0"/>
            <a:ext cx="8848726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7" name="Picture 1" descr="Picture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7637" y="0"/>
            <a:ext cx="8848726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9" name="Picture 1" descr="Picture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7637" y="0"/>
            <a:ext cx="8848726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1" name="Title 1"/>
          <p:cNvSpPr txBox="1"/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942" name="Content Placeholder 2"/>
          <p:cNvSpPr txBox="1"/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90000"/>
              </a:lnSpc>
              <a:spcBef>
                <a:spcPts val="600"/>
              </a:spcBef>
              <a:defRPr sz="2700"/>
            </a:pPr>
            <a:r>
              <a:t>Evaluation is a critical issue where there is still much work to be done</a:t>
            </a:r>
          </a:p>
          <a:p>
            <a:pPr>
              <a:lnSpc>
                <a:spcPct val="90000"/>
              </a:lnSpc>
              <a:spcBef>
                <a:spcPts val="600"/>
              </a:spcBef>
              <a:defRPr sz="2700"/>
            </a:pPr>
            <a:r>
              <a:t>But before we can evaluate, we need a </a:t>
            </a:r>
            <a:r>
              <a:rPr b="1"/>
              <a:t>gold standard</a:t>
            </a:r>
          </a:p>
          <a:p>
            <a:pPr>
              <a:lnSpc>
                <a:spcPct val="90000"/>
              </a:lnSpc>
              <a:spcBef>
                <a:spcPts val="600"/>
              </a:spcBef>
              <a:defRPr sz="2700"/>
            </a:pPr>
            <a:r>
              <a:t>Training IE systems</a:t>
            </a:r>
          </a:p>
          <a:p>
            <a:pPr lvl="1" marL="742950" indent="-285750">
              <a:lnSpc>
                <a:spcPct val="90000"/>
              </a:lnSpc>
              <a:spcBef>
                <a:spcPts val="500"/>
              </a:spcBef>
              <a:defRPr sz="2300"/>
            </a:pPr>
            <a:r>
              <a:t>Critical component for "learning" statistical classifiers</a:t>
            </a:r>
          </a:p>
          <a:p>
            <a:pPr lvl="1" marL="742950" indent="-285750">
              <a:lnSpc>
                <a:spcPct val="90000"/>
              </a:lnSpc>
              <a:spcBef>
                <a:spcPts val="500"/>
              </a:spcBef>
              <a:defRPr sz="2300"/>
            </a:pPr>
            <a:r>
              <a:t>The more data, the better the classifier</a:t>
            </a:r>
          </a:p>
          <a:p>
            <a:pPr>
              <a:lnSpc>
                <a:spcPct val="90000"/>
              </a:lnSpc>
              <a:spcBef>
                <a:spcPts val="600"/>
              </a:spcBef>
              <a:defRPr sz="2700"/>
            </a:pPr>
            <a:r>
              <a:t>Can also be used for developing a handcrafted NER system</a:t>
            </a:r>
          </a:p>
          <a:p>
            <a:pPr lvl="1" marL="742950" indent="-285750">
              <a:lnSpc>
                <a:spcPct val="90000"/>
              </a:lnSpc>
              <a:spcBef>
                <a:spcPts val="500"/>
              </a:spcBef>
              <a:defRPr sz="2300"/>
            </a:pPr>
            <a:r>
              <a:t>Constant rescoring and coverage checks are very helpful</a:t>
            </a:r>
          </a:p>
          <a:p>
            <a:pPr>
              <a:lnSpc>
                <a:spcPct val="90000"/>
              </a:lnSpc>
              <a:spcBef>
                <a:spcPts val="600"/>
              </a:spcBef>
              <a:defRPr sz="2700"/>
            </a:pPr>
            <a:r>
              <a:t>Necessary in both cases for </a:t>
            </a:r>
            <a:r>
              <a:rPr b="1"/>
              <a:t>evaluation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4" name="Picture 1" descr="Picture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7637" y="0"/>
            <a:ext cx="8848726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" name="Rectangle 2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Recall</a:t>
            </a:r>
          </a:p>
        </p:txBody>
      </p:sp>
      <p:sp>
        <p:nvSpPr>
          <p:cNvPr id="649" name="Text Box 3"/>
          <p:cNvSpPr txBox="1"/>
          <p:nvPr/>
        </p:nvSpPr>
        <p:spPr>
          <a:xfrm>
            <a:off x="350518" y="1792289"/>
            <a:ext cx="8442964" cy="15900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defTabSz="914400">
              <a:spcBef>
                <a:spcPts val="1600"/>
              </a:spcBef>
              <a:defRPr sz="2800">
                <a:latin typeface="Times Roman"/>
                <a:ea typeface="Times Roman"/>
                <a:cs typeface="Times Roman"/>
                <a:sym typeface="Times Roman"/>
              </a:defRPr>
            </a:pPr>
            <a:r>
              <a:t>Measure of how much relevant information the system has extracted (coverage of system). </a:t>
            </a:r>
          </a:p>
          <a:p>
            <a:pPr defTabSz="914400">
              <a:spcBef>
                <a:spcPts val="1600"/>
              </a:spcBef>
              <a:defRPr sz="2800">
                <a:latin typeface="Times Roman"/>
                <a:ea typeface="Times Roman"/>
                <a:cs typeface="Times Roman"/>
                <a:sym typeface="Times Roman"/>
              </a:defRPr>
            </a:pPr>
            <a:r>
              <a:t>Exact definition:</a:t>
            </a:r>
          </a:p>
        </p:txBody>
      </p:sp>
      <p:sp>
        <p:nvSpPr>
          <p:cNvPr id="650" name="Text Box 4"/>
          <p:cNvSpPr txBox="1"/>
          <p:nvPr/>
        </p:nvSpPr>
        <p:spPr>
          <a:xfrm>
            <a:off x="457200" y="3581398"/>
            <a:ext cx="8001000" cy="2466337"/>
          </a:xfrm>
          <a:prstGeom prst="rect">
            <a:avLst/>
          </a:prstGeom>
          <a:ln w="38100">
            <a:solidFill>
              <a:srgbClr val="009999"/>
            </a:solidFill>
            <a:miter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defTabSz="914400">
              <a:spcBef>
                <a:spcPts val="1600"/>
              </a:spcBef>
              <a:defRPr sz="2800">
                <a:latin typeface="Times Roman"/>
                <a:ea typeface="Times Roman"/>
                <a:cs typeface="Times Roman"/>
                <a:sym typeface="Times Roman"/>
              </a:defRPr>
            </a:pPr>
            <a:r>
              <a:t>Recall = 	1 if no possible correct answers</a:t>
            </a:r>
          </a:p>
          <a:p>
            <a:pPr defTabSz="914400">
              <a:spcBef>
                <a:spcPts val="1600"/>
              </a:spcBef>
              <a:defRPr sz="2800">
                <a:latin typeface="Times Roman"/>
                <a:ea typeface="Times Roman"/>
                <a:cs typeface="Times Roman"/>
                <a:sym typeface="Times Roman"/>
              </a:defRPr>
            </a:pPr>
            <a:r>
              <a:t>		else:</a:t>
            </a:r>
            <a:endParaRPr u="sng"/>
          </a:p>
          <a:p>
            <a:pPr defTabSz="914400">
              <a:spcBef>
                <a:spcPts val="1600"/>
              </a:spcBef>
              <a:defRPr sz="2800">
                <a:latin typeface="Times Roman"/>
                <a:ea typeface="Times Roman"/>
                <a:cs typeface="Times Roman"/>
                <a:sym typeface="Times Roman"/>
              </a:defRPr>
            </a:pPr>
            <a:r>
              <a:t>		</a:t>
            </a:r>
            <a:r>
              <a:rPr u="sng"/>
              <a:t># of correct answers given by system</a:t>
            </a:r>
          </a:p>
          <a:p>
            <a:pPr defTabSz="914400">
              <a:lnSpc>
                <a:spcPct val="10000"/>
              </a:lnSpc>
              <a:spcBef>
                <a:spcPts val="1600"/>
              </a:spcBef>
              <a:defRPr sz="2800">
                <a:latin typeface="Times Roman"/>
                <a:ea typeface="Times Roman"/>
                <a:cs typeface="Times Roman"/>
                <a:sym typeface="Times Roman"/>
              </a:defRPr>
            </a:pPr>
            <a:r>
              <a:t>		total # of possible correct answers in text</a:t>
            </a:r>
          </a:p>
        </p:txBody>
      </p:sp>
      <p:sp>
        <p:nvSpPr>
          <p:cNvPr id="651" name="TextBox 4"/>
          <p:cNvSpPr txBox="1"/>
          <p:nvPr/>
        </p:nvSpPr>
        <p:spPr>
          <a:xfrm>
            <a:off x="6206040" y="6578424"/>
            <a:ext cx="2573034" cy="2565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1100">
                <a:latin typeface="Lucida Sans"/>
                <a:ea typeface="Lucida Sans"/>
                <a:cs typeface="Lucida Sans"/>
                <a:sym typeface="Lucida Sans"/>
              </a:defRPr>
            </a:lvl1pPr>
          </a:lstStyle>
          <a:p>
            <a:pPr/>
            <a:r>
              <a:t>Slide modified from Butt/Jurafsky/Martin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650" grpId="2"/>
      <p:bldP build="whole" bldLvl="1" animBg="1" rev="0" advAuto="0" spid="649" grpId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6" name="Picture 1" descr="Picture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7637" y="0"/>
            <a:ext cx="8848726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8" name="Picture 1" descr="Picture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7637" y="0"/>
            <a:ext cx="8848726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0" name="Picture 1" descr="Picture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7637" y="0"/>
            <a:ext cx="8848726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" name="Picture 1" descr="Picture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7637" y="0"/>
            <a:ext cx="8848726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4" name="Picture 1" descr="Picture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7637" y="0"/>
            <a:ext cx="8848726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6" name="Title 1"/>
          <p:cNvSpPr txBox="1"/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/>
          <a:p>
            <a:pPr/>
            <a:r>
              <a:t>Annotator Variability</a:t>
            </a:r>
          </a:p>
        </p:txBody>
      </p:sp>
      <p:sp>
        <p:nvSpPr>
          <p:cNvPr id="957" name="Content Placeholder 2"/>
          <p:cNvSpPr txBox="1"/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80000"/>
              </a:lnSpc>
              <a:spcBef>
                <a:spcPts val="500"/>
              </a:spcBef>
              <a:defRPr sz="2200"/>
            </a:pPr>
            <a:r>
              <a:t>Differences in annotation are a significant problem</a:t>
            </a:r>
          </a:p>
          <a:p>
            <a:pPr lvl="1" marL="742950" indent="-285750">
              <a:lnSpc>
                <a:spcPct val="80000"/>
              </a:lnSpc>
              <a:spcBef>
                <a:spcPts val="400"/>
              </a:spcBef>
              <a:defRPr sz="1900"/>
            </a:pPr>
            <a:r>
              <a:t>Only some people are good at annotation</a:t>
            </a:r>
          </a:p>
          <a:p>
            <a:pPr lvl="1" marL="742950" indent="-285750">
              <a:lnSpc>
                <a:spcPct val="80000"/>
              </a:lnSpc>
              <a:spcBef>
                <a:spcPts val="400"/>
              </a:spcBef>
              <a:defRPr sz="1900"/>
            </a:pPr>
            <a:r>
              <a:t>Practice helps</a:t>
            </a:r>
          </a:p>
          <a:p>
            <a:pPr>
              <a:lnSpc>
                <a:spcPct val="80000"/>
              </a:lnSpc>
              <a:spcBef>
                <a:spcPts val="500"/>
              </a:spcBef>
              <a:defRPr sz="2200"/>
            </a:pPr>
            <a:r>
              <a:t>Even good annotators can have different understanding of the task</a:t>
            </a:r>
          </a:p>
          <a:p>
            <a:pPr lvl="1" marL="742950" indent="-285750">
              <a:lnSpc>
                <a:spcPct val="80000"/>
              </a:lnSpc>
              <a:spcBef>
                <a:spcPts val="400"/>
              </a:spcBef>
              <a:defRPr sz="1900"/>
            </a:pPr>
            <a:r>
              <a:t>For instance, in doubt, annotate? Or not?</a:t>
            </a:r>
          </a:p>
          <a:p>
            <a:pPr lvl="1" marL="742950" indent="-285750">
              <a:lnSpc>
                <a:spcPct val="80000"/>
              </a:lnSpc>
              <a:spcBef>
                <a:spcPts val="400"/>
              </a:spcBef>
              <a:defRPr sz="1900"/>
            </a:pPr>
            <a:r>
              <a:t>(~ precision/recall tradeoffs)</a:t>
            </a:r>
          </a:p>
          <a:p>
            <a:pPr>
              <a:lnSpc>
                <a:spcPct val="80000"/>
              </a:lnSpc>
              <a:spcBef>
                <a:spcPts val="500"/>
              </a:spcBef>
              <a:defRPr sz="2200"/>
            </a:pPr>
            <a:r>
              <a:t>Effect of using gold standard corpora that are not well annotated</a:t>
            </a:r>
          </a:p>
          <a:p>
            <a:pPr lvl="1" marL="742950" indent="-285750">
              <a:lnSpc>
                <a:spcPct val="80000"/>
              </a:lnSpc>
              <a:spcBef>
                <a:spcPts val="400"/>
              </a:spcBef>
              <a:defRPr sz="1900"/>
            </a:pPr>
            <a:r>
              <a:t>Evaluations can return inaccurate results</a:t>
            </a:r>
          </a:p>
          <a:p>
            <a:pPr lvl="1" marL="742950" indent="-285750">
              <a:lnSpc>
                <a:spcPct val="80000"/>
              </a:lnSpc>
              <a:spcBef>
                <a:spcPts val="400"/>
              </a:spcBef>
              <a:defRPr sz="1900"/>
            </a:pPr>
            <a:r>
              <a:t>Systems trained on inconsistent data can develop problems which are worse than if the training examples are eliminated</a:t>
            </a:r>
          </a:p>
          <a:p>
            <a:pPr>
              <a:lnSpc>
                <a:spcPct val="80000"/>
              </a:lnSpc>
              <a:spcBef>
                <a:spcPts val="500"/>
              </a:spcBef>
              <a:defRPr sz="2200"/>
            </a:pPr>
            <a:r>
              <a:t>Crowd-sourcing, which we will talk about later, has all of these same problems even more strongly!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9" name="Picture 1" descr="Picture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7637" y="0"/>
            <a:ext cx="8848726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1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CMU Seminars task</a:t>
            </a:r>
          </a:p>
        </p:txBody>
      </p:sp>
      <p:sp>
        <p:nvSpPr>
          <p:cNvPr id="962" name="Content Placeholder 2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Given an email about a seminar…</a:t>
            </a:r>
          </a:p>
          <a:p>
            <a:pPr/>
            <a:r>
              <a:t>Annotate mentions of:</a:t>
            </a:r>
          </a:p>
          <a:p>
            <a:pPr lvl="1" marL="742950" indent="-285750">
              <a:spcBef>
                <a:spcPts val="600"/>
              </a:spcBef>
              <a:buClr>
                <a:srgbClr val="FF3300"/>
              </a:buClr>
              <a:defRPr sz="2800"/>
            </a:pPr>
            <a:r>
              <a:t>Speaker</a:t>
            </a:r>
          </a:p>
          <a:p>
            <a:pPr lvl="1" marL="742950" indent="-285750">
              <a:spcBef>
                <a:spcPts val="600"/>
              </a:spcBef>
              <a:buClr>
                <a:srgbClr val="FF3300"/>
              </a:buClr>
              <a:defRPr sz="2800"/>
            </a:pPr>
            <a:r>
              <a:t>Start time</a:t>
            </a:r>
          </a:p>
          <a:p>
            <a:pPr lvl="1" marL="742950" indent="-285750">
              <a:spcBef>
                <a:spcPts val="600"/>
              </a:spcBef>
              <a:buClr>
                <a:srgbClr val="FF3300"/>
              </a:buClr>
              <a:defRPr sz="2800"/>
            </a:pPr>
            <a:r>
              <a:t>End time</a:t>
            </a:r>
          </a:p>
          <a:p>
            <a:pPr lvl="1" marL="742950" indent="-285750">
              <a:spcBef>
                <a:spcPts val="600"/>
              </a:spcBef>
              <a:buClr>
                <a:srgbClr val="FF3300"/>
              </a:buClr>
              <a:defRPr sz="2800"/>
            </a:pPr>
            <a:r>
              <a:t>Location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4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CMU Seminars - Example</a:t>
            </a:r>
          </a:p>
        </p:txBody>
      </p:sp>
      <p:sp>
        <p:nvSpPr>
          <p:cNvPr id="965" name="Content Placeholder 2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 defTabSz="905255">
              <a:spcBef>
                <a:spcPts val="400"/>
              </a:spcBef>
              <a:buSzTx/>
              <a:buNone/>
              <a:defRPr sz="1700"/>
            </a:pPr>
            <a:r>
              <a:t>&lt;0.24.4.93.20.59.10.jgc+@NL.CS.CMU.EDU (Jaime Carbonell).0&gt;</a:t>
            </a:r>
          </a:p>
          <a:p>
            <a:pPr marL="0" indent="0" defTabSz="905255">
              <a:spcBef>
                <a:spcPts val="400"/>
              </a:spcBef>
              <a:buSzTx/>
              <a:buNone/>
              <a:defRPr sz="1700"/>
            </a:pPr>
            <a:r>
              <a:t>Type:     cmu.cs.proj.mt</a:t>
            </a:r>
          </a:p>
          <a:p>
            <a:pPr marL="0" indent="0" defTabSz="905255">
              <a:spcBef>
                <a:spcPts val="400"/>
              </a:spcBef>
              <a:buSzTx/>
              <a:buNone/>
              <a:defRPr sz="1700"/>
            </a:pPr>
            <a:r>
              <a:t>Topic:    &lt;speaker&gt;Nagao&lt;/speaker&gt; Talk</a:t>
            </a:r>
          </a:p>
          <a:p>
            <a:pPr marL="0" indent="0" defTabSz="905255">
              <a:spcBef>
                <a:spcPts val="400"/>
              </a:spcBef>
              <a:buSzTx/>
              <a:buNone/>
              <a:defRPr sz="1700"/>
            </a:pPr>
            <a:r>
              <a:t>Dates:    26-Apr-93</a:t>
            </a:r>
          </a:p>
          <a:p>
            <a:pPr marL="0" indent="0" defTabSz="905255">
              <a:spcBef>
                <a:spcPts val="400"/>
              </a:spcBef>
              <a:buSzTx/>
              <a:buNone/>
              <a:defRPr sz="1700"/>
            </a:pPr>
            <a:r>
              <a:t>Time:     &lt;stime&gt;10:00&lt;/stime&gt; - &lt;etime&gt;11:00 AM&lt;/etime&gt;</a:t>
            </a:r>
          </a:p>
          <a:p>
            <a:pPr marL="0" indent="0" defTabSz="905255">
              <a:spcBef>
                <a:spcPts val="400"/>
              </a:spcBef>
              <a:buSzTx/>
              <a:buNone/>
              <a:defRPr sz="1700"/>
            </a:pPr>
            <a:r>
              <a:t>PostedBy: jgc+ on 24-Apr-93 at 20:59 from NL.CS.CMU.EDU (Jaime Carbonell)</a:t>
            </a:r>
          </a:p>
          <a:p>
            <a:pPr marL="0" indent="0" defTabSz="905255">
              <a:buSzTx/>
              <a:buNone/>
              <a:defRPr sz="1700"/>
            </a:pPr>
          </a:p>
          <a:p>
            <a:pPr marL="0" indent="0" defTabSz="905255">
              <a:spcBef>
                <a:spcPts val="400"/>
              </a:spcBef>
              <a:buSzTx/>
              <a:buNone/>
              <a:defRPr sz="1700"/>
            </a:pPr>
            <a:r>
              <a:t>Abstract:</a:t>
            </a:r>
          </a:p>
          <a:p>
            <a:pPr marL="0" indent="0" defTabSz="905255">
              <a:buSzTx/>
              <a:buNone/>
              <a:defRPr sz="1700"/>
            </a:pPr>
          </a:p>
          <a:p>
            <a:pPr marL="0" indent="0" defTabSz="905255">
              <a:spcBef>
                <a:spcPts val="400"/>
              </a:spcBef>
              <a:buSzTx/>
              <a:buNone/>
              <a:defRPr sz="1700"/>
            </a:pPr>
            <a:r>
              <a:t>&lt;paragraph&gt;&lt;sentence&gt;This Monday, 4/26, &lt;speaker&gt;Prof. Makoto Nagao&lt;/speaker&gt; will give a seminar in the &lt;location&gt;CMT red conference room&lt;/location&gt; &lt;stime&gt;10&lt;/stime&gt;-&lt;etime&gt;11am&lt;/etime&gt; on recent MT research results&lt;/sentence&gt;.&lt;/paragraph&gt;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7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IE Template</a:t>
            </a:r>
          </a:p>
        </p:txBody>
      </p:sp>
      <p:graphicFrame>
        <p:nvGraphicFramePr>
          <p:cNvPr id="968" name="Content Placeholder 3"/>
          <p:cNvGraphicFramePr/>
          <p:nvPr/>
        </p:nvGraphicFramePr>
        <p:xfrm>
          <a:off x="685800" y="1891046"/>
          <a:ext cx="7772400" cy="2225041"/>
        </p:xfrm>
        <a:graphic xmlns:a="http://schemas.openxmlformats.org/drawingml/2006/main">
          <a:graphicData uri="http://schemas.openxmlformats.org/drawingml/2006/table">
            <a:tbl>
              <a:tblPr firstCol="0" firstRow="1" lastCol="0" lastRow="0" bandCol="0" bandRow="1" rtl="0">
                <a:tableStyleId>{4C3C2611-4C71-4FC5-86AE-919BDF0F9419}</a:tableStyleId>
              </a:tblPr>
              <a:tblGrid>
                <a:gridCol w="3886200"/>
                <a:gridCol w="3886200"/>
              </a:tblGrid>
              <a:tr h="370840">
                <a:tc>
                  <a:txBody>
                    <a:bodyPr/>
                    <a:lstStyle/>
                    <a:p>
                      <a:pPr algn="l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Slot Name</a:t>
                      </a:r>
                    </a:p>
                  </a:txBody>
                  <a:tcPr marL="45720" marR="45720" marT="45720" marB="45720" anchor="t" anchorCtr="0" horzOverflow="overflow">
                    <a:solidFill>
                      <a:srgbClr val="00CC9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Value</a:t>
                      </a:r>
                    </a:p>
                  </a:txBody>
                  <a:tcPr marL="45720" marR="45720" marT="45720" marB="45720" anchor="t" anchorCtr="0" horzOverflow="overflow">
                    <a:solidFill>
                      <a:srgbClr val="00CC99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Speaker</a:t>
                      </a:r>
                    </a:p>
                  </a:txBody>
                  <a:tcPr marL="45720" marR="45720" marT="45720" marB="45720" anchor="t" anchorCtr="0" horzOverflow="overflow">
                    <a:solidFill>
                      <a:srgbClr val="CAECDD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Prof. Makoto Nagao</a:t>
                      </a:r>
                    </a:p>
                  </a:txBody>
                  <a:tcPr marL="45720" marR="45720" marT="45720" marB="45720" anchor="t" anchorCtr="0" horzOverflow="overflow">
                    <a:solidFill>
                      <a:srgbClr val="CAECDD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Start time</a:t>
                      </a:r>
                    </a:p>
                  </a:txBody>
                  <a:tcPr marL="45720" marR="45720" marT="45720" marB="45720" anchor="t" anchorCtr="0" horzOverflow="overflow">
                    <a:solidFill>
                      <a:srgbClr val="E6F6E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1993-04-26 10:00</a:t>
                      </a:r>
                    </a:p>
                  </a:txBody>
                  <a:tcPr marL="45720" marR="45720" marT="45720" marB="45720" anchor="t" anchorCtr="0" horzOverflow="overflow">
                    <a:solidFill>
                      <a:srgbClr val="E6F6E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End time</a:t>
                      </a:r>
                    </a:p>
                  </a:txBody>
                  <a:tcPr marL="45720" marR="45720" marT="45720" marB="45720" anchor="t" anchorCtr="0" horzOverflow="overflow">
                    <a:solidFill>
                      <a:srgbClr val="CAECDD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1993-04-26 11:00</a:t>
                      </a:r>
                    </a:p>
                  </a:txBody>
                  <a:tcPr marL="45720" marR="45720" marT="45720" marB="45720" anchor="t" anchorCtr="0" horzOverflow="overflow">
                    <a:solidFill>
                      <a:srgbClr val="CAECDD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Location</a:t>
                      </a:r>
                    </a:p>
                  </a:txBody>
                  <a:tcPr marL="45720" marR="45720" marT="45720" marB="45720" anchor="t" anchorCtr="0" horzOverflow="overflow">
                    <a:solidFill>
                      <a:srgbClr val="E6F6E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CMT red conference room</a:t>
                      </a:r>
                    </a:p>
                  </a:txBody>
                  <a:tcPr marL="45720" marR="45720" marT="45720" marB="45720" anchor="t" anchorCtr="0" horzOverflow="overflow">
                    <a:solidFill>
                      <a:srgbClr val="E6F6E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Message Identifier (Filename)</a:t>
                      </a:r>
                    </a:p>
                  </a:txBody>
                  <a:tcPr marL="45720" marR="45720" marT="45720" marB="45720" anchor="t" anchorCtr="0" horzOverflow="overflow">
                    <a:solidFill>
                      <a:srgbClr val="CAECDD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0.24.4.93.20.59.10.jgc+@NL.CS.CMU.EDU (Jaime Carbonell).0</a:t>
                      </a:r>
                    </a:p>
                  </a:txBody>
                  <a:tcPr marL="45720" marR="45720" marT="45720" marB="45720" anchor="t" anchorCtr="0" horzOverflow="overflow">
                    <a:solidFill>
                      <a:srgbClr val="CAECDD"/>
                    </a:solidFill>
                  </a:tcPr>
                </a:tc>
              </a:tr>
            </a:tbl>
          </a:graphicData>
        </a:graphic>
      </p:graphicFrame>
      <p:sp>
        <p:nvSpPr>
          <p:cNvPr id="969" name="TextBox 4"/>
          <p:cNvSpPr txBox="1"/>
          <p:nvPr/>
        </p:nvSpPr>
        <p:spPr>
          <a:xfrm>
            <a:off x="1333601" y="4610627"/>
            <a:ext cx="6589477" cy="16819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marL="285750" indent="-285750">
              <a:buSzPct val="100000"/>
              <a:buFont typeface="Arial"/>
              <a:buChar char="•"/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Template contains *canonical* version of information</a:t>
            </a:r>
          </a:p>
          <a:p>
            <a:pPr lvl="1" marL="742950" indent="-285750">
              <a:buSzPct val="100000"/>
              <a:buFont typeface="Arial"/>
              <a:buChar char="•"/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There are several "mentions" of speaker, start time and end-time in the email (see previous slide)</a:t>
            </a:r>
          </a:p>
          <a:p>
            <a:pPr lvl="1" marL="742950" indent="-285750">
              <a:buSzPct val="100000"/>
              <a:buFont typeface="Arial"/>
              <a:buChar char="•"/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Only one value for each slot</a:t>
            </a:r>
          </a:p>
          <a:p>
            <a:pPr lvl="1" marL="742950" indent="-285750">
              <a:buSzPct val="100000"/>
              <a:buFont typeface="Arial"/>
              <a:buChar char="•"/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Location could probably also be canonicalized</a:t>
            </a:r>
          </a:p>
          <a:p>
            <a:pPr lvl="1" marL="742950" indent="-285750">
              <a:buSzPct val="100000"/>
              <a:buFont typeface="Arial"/>
              <a:buChar char="•"/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Important: also keep link back to original text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96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9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after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9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after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9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Class="entr" nodeType="after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9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9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969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" name="Rectangle 2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Precision</a:t>
            </a:r>
          </a:p>
        </p:txBody>
      </p:sp>
      <p:sp>
        <p:nvSpPr>
          <p:cNvPr id="654" name="Text Box 3"/>
          <p:cNvSpPr txBox="1"/>
          <p:nvPr/>
        </p:nvSpPr>
        <p:spPr>
          <a:xfrm>
            <a:off x="350518" y="1792289"/>
            <a:ext cx="8442964" cy="15900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defTabSz="914400">
              <a:spcBef>
                <a:spcPts val="1600"/>
              </a:spcBef>
              <a:defRPr sz="2800">
                <a:latin typeface="Times Roman"/>
                <a:ea typeface="Times Roman"/>
                <a:cs typeface="Times Roman"/>
                <a:sym typeface="Times Roman"/>
              </a:defRPr>
            </a:pPr>
            <a:r>
              <a:t>Measure of how much of the information the system returned is correct (accuracy). </a:t>
            </a:r>
          </a:p>
          <a:p>
            <a:pPr defTabSz="914400">
              <a:spcBef>
                <a:spcPts val="1600"/>
              </a:spcBef>
              <a:defRPr sz="2800">
                <a:latin typeface="Times Roman"/>
                <a:ea typeface="Times Roman"/>
                <a:cs typeface="Times Roman"/>
                <a:sym typeface="Times Roman"/>
              </a:defRPr>
            </a:pPr>
            <a:r>
              <a:t>Exact definition:</a:t>
            </a:r>
          </a:p>
        </p:txBody>
      </p:sp>
      <p:sp>
        <p:nvSpPr>
          <p:cNvPr id="655" name="Text Box 4"/>
          <p:cNvSpPr txBox="1"/>
          <p:nvPr/>
        </p:nvSpPr>
        <p:spPr>
          <a:xfrm>
            <a:off x="457200" y="3581398"/>
            <a:ext cx="8001000" cy="2466337"/>
          </a:xfrm>
          <a:prstGeom prst="rect">
            <a:avLst/>
          </a:prstGeom>
          <a:ln w="38100">
            <a:solidFill>
              <a:srgbClr val="009999"/>
            </a:solidFill>
            <a:miter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defTabSz="914400">
              <a:spcBef>
                <a:spcPts val="1600"/>
              </a:spcBef>
              <a:defRPr sz="2800">
                <a:latin typeface="Times Roman"/>
                <a:ea typeface="Times Roman"/>
                <a:cs typeface="Times Roman"/>
                <a:sym typeface="Times Roman"/>
              </a:defRPr>
            </a:pPr>
            <a:r>
              <a:t>Precision = 	1 if no answers given by system</a:t>
            </a:r>
          </a:p>
          <a:p>
            <a:pPr defTabSz="914400">
              <a:spcBef>
                <a:spcPts val="1600"/>
              </a:spcBef>
              <a:defRPr sz="2800">
                <a:latin typeface="Times Roman"/>
                <a:ea typeface="Times Roman"/>
                <a:cs typeface="Times Roman"/>
                <a:sym typeface="Times Roman"/>
              </a:defRPr>
            </a:pPr>
            <a:r>
              <a:t>		else:</a:t>
            </a:r>
          </a:p>
          <a:p>
            <a:pPr defTabSz="914400">
              <a:spcBef>
                <a:spcPts val="1600"/>
              </a:spcBef>
              <a:defRPr sz="2800">
                <a:latin typeface="Times Roman"/>
                <a:ea typeface="Times Roman"/>
                <a:cs typeface="Times Roman"/>
                <a:sym typeface="Times Roman"/>
              </a:defRPr>
            </a:pPr>
            <a:r>
              <a:t>                     </a:t>
            </a:r>
            <a:r>
              <a:rPr u="sng"/>
              <a:t> # of correct answers given by system</a:t>
            </a:r>
          </a:p>
          <a:p>
            <a:pPr defTabSz="914400">
              <a:lnSpc>
                <a:spcPct val="10000"/>
              </a:lnSpc>
              <a:spcBef>
                <a:spcPts val="1600"/>
              </a:spcBef>
              <a:defRPr sz="2800">
                <a:latin typeface="Times Roman"/>
                <a:ea typeface="Times Roman"/>
                <a:cs typeface="Times Roman"/>
                <a:sym typeface="Times Roman"/>
              </a:defRPr>
            </a:pPr>
            <a:r>
              <a:t>		 # of answers given by system</a:t>
            </a:r>
          </a:p>
        </p:txBody>
      </p:sp>
      <p:sp>
        <p:nvSpPr>
          <p:cNvPr id="656" name="TextBox 4"/>
          <p:cNvSpPr txBox="1"/>
          <p:nvPr/>
        </p:nvSpPr>
        <p:spPr>
          <a:xfrm>
            <a:off x="6206040" y="6578424"/>
            <a:ext cx="2573034" cy="2565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1100">
                <a:latin typeface="Lucida Sans"/>
                <a:ea typeface="Lucida Sans"/>
                <a:cs typeface="Lucida Sans"/>
                <a:sym typeface="Lucida Sans"/>
              </a:defRPr>
            </a:lvl1pPr>
          </a:lstStyle>
          <a:p>
            <a:pPr/>
            <a:r>
              <a:t>Slide modified from Butt/Jurafsky/Martin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654" grpId="1"/>
      <p:bldP build="whole" bldLvl="1" animBg="1" rev="0" advAuto="0" spid="655" grpId="2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1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How many database entries?</a:t>
            </a:r>
          </a:p>
        </p:txBody>
      </p:sp>
      <p:sp>
        <p:nvSpPr>
          <p:cNvPr id="972" name="Content Placeholder 2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In the CMU seminars task, one message generally results in one database entry</a:t>
            </a:r>
          </a:p>
          <a:p>
            <a:pPr lvl="1" marL="742950" indent="-285750">
              <a:spcBef>
                <a:spcPts val="600"/>
              </a:spcBef>
              <a:buClr>
                <a:srgbClr val="FF3300"/>
              </a:buClr>
              <a:defRPr sz="2800"/>
            </a:pPr>
            <a:r>
              <a:t>Or no database entry if you process an email that is not about a seminar</a:t>
            </a:r>
          </a:p>
          <a:p>
            <a:pPr/>
            <a:r>
              <a:t>In other IE tasks, can get multiple database entries from a single document or web page</a:t>
            </a:r>
          </a:p>
          <a:p>
            <a:pPr lvl="1" marL="742950" indent="-285750">
              <a:spcBef>
                <a:spcPts val="600"/>
              </a:spcBef>
              <a:buClr>
                <a:srgbClr val="FF3300"/>
              </a:buClr>
              <a:defRPr sz="2800"/>
            </a:pPr>
            <a:r>
              <a:t>A page of concert listings -&gt; database entries</a:t>
            </a:r>
          </a:p>
          <a:p>
            <a:pPr lvl="1" marL="742950" indent="-285750">
              <a:spcBef>
                <a:spcPts val="600"/>
              </a:spcBef>
              <a:buClr>
                <a:srgbClr val="FF3300"/>
              </a:buClr>
              <a:defRPr sz="2800"/>
            </a:pPr>
            <a:r>
              <a:t>Entries in timeline -&gt; database entries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4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Summary</a:t>
            </a:r>
          </a:p>
        </p:txBody>
      </p:sp>
      <p:sp>
        <p:nvSpPr>
          <p:cNvPr id="975" name="Content Placeholder 2"/>
          <p:cNvSpPr txBox="1"/>
          <p:nvPr>
            <p:ph type="body" idx="1"/>
          </p:nvPr>
        </p:nvSpPr>
        <p:spPr>
          <a:xfrm>
            <a:off x="685800" y="1800891"/>
            <a:ext cx="7772400" cy="4114806"/>
          </a:xfrm>
          <a:prstGeom prst="rect">
            <a:avLst/>
          </a:prstGeom>
        </p:spPr>
        <p:txBody>
          <a:bodyPr/>
          <a:lstStyle/>
          <a:p>
            <a:pPr marL="294892" indent="-294892" defTabSz="786383">
              <a:spcBef>
                <a:spcPts val="600"/>
              </a:spcBef>
              <a:defRPr sz="2700"/>
            </a:pPr>
            <a:r>
              <a:t>IR: end-user</a:t>
            </a:r>
          </a:p>
          <a:p>
            <a:pPr lvl="1" marL="638937" indent="-245745" defTabSz="786383">
              <a:spcBef>
                <a:spcPts val="500"/>
              </a:spcBef>
              <a:buClr>
                <a:srgbClr val="FF3300"/>
              </a:buClr>
              <a:defRPr sz="2400"/>
            </a:pPr>
            <a:r>
              <a:t>Start with information need</a:t>
            </a:r>
          </a:p>
          <a:p>
            <a:pPr lvl="1" marL="638937" indent="-245745" defTabSz="786383">
              <a:spcBef>
                <a:spcPts val="500"/>
              </a:spcBef>
              <a:buClr>
                <a:srgbClr val="FF3300"/>
              </a:buClr>
              <a:defRPr sz="2400"/>
            </a:pPr>
            <a:r>
              <a:t>Gets relevant documents, hopefully information need is solved</a:t>
            </a:r>
          </a:p>
          <a:p>
            <a:pPr lvl="1" marL="638937" indent="-245745" defTabSz="786383">
              <a:spcBef>
                <a:spcPts val="500"/>
              </a:spcBef>
              <a:buClr>
                <a:srgbClr val="FF3300"/>
              </a:buClr>
              <a:defRPr sz="2400"/>
            </a:pPr>
            <a:r>
              <a:t>Important difference: Traditional IR vs. Web R</a:t>
            </a:r>
          </a:p>
          <a:p>
            <a:pPr marL="294892" indent="-294892" defTabSz="786383">
              <a:spcBef>
                <a:spcPts val="600"/>
              </a:spcBef>
              <a:defRPr sz="2700"/>
            </a:pPr>
            <a:r>
              <a:t>IE: analyst (you)</a:t>
            </a:r>
          </a:p>
          <a:p>
            <a:pPr lvl="1" marL="638937" indent="-245745" defTabSz="786383">
              <a:spcBef>
                <a:spcPts val="500"/>
              </a:spcBef>
              <a:buClr>
                <a:srgbClr val="FF3300"/>
              </a:buClr>
              <a:defRPr sz="2400"/>
            </a:pPr>
            <a:r>
              <a:t>Start with template design and corpus</a:t>
            </a:r>
          </a:p>
          <a:p>
            <a:pPr lvl="1" marL="638937" indent="-245745" defTabSz="786383">
              <a:spcBef>
                <a:spcPts val="500"/>
              </a:spcBef>
              <a:buClr>
                <a:srgbClr val="FF3300"/>
              </a:buClr>
              <a:defRPr sz="2400"/>
            </a:pPr>
            <a:r>
              <a:t>Get database of filled out templates</a:t>
            </a:r>
          </a:p>
          <a:p>
            <a:pPr lvl="2" marL="982980" indent="-196594" defTabSz="786383">
              <a:spcBef>
                <a:spcPts val="400"/>
              </a:spcBef>
              <a:buClr>
                <a:srgbClr val="00CC99"/>
              </a:buClr>
              <a:defRPr sz="2000"/>
            </a:pPr>
            <a:r>
              <a:t>Followed by subsequent processing (e.g., data mining, or user browsing, etc.)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7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IE: what we've seen so far</a:t>
            </a:r>
          </a:p>
        </p:txBody>
      </p:sp>
      <p:sp>
        <p:nvSpPr>
          <p:cNvPr id="978" name="Content Placeholder 2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 defTabSz="877822">
              <a:buSzTx/>
              <a:buNone/>
              <a:defRPr sz="3000"/>
            </a:pPr>
            <a:r>
              <a:t>So far we have looked at:</a:t>
            </a:r>
          </a:p>
          <a:p>
            <a:pPr marL="329184" indent="-329184" defTabSz="877822">
              <a:defRPr sz="3000"/>
            </a:pPr>
            <a:r>
              <a:t>Source issues (selection, tokenization, etc)</a:t>
            </a:r>
          </a:p>
          <a:p>
            <a:pPr marL="329184" indent="-329184" defTabSz="877822">
              <a:defRPr sz="3000"/>
            </a:pPr>
            <a:r>
              <a:t>Extracting regular entities</a:t>
            </a:r>
          </a:p>
          <a:p>
            <a:pPr marL="329184" indent="-329184" defTabSz="877822">
              <a:defRPr sz="3000"/>
            </a:pPr>
            <a:r>
              <a:t>Rule-based extraction of named entities</a:t>
            </a:r>
          </a:p>
          <a:p>
            <a:pPr marL="329184" indent="-329184" defTabSz="877822">
              <a:defRPr sz="3000"/>
            </a:pPr>
            <a:r>
              <a:t>Learning rules for rule-based extraction of named entities</a:t>
            </a:r>
          </a:p>
          <a:p>
            <a:pPr marL="329184" indent="-329184" defTabSz="877822">
              <a:defRPr sz="3000"/>
            </a:pPr>
            <a:r>
              <a:t>We also jumped ahead and looked briefly at end-to-end IE for the CMU Seminars task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0" name="Title 1"/>
          <p:cNvSpPr txBox="1"/>
          <p:nvPr>
            <p:ph type="title"/>
          </p:nvPr>
        </p:nvSpPr>
        <p:spPr>
          <a:xfrm>
            <a:off x="225378" y="-1"/>
            <a:ext cx="8229601" cy="923595"/>
          </a:xfrm>
          <a:prstGeom prst="rect">
            <a:avLst/>
          </a:prstGeom>
        </p:spPr>
        <p:txBody>
          <a:bodyPr/>
          <a:lstStyle/>
          <a:p>
            <a:pPr/>
            <a:r>
              <a:t>Information Extraction</a:t>
            </a:r>
          </a:p>
        </p:txBody>
      </p:sp>
      <p:sp>
        <p:nvSpPr>
          <p:cNvPr id="981" name="TextBox 22"/>
          <p:cNvSpPr txBox="1"/>
          <p:nvPr/>
        </p:nvSpPr>
        <p:spPr>
          <a:xfrm>
            <a:off x="262291" y="5001093"/>
            <a:ext cx="1121117" cy="650237"/>
          </a:xfrm>
          <a:prstGeom prst="rect">
            <a:avLst/>
          </a:prstGeom>
          <a:solidFill>
            <a:srgbClr val="0000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>
              <a:defRPr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Source</a:t>
            </a:r>
          </a:p>
          <a:p>
            <a:pPr>
              <a:defRPr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Selection</a:t>
            </a:r>
          </a:p>
        </p:txBody>
      </p:sp>
      <p:sp>
        <p:nvSpPr>
          <p:cNvPr id="982" name="TextBox 23"/>
          <p:cNvSpPr txBox="1"/>
          <p:nvPr/>
        </p:nvSpPr>
        <p:spPr>
          <a:xfrm>
            <a:off x="1960839" y="4714016"/>
            <a:ext cx="1627095" cy="650237"/>
          </a:xfrm>
          <a:prstGeom prst="rect">
            <a:avLst/>
          </a:prstGeom>
          <a:solidFill>
            <a:srgbClr val="0000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>
              <a:defRPr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Tokenization&amp;</a:t>
            </a:r>
          </a:p>
          <a:p>
            <a:pPr>
              <a:defRPr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Normalization</a:t>
            </a:r>
          </a:p>
        </p:txBody>
      </p:sp>
      <p:sp>
        <p:nvSpPr>
          <p:cNvPr id="983" name="TextBox 24"/>
          <p:cNvSpPr txBox="1"/>
          <p:nvPr/>
        </p:nvSpPr>
        <p:spPr>
          <a:xfrm>
            <a:off x="3978421" y="3896528"/>
            <a:ext cx="1597515" cy="650237"/>
          </a:xfrm>
          <a:prstGeom prst="rect">
            <a:avLst/>
          </a:prstGeom>
          <a:solidFill>
            <a:srgbClr val="0000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>
              <a:defRPr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Named Entity</a:t>
            </a:r>
          </a:p>
          <a:p>
            <a:pPr>
              <a:defRPr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Recognition</a:t>
            </a:r>
          </a:p>
        </p:txBody>
      </p:sp>
      <p:sp>
        <p:nvSpPr>
          <p:cNvPr id="984" name="TextBox 31"/>
          <p:cNvSpPr txBox="1"/>
          <p:nvPr/>
        </p:nvSpPr>
        <p:spPr>
          <a:xfrm>
            <a:off x="6157931" y="3189122"/>
            <a:ext cx="1199028" cy="650237"/>
          </a:xfrm>
          <a:prstGeom prst="rect">
            <a:avLst/>
          </a:prstGeom>
          <a:solidFill>
            <a:srgbClr val="0000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>
              <a:defRPr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Instance</a:t>
            </a:r>
          </a:p>
          <a:p>
            <a:pPr>
              <a:defRPr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Extraction</a:t>
            </a:r>
          </a:p>
        </p:txBody>
      </p:sp>
      <p:sp>
        <p:nvSpPr>
          <p:cNvPr id="985" name="TextBox 32"/>
          <p:cNvSpPr txBox="1"/>
          <p:nvPr/>
        </p:nvSpPr>
        <p:spPr>
          <a:xfrm>
            <a:off x="7188389" y="2316270"/>
            <a:ext cx="1199028" cy="650237"/>
          </a:xfrm>
          <a:prstGeom prst="rect">
            <a:avLst/>
          </a:prstGeom>
          <a:solidFill>
            <a:srgbClr val="0000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>
              <a:defRPr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Fact</a:t>
            </a:r>
          </a:p>
          <a:p>
            <a:pPr>
              <a:defRPr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Extraction</a:t>
            </a:r>
          </a:p>
        </p:txBody>
      </p:sp>
      <p:sp>
        <p:nvSpPr>
          <p:cNvPr id="986" name="TextBox 36"/>
          <p:cNvSpPr txBox="1"/>
          <p:nvPr/>
        </p:nvSpPr>
        <p:spPr>
          <a:xfrm>
            <a:off x="7431323" y="1118260"/>
            <a:ext cx="1414233" cy="929637"/>
          </a:xfrm>
          <a:prstGeom prst="rect">
            <a:avLst/>
          </a:prstGeom>
          <a:solidFill>
            <a:srgbClr val="0000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>
              <a:defRPr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Ontological</a:t>
            </a:r>
          </a:p>
          <a:p>
            <a:pPr>
              <a:defRPr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Information</a:t>
            </a:r>
          </a:p>
          <a:p>
            <a:pPr>
              <a:defRPr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Extraction</a:t>
            </a:r>
          </a:p>
        </p:txBody>
      </p:sp>
      <p:grpSp>
        <p:nvGrpSpPr>
          <p:cNvPr id="990" name="Folded Corner 37"/>
          <p:cNvGrpSpPr/>
          <p:nvPr/>
        </p:nvGrpSpPr>
        <p:grpSpPr>
          <a:xfrm>
            <a:off x="457197" y="5743184"/>
            <a:ext cx="591979" cy="842160"/>
            <a:chOff x="0" y="-1"/>
            <a:chExt cx="591978" cy="842159"/>
          </a:xfrm>
        </p:grpSpPr>
        <p:sp>
          <p:nvSpPr>
            <p:cNvPr id="987" name="Shape"/>
            <p:cNvSpPr/>
            <p:nvPr/>
          </p:nvSpPr>
          <p:spPr>
            <a:xfrm>
              <a:off x="-2" y="-2"/>
              <a:ext cx="591980" cy="8421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16237"/>
                  </a:lnTo>
                  <a:lnTo>
                    <a:pt x="13970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FFFF00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</a:p>
          </p:txBody>
        </p:sp>
        <p:sp>
          <p:nvSpPr>
            <p:cNvPr id="988" name="Triangle"/>
            <p:cNvSpPr/>
            <p:nvPr/>
          </p:nvSpPr>
          <p:spPr>
            <a:xfrm>
              <a:off x="382871" y="633052"/>
              <a:ext cx="209106" cy="2091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lnTo>
                    <a:pt x="4320" y="432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</a:p>
          </p:txBody>
        </p:sp>
        <p:sp>
          <p:nvSpPr>
            <p:cNvPr id="989" name="Line"/>
            <p:cNvSpPr/>
            <p:nvPr/>
          </p:nvSpPr>
          <p:spPr>
            <a:xfrm>
              <a:off x="-2" y="-2"/>
              <a:ext cx="591980" cy="8421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970" y="21600"/>
                  </a:moveTo>
                  <a:lnTo>
                    <a:pt x="15496" y="17309"/>
                  </a:lnTo>
                  <a:lnTo>
                    <a:pt x="21600" y="16237"/>
                  </a:lnTo>
                  <a:lnTo>
                    <a:pt x="13970" y="21600"/>
                  </a:lnTo>
                  <a:lnTo>
                    <a:pt x="0" y="21600"/>
                  </a:lnTo>
                  <a:lnTo>
                    <a:pt x="0" y="0"/>
                  </a:lnTo>
                  <a:lnTo>
                    <a:pt x="21600" y="0"/>
                  </a:lnTo>
                  <a:lnTo>
                    <a:pt x="21600" y="16237"/>
                  </a:lnTo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</a:p>
          </p:txBody>
        </p:sp>
      </p:grpSp>
      <p:sp>
        <p:nvSpPr>
          <p:cNvPr id="991" name="TextBox 38"/>
          <p:cNvSpPr txBox="1"/>
          <p:nvPr/>
        </p:nvSpPr>
        <p:spPr>
          <a:xfrm>
            <a:off x="1329398" y="5864971"/>
            <a:ext cx="331744" cy="5867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b="1" sz="3200"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/>
            <a:r>
              <a:t>?</a:t>
            </a:r>
          </a:p>
        </p:txBody>
      </p:sp>
      <p:sp>
        <p:nvSpPr>
          <p:cNvPr id="992" name="TextBox 39"/>
          <p:cNvSpPr txBox="1"/>
          <p:nvPr/>
        </p:nvSpPr>
        <p:spPr>
          <a:xfrm>
            <a:off x="2169504" y="5361887"/>
            <a:ext cx="1269462" cy="9296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>
              <a:defRPr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05/01/67</a:t>
            </a:r>
          </a:p>
          <a:p>
            <a:pPr>
              <a:defRPr>
                <a:solidFill>
                  <a:srgbClr val="FF0000"/>
                </a:solidFill>
                <a:latin typeface="Wingdings"/>
                <a:ea typeface="Wingdings"/>
                <a:cs typeface="Wingdings"/>
                <a:sym typeface="Wingdings"/>
              </a:defRPr>
            </a:pPr>
            <a:r>
              <a:t></a:t>
            </a:r>
            <a:r>
              <a:rPr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  <a:p>
            <a:pPr>
              <a:defRPr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1967-05-01</a:t>
            </a:r>
          </a:p>
        </p:txBody>
      </p:sp>
      <p:cxnSp>
        <p:nvCxnSpPr>
          <p:cNvPr id="993" name="Straight Connector 41"/>
          <p:cNvCxnSpPr>
            <a:stCxn id="981" idx="0"/>
            <a:endCxn id="982" idx="0"/>
          </p:cNvCxnSpPr>
          <p:nvPr/>
        </p:nvCxnSpPr>
        <p:spPr>
          <a:xfrm flipV="1">
            <a:off x="822849" y="5039134"/>
            <a:ext cx="1951538" cy="287078"/>
          </a:xfrm>
          <a:prstGeom prst="straightConnector1">
            <a:avLst/>
          </a:prstGeom>
          <a:ln w="38100">
            <a:solidFill>
              <a:srgbClr val="0000FF"/>
            </a:solidFill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</p:cxnSp>
      <p:cxnSp>
        <p:nvCxnSpPr>
          <p:cNvPr id="994" name="Straight Connector 43"/>
          <p:cNvCxnSpPr>
            <a:stCxn id="982" idx="0"/>
            <a:endCxn id="983" idx="0"/>
          </p:cNvCxnSpPr>
          <p:nvPr/>
        </p:nvCxnSpPr>
        <p:spPr>
          <a:xfrm flipV="1">
            <a:off x="2774386" y="4221646"/>
            <a:ext cx="2002793" cy="817489"/>
          </a:xfrm>
          <a:prstGeom prst="straightConnector1">
            <a:avLst/>
          </a:prstGeom>
          <a:ln w="38100">
            <a:solidFill>
              <a:srgbClr val="0000FF"/>
            </a:solidFill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</p:cxnSp>
      <p:cxnSp>
        <p:nvCxnSpPr>
          <p:cNvPr id="995" name="Straight Connector 46"/>
          <p:cNvCxnSpPr>
            <a:stCxn id="983" idx="0"/>
            <a:endCxn id="984" idx="0"/>
          </p:cNvCxnSpPr>
          <p:nvPr/>
        </p:nvCxnSpPr>
        <p:spPr>
          <a:xfrm flipV="1">
            <a:off x="4777178" y="3514240"/>
            <a:ext cx="1980267" cy="707407"/>
          </a:xfrm>
          <a:prstGeom prst="straightConnector1">
            <a:avLst/>
          </a:prstGeom>
          <a:ln w="38100">
            <a:solidFill>
              <a:srgbClr val="0000FF"/>
            </a:solidFill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</p:cxnSp>
      <p:cxnSp>
        <p:nvCxnSpPr>
          <p:cNvPr id="996" name="Straight Connector 49"/>
          <p:cNvCxnSpPr>
            <a:stCxn id="984" idx="0"/>
            <a:endCxn id="985" idx="0"/>
          </p:cNvCxnSpPr>
          <p:nvPr/>
        </p:nvCxnSpPr>
        <p:spPr>
          <a:xfrm flipV="1">
            <a:off x="6757444" y="2641388"/>
            <a:ext cx="1030459" cy="872853"/>
          </a:xfrm>
          <a:prstGeom prst="straightConnector1">
            <a:avLst/>
          </a:prstGeom>
          <a:ln w="38100">
            <a:solidFill>
              <a:srgbClr val="0000FF"/>
            </a:solidFill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</p:cxnSp>
      <p:cxnSp>
        <p:nvCxnSpPr>
          <p:cNvPr id="997" name="Straight Connector 52"/>
          <p:cNvCxnSpPr>
            <a:stCxn id="985" idx="0"/>
            <a:endCxn id="986" idx="0"/>
          </p:cNvCxnSpPr>
          <p:nvPr/>
        </p:nvCxnSpPr>
        <p:spPr>
          <a:xfrm flipV="1">
            <a:off x="7787902" y="1583078"/>
            <a:ext cx="350538" cy="1058311"/>
          </a:xfrm>
          <a:prstGeom prst="straightConnector1">
            <a:avLst/>
          </a:prstGeom>
          <a:ln w="38100">
            <a:solidFill>
              <a:srgbClr val="0000FF"/>
            </a:solidFill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</p:cxnSp>
      <p:sp>
        <p:nvSpPr>
          <p:cNvPr id="998" name="TextBox 57"/>
          <p:cNvSpPr txBox="1"/>
          <p:nvPr/>
        </p:nvSpPr>
        <p:spPr>
          <a:xfrm>
            <a:off x="7542169" y="289920"/>
            <a:ext cx="1492368" cy="370837"/>
          </a:xfrm>
          <a:prstGeom prst="rect">
            <a:avLst/>
          </a:prstGeom>
          <a:solidFill>
            <a:srgbClr val="0000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/>
            <a:r>
              <a:t>and beyond</a:t>
            </a:r>
          </a:p>
        </p:txBody>
      </p:sp>
      <p:cxnSp>
        <p:nvCxnSpPr>
          <p:cNvPr id="999" name="Straight Connector 58"/>
          <p:cNvCxnSpPr>
            <a:stCxn id="986" idx="0"/>
            <a:endCxn id="998" idx="0"/>
          </p:cNvCxnSpPr>
          <p:nvPr/>
        </p:nvCxnSpPr>
        <p:spPr>
          <a:xfrm flipV="1">
            <a:off x="8138439" y="475338"/>
            <a:ext cx="149914" cy="1107741"/>
          </a:xfrm>
          <a:prstGeom prst="straightConnector1">
            <a:avLst/>
          </a:prstGeom>
          <a:ln w="38100">
            <a:solidFill>
              <a:srgbClr val="0000FF"/>
            </a:solidFill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</p:cxnSp>
      <p:grpSp>
        <p:nvGrpSpPr>
          <p:cNvPr id="1005" name="Folded Corner 70"/>
          <p:cNvGrpSpPr/>
          <p:nvPr/>
        </p:nvGrpSpPr>
        <p:grpSpPr>
          <a:xfrm>
            <a:off x="3978417" y="4689687"/>
            <a:ext cx="1874855" cy="879300"/>
            <a:chOff x="-1" y="-1"/>
            <a:chExt cx="1874853" cy="879298"/>
          </a:xfrm>
        </p:grpSpPr>
        <p:grpSp>
          <p:nvGrpSpPr>
            <p:cNvPr id="1003" name="Group"/>
            <p:cNvGrpSpPr/>
            <p:nvPr/>
          </p:nvGrpSpPr>
          <p:grpSpPr>
            <a:xfrm>
              <a:off x="-2" y="60258"/>
              <a:ext cx="1874855" cy="819040"/>
              <a:chOff x="0" y="0"/>
              <a:chExt cx="1874853" cy="819038"/>
            </a:xfrm>
          </p:grpSpPr>
          <p:sp>
            <p:nvSpPr>
              <p:cNvPr id="1000" name="Shape"/>
              <p:cNvSpPr/>
              <p:nvPr/>
            </p:nvSpPr>
            <p:spPr>
              <a:xfrm>
                <a:off x="-1" y="0"/>
                <a:ext cx="1874855" cy="81903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13970"/>
                    </a:lnTo>
                    <a:lnTo>
                      <a:pt x="18267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FFFF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>
                    <a:latin typeface="Century Gothic"/>
                    <a:ea typeface="Century Gothic"/>
                    <a:cs typeface="Century Gothic"/>
                    <a:sym typeface="Century Gothic"/>
                  </a:defRPr>
                </a:pPr>
              </a:p>
            </p:txBody>
          </p:sp>
          <p:sp>
            <p:nvSpPr>
              <p:cNvPr id="1001" name="Triangle"/>
              <p:cNvSpPr/>
              <p:nvPr/>
            </p:nvSpPr>
            <p:spPr>
              <a:xfrm>
                <a:off x="1585542" y="529725"/>
                <a:ext cx="289312" cy="28931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21600"/>
                    </a:moveTo>
                    <a:lnTo>
                      <a:pt x="4320" y="432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000000">
                  <a:alpha val="2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>
                    <a:latin typeface="Century Gothic"/>
                    <a:ea typeface="Century Gothic"/>
                    <a:cs typeface="Century Gothic"/>
                    <a:sym typeface="Century Gothic"/>
                  </a:defRPr>
                </a:pPr>
              </a:p>
            </p:txBody>
          </p:sp>
          <p:sp>
            <p:nvSpPr>
              <p:cNvPr id="1002" name="Line"/>
              <p:cNvSpPr/>
              <p:nvPr/>
            </p:nvSpPr>
            <p:spPr>
              <a:xfrm>
                <a:off x="-1" y="0"/>
                <a:ext cx="1874855" cy="81903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8267" y="21600"/>
                    </a:moveTo>
                    <a:lnTo>
                      <a:pt x="18934" y="15496"/>
                    </a:lnTo>
                    <a:lnTo>
                      <a:pt x="21600" y="13970"/>
                    </a:lnTo>
                    <a:lnTo>
                      <a:pt x="18267" y="21600"/>
                    </a:lnTo>
                    <a:lnTo>
                      <a:pt x="0" y="21600"/>
                    </a:lnTo>
                    <a:lnTo>
                      <a:pt x="0" y="0"/>
                    </a:lnTo>
                    <a:lnTo>
                      <a:pt x="21600" y="0"/>
                    </a:lnTo>
                    <a:lnTo>
                      <a:pt x="21600" y="13970"/>
                    </a:lnTo>
                  </a:path>
                </a:pathLst>
              </a:custGeom>
              <a:noFill/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>
                    <a:latin typeface="Century Gothic"/>
                    <a:ea typeface="Century Gothic"/>
                    <a:cs typeface="Century Gothic"/>
                    <a:sym typeface="Century Gothic"/>
                  </a:defRPr>
                </a:pPr>
              </a:p>
            </p:txBody>
          </p:sp>
        </p:grpSp>
        <p:sp>
          <p:nvSpPr>
            <p:cNvPr id="1004" name="...married Elvis…"/>
            <p:cNvSpPr txBox="1"/>
            <p:nvPr/>
          </p:nvSpPr>
          <p:spPr>
            <a:xfrm>
              <a:off x="50483" y="-2"/>
              <a:ext cx="1773883" cy="65023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>
                <a:defRPr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r>
                <a:t>...married </a:t>
              </a:r>
              <a:r>
                <a:rPr u="sng"/>
                <a:t>Elvis </a:t>
              </a:r>
              <a:endParaRPr>
                <a:solidFill>
                  <a:srgbClr val="FFFFFF"/>
                </a:solidFill>
              </a:endParaRPr>
            </a:p>
            <a:p>
              <a:pPr>
                <a:defRPr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r>
                <a:t>on 1967-05-01</a:t>
              </a:r>
            </a:p>
          </p:txBody>
        </p:sp>
      </p:grpSp>
      <p:graphicFrame>
        <p:nvGraphicFramePr>
          <p:cNvPr id="1006" name="Table 73"/>
          <p:cNvGraphicFramePr/>
          <p:nvPr/>
        </p:nvGraphicFramePr>
        <p:xfrm>
          <a:off x="6210760" y="4078177"/>
          <a:ext cx="2857920" cy="741684"/>
        </p:xfrm>
        <a:graphic xmlns:a="http://schemas.openxmlformats.org/drawingml/2006/main">
          <a:graphicData uri="http://schemas.openxmlformats.org/drawingml/2006/table">
            <a:tbl>
              <a:tblPr firstCol="0" firstRow="1" lastCol="0" lastRow="0" bandCol="0" bandRow="1" rtl="0">
                <a:tableStyleId>{4C3C2611-4C71-4FC5-86AE-919BDF0F9419}</a:tableStyleId>
              </a:tblPr>
              <a:tblGrid>
                <a:gridCol w="1616293"/>
                <a:gridCol w="1241624"/>
              </a:tblGrid>
              <a:tr h="370840">
                <a:tc>
                  <a:txBody>
                    <a:bodyPr/>
                    <a:lstStyle/>
                    <a:p>
                      <a:pPr algn="l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sz="1600">
                          <a:sym typeface="Helvetica"/>
                        </a:rPr>
                        <a:t>Elvis Presley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chemeClr val="accent1"/>
                      </a:solidFill>
                    </a:lnL>
                    <a:lnR w="12700">
                      <a:solidFill>
                        <a:schemeClr val="accent1"/>
                      </a:solidFill>
                    </a:lnR>
                    <a:lnT w="12700">
                      <a:solidFill>
                        <a:schemeClr val="accent1"/>
                      </a:solidFill>
                    </a:lnT>
                    <a:lnB w="12700">
                      <a:solidFill>
                        <a:schemeClr val="accent1"/>
                      </a:solidFill>
                    </a:lnB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sz="1600">
                          <a:sym typeface="Helvetica"/>
                        </a:rPr>
                        <a:t>singer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chemeClr val="accent1"/>
                      </a:solidFill>
                    </a:lnL>
                    <a:lnR w="12700">
                      <a:solidFill>
                        <a:schemeClr val="accent1"/>
                      </a:solidFill>
                    </a:lnR>
                    <a:lnT w="12700">
                      <a:solidFill>
                        <a:schemeClr val="accent1"/>
                      </a:solidFill>
                    </a:lnT>
                    <a:lnB w="12700">
                      <a:solidFill>
                        <a:schemeClr val="accent1"/>
                      </a:solidFill>
                    </a:lnB>
                    <a:solidFill>
                      <a:srgbClr val="E6E6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600">
                          <a:sym typeface="Helvetica"/>
                        </a:rPr>
                        <a:t>Angela Merkel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chemeClr val="accent1"/>
                      </a:solidFill>
                    </a:lnL>
                    <a:lnR w="12700">
                      <a:solidFill>
                        <a:schemeClr val="accent1"/>
                      </a:solidFill>
                    </a:lnR>
                    <a:lnT w="12700">
                      <a:solidFill>
                        <a:schemeClr val="accent1"/>
                      </a:solidFill>
                    </a:lnT>
                    <a:lnB w="12700">
                      <a:solidFill>
                        <a:schemeClr val="accent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600">
                          <a:sym typeface="Helvetica"/>
                        </a:rPr>
                        <a:t>politician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chemeClr val="accent1"/>
                      </a:solidFill>
                    </a:lnL>
                    <a:lnR w="12700">
                      <a:solidFill>
                        <a:schemeClr val="accent1"/>
                      </a:solidFill>
                    </a:lnR>
                    <a:lnT w="12700">
                      <a:solidFill>
                        <a:schemeClr val="accent1"/>
                      </a:solidFill>
                    </a:lnT>
                    <a:lnB w="12700">
                      <a:solidFill>
                        <a:schemeClr val="accent1"/>
                      </a:solidFill>
                    </a:lnB>
                  </a:tcPr>
                </a:tc>
              </a:tr>
            </a:tbl>
          </a:graphicData>
        </a:graphic>
      </p:graphicFrame>
      <p:sp>
        <p:nvSpPr>
          <p:cNvPr id="1007" name="TextBox 21"/>
          <p:cNvSpPr txBox="1"/>
          <p:nvPr/>
        </p:nvSpPr>
        <p:spPr>
          <a:xfrm>
            <a:off x="846399" y="4431641"/>
            <a:ext cx="334225" cy="3962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2400">
                <a:solidFill>
                  <a:srgbClr val="008000"/>
                </a:solidFill>
                <a:latin typeface="Zapf Dingbats"/>
                <a:ea typeface="Zapf Dingbats"/>
                <a:cs typeface="Zapf Dingbats"/>
                <a:sym typeface="Zapf Dingbats"/>
              </a:defRPr>
            </a:lvl1pPr>
          </a:lstStyle>
          <a:p>
            <a:pPr/>
            <a:r>
              <a:t>✓</a:t>
            </a:r>
          </a:p>
        </p:txBody>
      </p:sp>
      <p:sp>
        <p:nvSpPr>
          <p:cNvPr id="1008" name="TextBox 25"/>
          <p:cNvSpPr txBox="1"/>
          <p:nvPr/>
        </p:nvSpPr>
        <p:spPr>
          <a:xfrm>
            <a:off x="2438805" y="4122377"/>
            <a:ext cx="334226" cy="3962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2400">
                <a:solidFill>
                  <a:srgbClr val="008000"/>
                </a:solidFill>
                <a:latin typeface="Zapf Dingbats"/>
                <a:ea typeface="Zapf Dingbats"/>
                <a:cs typeface="Zapf Dingbats"/>
                <a:sym typeface="Zapf Dingbats"/>
              </a:defRPr>
            </a:lvl1pPr>
          </a:lstStyle>
          <a:p>
            <a:pPr/>
            <a:r>
              <a:t>✓</a:t>
            </a:r>
          </a:p>
        </p:txBody>
      </p:sp>
      <p:sp>
        <p:nvSpPr>
          <p:cNvPr id="1009" name="TextBox 74"/>
          <p:cNvSpPr txBox="1"/>
          <p:nvPr/>
        </p:nvSpPr>
        <p:spPr>
          <a:xfrm>
            <a:off x="8382" y="849162"/>
            <a:ext cx="7958030" cy="11963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b="1" sz="24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Information Extraction</a:t>
            </a:r>
            <a:r>
              <a:rPr b="0"/>
              <a:t> (IE) is the process </a:t>
            </a:r>
          </a:p>
          <a:p>
            <a:pPr>
              <a:defRPr sz="24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of extracting structured information </a:t>
            </a:r>
          </a:p>
          <a:p>
            <a:pPr>
              <a:defRPr sz="24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from unstructured machine-readable documents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1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Where we are going</a:t>
            </a:r>
          </a:p>
        </p:txBody>
      </p:sp>
      <p:sp>
        <p:nvSpPr>
          <p:cNvPr id="1012" name="Content Placeholder 2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We will stay with the named entity recognition (NER) topic for a while</a:t>
            </a:r>
          </a:p>
          <a:p>
            <a:pPr lvl="1" marL="742950" indent="-285750">
              <a:spcBef>
                <a:spcPts val="600"/>
              </a:spcBef>
              <a:buClr>
                <a:srgbClr val="FF3300"/>
              </a:buClr>
              <a:defRPr sz="2800"/>
            </a:pPr>
            <a:r>
              <a:t>How to formulate this as a machine learning problem (later in these slides)</a:t>
            </a:r>
          </a:p>
          <a:p>
            <a:pPr lvl="1" marL="742950" indent="-285750">
              <a:spcBef>
                <a:spcPts val="600"/>
              </a:spcBef>
              <a:buClr>
                <a:srgbClr val="FF3300"/>
              </a:buClr>
              <a:defRPr sz="2800"/>
            </a:pPr>
            <a:r>
              <a:t>Next time: brief introduction to machine learning</a:t>
            </a:r>
          </a:p>
        </p:txBody>
      </p:sp>
      <p:sp>
        <p:nvSpPr>
          <p:cNvPr id="1013" name="Slide Number Placeholder 3"/>
          <p:cNvSpPr txBox="1"/>
          <p:nvPr>
            <p:ph type="sldNum" sz="quarter" idx="4294967295"/>
          </p:nvPr>
        </p:nvSpPr>
        <p:spPr>
          <a:xfrm>
            <a:off x="6553199" y="6356349"/>
            <a:ext cx="332737" cy="34842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anchor="t"/>
          <a:lstStyle>
            <a:lvl1pPr algn="l">
              <a:defRPr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5" name="Title 1"/>
          <p:cNvSpPr txBox="1"/>
          <p:nvPr>
            <p:ph type="title"/>
          </p:nvPr>
        </p:nvSpPr>
        <p:spPr>
          <a:xfrm>
            <a:off x="457200" y="-1"/>
            <a:ext cx="8229600" cy="923595"/>
          </a:xfrm>
          <a:prstGeom prst="rect">
            <a:avLst/>
          </a:prstGeom>
        </p:spPr>
        <p:txBody>
          <a:bodyPr/>
          <a:lstStyle/>
          <a:p>
            <a:pPr/>
            <a:r>
              <a:t>Named Entity Recognition</a:t>
            </a:r>
          </a:p>
        </p:txBody>
      </p:sp>
      <p:sp>
        <p:nvSpPr>
          <p:cNvPr id="1016" name="TextBox 20"/>
          <p:cNvSpPr txBox="1"/>
          <p:nvPr/>
        </p:nvSpPr>
        <p:spPr>
          <a:xfrm>
            <a:off x="129346" y="998297"/>
            <a:ext cx="8639317" cy="8280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b="1" sz="24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Named Entity Recognition </a:t>
            </a:r>
            <a:r>
              <a:rPr b="0"/>
              <a:t>(NER) is the process of finding entities (people, cities, organizations, dates, ...) in a text.</a:t>
            </a:r>
          </a:p>
        </p:txBody>
      </p:sp>
      <p:sp>
        <p:nvSpPr>
          <p:cNvPr id="1017" name="TextBox 13"/>
          <p:cNvSpPr txBox="1"/>
          <p:nvPr/>
        </p:nvSpPr>
        <p:spPr>
          <a:xfrm>
            <a:off x="320740" y="2328528"/>
            <a:ext cx="8777542" cy="4597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2400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/>
            <a:r>
              <a:t>Elvis Presley was born in 1935 in East Tupelo, Mississippi.</a:t>
            </a:r>
          </a:p>
        </p:txBody>
      </p:sp>
      <p:sp>
        <p:nvSpPr>
          <p:cNvPr id="1018" name="Left Brace 16"/>
          <p:cNvSpPr/>
          <p:nvPr/>
        </p:nvSpPr>
        <p:spPr>
          <a:xfrm rot="16200000">
            <a:off x="1059410" y="2111300"/>
            <a:ext cx="251934" cy="171216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21600"/>
                </a:moveTo>
                <a:cubicBezTo>
                  <a:pt x="15635" y="21600"/>
                  <a:pt x="10800" y="21481"/>
                  <a:pt x="10800" y="21335"/>
                </a:cubicBezTo>
                <a:lnTo>
                  <a:pt x="10800" y="11065"/>
                </a:lnTo>
                <a:cubicBezTo>
                  <a:pt x="10800" y="10919"/>
                  <a:pt x="5965" y="10800"/>
                  <a:pt x="0" y="10800"/>
                </a:cubicBezTo>
                <a:cubicBezTo>
                  <a:pt x="5965" y="10800"/>
                  <a:pt x="10800" y="10681"/>
                  <a:pt x="10800" y="10535"/>
                </a:cubicBezTo>
                <a:lnTo>
                  <a:pt x="10800" y="265"/>
                </a:lnTo>
                <a:cubicBezTo>
                  <a:pt x="10800" y="119"/>
                  <a:pt x="15635" y="0"/>
                  <a:pt x="21600" y="0"/>
                </a:cubicBezTo>
              </a:path>
            </a:pathLst>
          </a:custGeom>
          <a:ln w="38100">
            <a:solidFill>
              <a:srgbClr val="FF0000"/>
            </a:solidFill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45718" tIns="45718" rIns="45718" bIns="45718" anchor="ctr"/>
          <a:lstStyle/>
          <a:p>
            <a:pPr algn="ctr">
              <a:defRPr sz="2400">
                <a:latin typeface="Century Gothic"/>
                <a:ea typeface="Century Gothic"/>
                <a:cs typeface="Century Gothic"/>
                <a:sym typeface="Century Gothic"/>
              </a:defRPr>
            </a:pPr>
          </a:p>
        </p:txBody>
      </p:sp>
      <p:sp>
        <p:nvSpPr>
          <p:cNvPr id="1019" name="Left Brace 17"/>
          <p:cNvSpPr/>
          <p:nvPr/>
        </p:nvSpPr>
        <p:spPr>
          <a:xfrm rot="16200000">
            <a:off x="4158870" y="2591111"/>
            <a:ext cx="225500" cy="7602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21600"/>
                </a:moveTo>
                <a:cubicBezTo>
                  <a:pt x="15635" y="21600"/>
                  <a:pt x="10800" y="21361"/>
                  <a:pt x="10800" y="21066"/>
                </a:cubicBezTo>
                <a:lnTo>
                  <a:pt x="10800" y="11334"/>
                </a:lnTo>
                <a:cubicBezTo>
                  <a:pt x="10800" y="11039"/>
                  <a:pt x="5965" y="10800"/>
                  <a:pt x="0" y="10800"/>
                </a:cubicBezTo>
                <a:cubicBezTo>
                  <a:pt x="5965" y="10800"/>
                  <a:pt x="10800" y="10561"/>
                  <a:pt x="10800" y="10266"/>
                </a:cubicBezTo>
                <a:lnTo>
                  <a:pt x="10800" y="534"/>
                </a:lnTo>
                <a:cubicBezTo>
                  <a:pt x="10800" y="239"/>
                  <a:pt x="15635" y="0"/>
                  <a:pt x="21600" y="0"/>
                </a:cubicBezTo>
              </a:path>
            </a:pathLst>
          </a:custGeom>
          <a:ln w="38100">
            <a:solidFill>
              <a:srgbClr val="FF0000"/>
            </a:solidFill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45718" tIns="45718" rIns="45718" bIns="45718" anchor="ctr"/>
          <a:lstStyle/>
          <a:p>
            <a:pPr algn="ctr">
              <a:defRPr sz="2400">
                <a:latin typeface="Century Gothic"/>
                <a:ea typeface="Century Gothic"/>
                <a:cs typeface="Century Gothic"/>
                <a:sym typeface="Century Gothic"/>
              </a:defRPr>
            </a:pPr>
          </a:p>
        </p:txBody>
      </p:sp>
      <p:sp>
        <p:nvSpPr>
          <p:cNvPr id="1020" name="Left Brace 30"/>
          <p:cNvSpPr/>
          <p:nvPr/>
        </p:nvSpPr>
        <p:spPr>
          <a:xfrm rot="16200000">
            <a:off x="5699745" y="2115514"/>
            <a:ext cx="225502" cy="17114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21600"/>
                </a:moveTo>
                <a:cubicBezTo>
                  <a:pt x="15635" y="21600"/>
                  <a:pt x="10800" y="21494"/>
                  <a:pt x="10800" y="21363"/>
                </a:cubicBezTo>
                <a:lnTo>
                  <a:pt x="10800" y="11037"/>
                </a:lnTo>
                <a:cubicBezTo>
                  <a:pt x="10800" y="10906"/>
                  <a:pt x="5965" y="10800"/>
                  <a:pt x="0" y="10800"/>
                </a:cubicBezTo>
                <a:cubicBezTo>
                  <a:pt x="5965" y="10800"/>
                  <a:pt x="10800" y="10694"/>
                  <a:pt x="10800" y="10563"/>
                </a:cubicBezTo>
                <a:lnTo>
                  <a:pt x="10800" y="237"/>
                </a:lnTo>
                <a:cubicBezTo>
                  <a:pt x="10800" y="106"/>
                  <a:pt x="15635" y="0"/>
                  <a:pt x="21600" y="0"/>
                </a:cubicBezTo>
              </a:path>
            </a:pathLst>
          </a:custGeom>
          <a:ln w="38100">
            <a:solidFill>
              <a:srgbClr val="FF0000"/>
            </a:solidFill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45718" tIns="45718" rIns="45718" bIns="45718" anchor="ctr"/>
          <a:lstStyle/>
          <a:p>
            <a:pPr algn="ctr">
              <a:defRPr sz="2400">
                <a:latin typeface="Century Gothic"/>
                <a:ea typeface="Century Gothic"/>
                <a:cs typeface="Century Gothic"/>
                <a:sym typeface="Century Gothic"/>
              </a:defRPr>
            </a:pPr>
          </a:p>
        </p:txBody>
      </p:sp>
      <p:sp>
        <p:nvSpPr>
          <p:cNvPr id="1021" name="Left Brace 31"/>
          <p:cNvSpPr/>
          <p:nvPr/>
        </p:nvSpPr>
        <p:spPr>
          <a:xfrm rot="16200000">
            <a:off x="7404454" y="2222113"/>
            <a:ext cx="225502" cy="146409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21600"/>
                </a:moveTo>
                <a:cubicBezTo>
                  <a:pt x="15635" y="21600"/>
                  <a:pt x="10800" y="21476"/>
                  <a:pt x="10800" y="21323"/>
                </a:cubicBezTo>
                <a:lnTo>
                  <a:pt x="10800" y="11077"/>
                </a:lnTo>
                <a:cubicBezTo>
                  <a:pt x="10800" y="10924"/>
                  <a:pt x="5965" y="10800"/>
                  <a:pt x="0" y="10800"/>
                </a:cubicBezTo>
                <a:cubicBezTo>
                  <a:pt x="5965" y="10800"/>
                  <a:pt x="10800" y="10676"/>
                  <a:pt x="10800" y="10523"/>
                </a:cubicBezTo>
                <a:lnTo>
                  <a:pt x="10800" y="277"/>
                </a:lnTo>
                <a:cubicBezTo>
                  <a:pt x="10800" y="124"/>
                  <a:pt x="15635" y="0"/>
                  <a:pt x="21600" y="0"/>
                </a:cubicBezTo>
              </a:path>
            </a:pathLst>
          </a:custGeom>
          <a:ln w="38100">
            <a:solidFill>
              <a:srgbClr val="FF0000"/>
            </a:solidFill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45718" tIns="45718" rIns="45718" bIns="45718" anchor="ctr"/>
          <a:lstStyle/>
          <a:p>
            <a:pPr algn="ctr">
              <a:defRPr sz="2400">
                <a:latin typeface="Century Gothic"/>
                <a:ea typeface="Century Gothic"/>
                <a:cs typeface="Century Gothic"/>
                <a:sym typeface="Century Gothic"/>
              </a:defRPr>
            </a:pPr>
          </a:p>
        </p:txBody>
      </p:sp>
      <p:sp>
        <p:nvSpPr>
          <p:cNvPr id="1022" name="Slide Number Placeholder 18"/>
          <p:cNvSpPr txBox="1"/>
          <p:nvPr>
            <p:ph type="sldNum" sz="quarter" idx="4294967295"/>
          </p:nvPr>
        </p:nvSpPr>
        <p:spPr>
          <a:xfrm>
            <a:off x="8413739" y="6397942"/>
            <a:ext cx="273057" cy="28193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after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after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018" grpId="4"/>
      <p:bldP build="whole" bldLvl="1" animBg="1" rev="0" advAuto="0" spid="1021" grpId="1"/>
      <p:bldP build="whole" bldLvl="1" animBg="1" rev="0" advAuto="0" spid="1019" grpId="3"/>
      <p:bldP build="whole" bldLvl="1" animBg="1" rev="0" advAuto="0" spid="1020" grpId="2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" name="Rectangle 2"/>
          <p:cNvSpPr txBox="1"/>
          <p:nvPr>
            <p:ph type="title"/>
          </p:nvPr>
        </p:nvSpPr>
        <p:spPr>
          <a:xfrm>
            <a:off x="457200" y="-1"/>
            <a:ext cx="8229600" cy="923595"/>
          </a:xfrm>
          <a:prstGeom prst="rect">
            <a:avLst/>
          </a:prstGeom>
        </p:spPr>
        <p:txBody>
          <a:bodyPr/>
          <a:lstStyle/>
          <a:p>
            <a:pPr/>
            <a:r>
              <a:t>Extracting Named Entities</a:t>
            </a:r>
          </a:p>
        </p:txBody>
      </p:sp>
      <p:sp>
        <p:nvSpPr>
          <p:cNvPr id="1025" name="Rectangle 7"/>
          <p:cNvSpPr txBox="1"/>
          <p:nvPr/>
        </p:nvSpPr>
        <p:spPr>
          <a:xfrm>
            <a:off x="1722117" y="1219199"/>
            <a:ext cx="6918963" cy="26620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marL="342900" indent="-342900">
              <a:spcBef>
                <a:spcPts val="500"/>
              </a:spcBef>
              <a:defRPr>
                <a:latin typeface="Arial"/>
                <a:ea typeface="Arial"/>
                <a:cs typeface="Arial"/>
                <a:sym typeface="Arial"/>
              </a:defRPr>
            </a:pPr>
            <a:r>
              <a:t>Person:  Mr. Hubert J. Smith, Adm. McInnes, Grace Chan</a:t>
            </a:r>
            <a:endParaRPr sz="2400"/>
          </a:p>
          <a:p>
            <a:pPr marL="342900" indent="-342900">
              <a:spcBef>
                <a:spcPts val="500"/>
              </a:spcBef>
              <a:defRPr>
                <a:latin typeface="Arial"/>
                <a:ea typeface="Arial"/>
                <a:cs typeface="Arial"/>
                <a:sym typeface="Arial"/>
              </a:defRPr>
            </a:pPr>
            <a:r>
              <a:t>Title:  Chairman, Vice President of Technology, Secretary of State</a:t>
            </a:r>
            <a:endParaRPr sz="2400"/>
          </a:p>
          <a:p>
            <a:pPr marL="342900" indent="-342900">
              <a:spcBef>
                <a:spcPts val="500"/>
              </a:spcBef>
              <a:defRPr>
                <a:latin typeface="Arial"/>
                <a:ea typeface="Arial"/>
                <a:cs typeface="Arial"/>
                <a:sym typeface="Arial"/>
              </a:defRPr>
            </a:pPr>
            <a:r>
              <a:t>Country:  USSR, France, Haiti, Haitian Republic</a:t>
            </a:r>
            <a:endParaRPr sz="2400"/>
          </a:p>
          <a:p>
            <a:pPr marL="342900" indent="-342900">
              <a:spcBef>
                <a:spcPts val="500"/>
              </a:spcBef>
              <a:defRPr>
                <a:latin typeface="Arial"/>
                <a:ea typeface="Arial"/>
                <a:cs typeface="Arial"/>
                <a:sym typeface="Arial"/>
              </a:defRPr>
            </a:pPr>
            <a:r>
              <a:t>City: New York, Rome, Paris, Birmingham, Seneca Falls</a:t>
            </a:r>
            <a:endParaRPr sz="2400"/>
          </a:p>
          <a:p>
            <a:pPr marL="342900" indent="-342900">
              <a:spcBef>
                <a:spcPts val="500"/>
              </a:spcBef>
              <a:defRPr>
                <a:latin typeface="Arial"/>
                <a:ea typeface="Arial"/>
                <a:cs typeface="Arial"/>
                <a:sym typeface="Arial"/>
              </a:defRPr>
            </a:pPr>
            <a:r>
              <a:t>Province:  Kansas, Yorkshire, Uttar Pradesh</a:t>
            </a:r>
            <a:endParaRPr sz="2400"/>
          </a:p>
          <a:p>
            <a:pPr marL="342900" indent="-342900">
              <a:spcBef>
                <a:spcPts val="500"/>
              </a:spcBef>
              <a:defRPr>
                <a:latin typeface="Arial"/>
                <a:ea typeface="Arial"/>
                <a:cs typeface="Arial"/>
                <a:sym typeface="Arial"/>
              </a:defRPr>
            </a:pPr>
            <a:r>
              <a:t>Business:  GTE Corporation, FreeMarkets Inc., Acme</a:t>
            </a:r>
            <a:endParaRPr sz="2400"/>
          </a:p>
          <a:p>
            <a:pPr marL="342900" indent="-342900">
              <a:spcBef>
                <a:spcPts val="500"/>
              </a:spcBef>
              <a:defRPr>
                <a:latin typeface="Arial"/>
                <a:ea typeface="Arial"/>
                <a:cs typeface="Arial"/>
                <a:sym typeface="Arial"/>
              </a:defRPr>
            </a:pPr>
            <a:r>
              <a:t>University:  Bryn Mawr College, University of Iowa</a:t>
            </a:r>
            <a:endParaRPr sz="2400"/>
          </a:p>
          <a:p>
            <a:pPr marL="342900" indent="-342900">
              <a:spcBef>
                <a:spcPts val="500"/>
              </a:spcBef>
              <a:defRPr>
                <a:latin typeface="Arial"/>
                <a:ea typeface="Arial"/>
                <a:cs typeface="Arial"/>
                <a:sym typeface="Arial"/>
              </a:defRPr>
            </a:pPr>
            <a:r>
              <a:t>Organization:  Red Cross, Boys and Girls Club</a:t>
            </a:r>
          </a:p>
        </p:txBody>
      </p:sp>
      <p:sp>
        <p:nvSpPr>
          <p:cNvPr id="1026" name="TextBox 3"/>
          <p:cNvSpPr txBox="1"/>
          <p:nvPr/>
        </p:nvSpPr>
        <p:spPr>
          <a:xfrm>
            <a:off x="7615249" y="6617061"/>
            <a:ext cx="1105706" cy="2565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1100">
                <a:latin typeface="Lucida Sans"/>
                <a:ea typeface="Lucida Sans"/>
                <a:cs typeface="Lucida Sans"/>
                <a:sym typeface="Lucida Sans"/>
              </a:defRPr>
            </a:lvl1pPr>
          </a:lstStyle>
          <a:p>
            <a:pPr/>
            <a:r>
              <a:t>Slide from J. Lin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 txBox="1"/>
          <p:nvPr>
            <p:ph type="title"/>
          </p:nvPr>
        </p:nvSpPr>
        <p:spPr>
          <a:xfrm>
            <a:off x="457200" y="-1"/>
            <a:ext cx="8229600" cy="923595"/>
          </a:xfrm>
          <a:prstGeom prst="rect">
            <a:avLst/>
          </a:prstGeom>
        </p:spPr>
        <p:txBody>
          <a:bodyPr/>
          <a:lstStyle/>
          <a:p>
            <a:pPr/>
            <a:r>
              <a:t>More Named Entities</a:t>
            </a:r>
          </a:p>
        </p:txBody>
      </p:sp>
      <p:sp>
        <p:nvSpPr>
          <p:cNvPr id="1029" name="Rectangle 8"/>
          <p:cNvSpPr txBox="1"/>
          <p:nvPr/>
        </p:nvSpPr>
        <p:spPr>
          <a:xfrm>
            <a:off x="1722117" y="1219199"/>
            <a:ext cx="6918963" cy="29922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marL="342900" indent="-342900">
              <a:spcBef>
                <a:spcPts val="500"/>
              </a:spcBef>
              <a:defRPr>
                <a:latin typeface="Arial"/>
                <a:ea typeface="Arial"/>
                <a:cs typeface="Arial"/>
                <a:sym typeface="Arial"/>
              </a:defRPr>
            </a:pPr>
            <a:r>
              <a:t>Currency:  400 yen, $100, DM 450,000</a:t>
            </a:r>
            <a:endParaRPr sz="2400"/>
          </a:p>
          <a:p>
            <a:pPr marL="342900" indent="-342900">
              <a:spcBef>
                <a:spcPts val="500"/>
              </a:spcBef>
              <a:defRPr>
                <a:latin typeface="Arial"/>
                <a:ea typeface="Arial"/>
                <a:cs typeface="Arial"/>
                <a:sym typeface="Arial"/>
              </a:defRPr>
            </a:pPr>
            <a:r>
              <a:t>Linear:  10 feet, 100 miles, 15 centimeters</a:t>
            </a:r>
            <a:endParaRPr sz="2400"/>
          </a:p>
          <a:p>
            <a:pPr marL="342900" indent="-342900">
              <a:spcBef>
                <a:spcPts val="500"/>
              </a:spcBef>
              <a:defRPr>
                <a:latin typeface="Arial"/>
                <a:ea typeface="Arial"/>
                <a:cs typeface="Arial"/>
                <a:sym typeface="Arial"/>
              </a:defRPr>
            </a:pPr>
            <a:r>
              <a:t>Area:  a square foot, 15 acres</a:t>
            </a:r>
            <a:endParaRPr sz="2400"/>
          </a:p>
          <a:p>
            <a:pPr marL="342900" indent="-342900">
              <a:spcBef>
                <a:spcPts val="500"/>
              </a:spcBef>
              <a:defRPr>
                <a:latin typeface="Arial"/>
                <a:ea typeface="Arial"/>
                <a:cs typeface="Arial"/>
                <a:sym typeface="Arial"/>
              </a:defRPr>
            </a:pPr>
            <a:r>
              <a:t>Volume:  6 cubic feet, 100 gallons</a:t>
            </a:r>
            <a:endParaRPr sz="2400"/>
          </a:p>
          <a:p>
            <a:pPr marL="342900" indent="-342900">
              <a:spcBef>
                <a:spcPts val="500"/>
              </a:spcBef>
              <a:defRPr>
                <a:latin typeface="Arial"/>
                <a:ea typeface="Arial"/>
                <a:cs typeface="Arial"/>
                <a:sym typeface="Arial"/>
              </a:defRPr>
            </a:pPr>
            <a:r>
              <a:t>Weight: 10 pounds, half a ton, 100 kilos</a:t>
            </a:r>
            <a:endParaRPr sz="2400"/>
          </a:p>
          <a:p>
            <a:pPr marL="342900" indent="-342900">
              <a:spcBef>
                <a:spcPts val="500"/>
              </a:spcBef>
              <a:defRPr>
                <a:latin typeface="Arial"/>
                <a:ea typeface="Arial"/>
                <a:cs typeface="Arial"/>
                <a:sym typeface="Arial"/>
              </a:defRPr>
            </a:pPr>
            <a:r>
              <a:t>Duration:  10 day, five minutes, 3 years, a millennium</a:t>
            </a:r>
            <a:endParaRPr sz="2400"/>
          </a:p>
          <a:p>
            <a:pPr marL="342900" indent="-342900">
              <a:spcBef>
                <a:spcPts val="500"/>
              </a:spcBef>
              <a:defRPr>
                <a:latin typeface="Arial"/>
                <a:ea typeface="Arial"/>
                <a:cs typeface="Arial"/>
                <a:sym typeface="Arial"/>
              </a:defRPr>
            </a:pPr>
            <a:r>
              <a:t>Frequency:  daily, biannually, 5 times, 3 times a day</a:t>
            </a:r>
            <a:endParaRPr sz="2400"/>
          </a:p>
          <a:p>
            <a:pPr marL="342900" indent="-342900">
              <a:spcBef>
                <a:spcPts val="500"/>
              </a:spcBef>
              <a:defRPr>
                <a:latin typeface="Arial"/>
                <a:ea typeface="Arial"/>
                <a:cs typeface="Arial"/>
                <a:sym typeface="Arial"/>
              </a:defRPr>
            </a:pPr>
            <a:r>
              <a:t>Speed:  6 miles per hour, 15 feet per second, 5 kph</a:t>
            </a:r>
            <a:endParaRPr sz="2400"/>
          </a:p>
          <a:p>
            <a:pPr marL="342900" indent="-342900">
              <a:spcBef>
                <a:spcPts val="500"/>
              </a:spcBef>
              <a:defRPr>
                <a:latin typeface="Arial"/>
                <a:ea typeface="Arial"/>
                <a:cs typeface="Arial"/>
                <a:sym typeface="Arial"/>
              </a:defRPr>
            </a:pPr>
            <a:r>
              <a:t>Age:  3 weeks old, 10-year-old, 50 years of age</a:t>
            </a:r>
          </a:p>
        </p:txBody>
      </p:sp>
      <p:sp>
        <p:nvSpPr>
          <p:cNvPr id="1030" name="TextBox 3"/>
          <p:cNvSpPr txBox="1"/>
          <p:nvPr/>
        </p:nvSpPr>
        <p:spPr>
          <a:xfrm>
            <a:off x="7615249" y="6617061"/>
            <a:ext cx="1105706" cy="2565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1100">
                <a:latin typeface="Lucida Sans"/>
                <a:ea typeface="Lucida Sans"/>
                <a:cs typeface="Lucida Sans"/>
                <a:sym typeface="Lucida Sans"/>
              </a:defRPr>
            </a:lvl1pPr>
          </a:lstStyle>
          <a:p>
            <a:pPr/>
            <a:r>
              <a:t>Slide from J. Lin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2"/>
          <p:cNvSpPr txBox="1"/>
          <p:nvPr>
            <p:ph type="title"/>
          </p:nvPr>
        </p:nvSpPr>
        <p:spPr>
          <a:xfrm>
            <a:off x="612648" y="228600"/>
            <a:ext cx="8153401" cy="990600"/>
          </a:xfrm>
          <a:prstGeom prst="rect">
            <a:avLst/>
          </a:prstGeom>
        </p:spPr>
        <p:txBody>
          <a:bodyPr/>
          <a:lstStyle>
            <a:lvl1pPr>
              <a:defRPr sz="3900"/>
            </a:lvl1pPr>
          </a:lstStyle>
          <a:p>
            <a:pPr/>
            <a:r>
              <a:t>IE Posed as a Machine Learning Task</a:t>
            </a:r>
          </a:p>
        </p:txBody>
      </p:sp>
      <p:sp>
        <p:nvSpPr>
          <p:cNvPr id="1033" name="Rectangle 3"/>
          <p:cNvSpPr txBox="1"/>
          <p:nvPr>
            <p:ph type="body" sz="half" idx="1"/>
          </p:nvPr>
        </p:nvSpPr>
        <p:spPr>
          <a:xfrm>
            <a:off x="304800" y="1752600"/>
            <a:ext cx="8153400" cy="1600200"/>
          </a:xfrm>
          <a:prstGeom prst="rect">
            <a:avLst/>
          </a:prstGeom>
        </p:spPr>
        <p:txBody>
          <a:bodyPr/>
          <a:lstStyle/>
          <a:p>
            <a:pPr>
              <a:defRPr sz="2800"/>
            </a:pPr>
            <a:r>
              <a:t>Training data: documents marked up with ground truth</a:t>
            </a:r>
          </a:p>
          <a:p>
            <a:pPr>
              <a:defRPr sz="2800"/>
            </a:pPr>
            <a:r>
              <a:t>Extract features around words/information</a:t>
            </a:r>
          </a:p>
          <a:p>
            <a:pPr>
              <a:defRPr sz="2800"/>
            </a:pPr>
            <a:r>
              <a:t>Pose as a classification problem</a:t>
            </a:r>
          </a:p>
        </p:txBody>
      </p:sp>
      <p:sp>
        <p:nvSpPr>
          <p:cNvPr id="1034" name="Text Box 16"/>
          <p:cNvSpPr txBox="1"/>
          <p:nvPr/>
        </p:nvSpPr>
        <p:spPr>
          <a:xfrm>
            <a:off x="625474" y="3824287"/>
            <a:ext cx="7824186" cy="350658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 defTabSz="914400">
              <a:defRPr b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00  :  pm  Place   :   Wean  Hall  Rm  5409  Speaker   :   Sebastian  Thrun</a:t>
            </a:r>
          </a:p>
        </p:txBody>
      </p:sp>
      <p:sp>
        <p:nvSpPr>
          <p:cNvPr id="1035" name="Freeform 17"/>
          <p:cNvSpPr/>
          <p:nvPr/>
        </p:nvSpPr>
        <p:spPr>
          <a:xfrm>
            <a:off x="2851149" y="4267198"/>
            <a:ext cx="2286002" cy="15240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445"/>
                </a:moveTo>
                <a:lnTo>
                  <a:pt x="32" y="2672"/>
                </a:lnTo>
                <a:lnTo>
                  <a:pt x="129" y="4676"/>
                </a:lnTo>
                <a:lnTo>
                  <a:pt x="321" y="6458"/>
                </a:lnTo>
                <a:lnTo>
                  <a:pt x="514" y="8016"/>
                </a:lnTo>
                <a:lnTo>
                  <a:pt x="804" y="9353"/>
                </a:lnTo>
                <a:lnTo>
                  <a:pt x="1093" y="10243"/>
                </a:lnTo>
                <a:lnTo>
                  <a:pt x="1446" y="10911"/>
                </a:lnTo>
                <a:lnTo>
                  <a:pt x="1800" y="11134"/>
                </a:lnTo>
                <a:lnTo>
                  <a:pt x="9000" y="10911"/>
                </a:lnTo>
                <a:lnTo>
                  <a:pt x="9354" y="11134"/>
                </a:lnTo>
                <a:lnTo>
                  <a:pt x="9707" y="11802"/>
                </a:lnTo>
                <a:lnTo>
                  <a:pt x="9996" y="12693"/>
                </a:lnTo>
                <a:lnTo>
                  <a:pt x="10286" y="14029"/>
                </a:lnTo>
                <a:lnTo>
                  <a:pt x="10479" y="15588"/>
                </a:lnTo>
                <a:lnTo>
                  <a:pt x="10671" y="17369"/>
                </a:lnTo>
                <a:lnTo>
                  <a:pt x="10768" y="19373"/>
                </a:lnTo>
                <a:lnTo>
                  <a:pt x="10800" y="21600"/>
                </a:lnTo>
                <a:lnTo>
                  <a:pt x="10832" y="19373"/>
                </a:lnTo>
                <a:lnTo>
                  <a:pt x="10929" y="17369"/>
                </a:lnTo>
                <a:lnTo>
                  <a:pt x="11121" y="15588"/>
                </a:lnTo>
                <a:lnTo>
                  <a:pt x="11314" y="14029"/>
                </a:lnTo>
                <a:lnTo>
                  <a:pt x="11604" y="12693"/>
                </a:lnTo>
                <a:lnTo>
                  <a:pt x="11893" y="11802"/>
                </a:lnTo>
                <a:lnTo>
                  <a:pt x="12246" y="11134"/>
                </a:lnTo>
                <a:lnTo>
                  <a:pt x="12600" y="10911"/>
                </a:lnTo>
                <a:lnTo>
                  <a:pt x="19800" y="10689"/>
                </a:lnTo>
                <a:lnTo>
                  <a:pt x="20154" y="10466"/>
                </a:lnTo>
                <a:lnTo>
                  <a:pt x="20507" y="9798"/>
                </a:lnTo>
                <a:lnTo>
                  <a:pt x="20796" y="8907"/>
                </a:lnTo>
                <a:lnTo>
                  <a:pt x="21086" y="7571"/>
                </a:lnTo>
                <a:lnTo>
                  <a:pt x="21279" y="6012"/>
                </a:lnTo>
                <a:lnTo>
                  <a:pt x="21471" y="4231"/>
                </a:lnTo>
                <a:lnTo>
                  <a:pt x="21568" y="2227"/>
                </a:lnTo>
                <a:lnTo>
                  <a:pt x="21600" y="0"/>
                </a:lnTo>
              </a:path>
            </a:pathLst>
          </a:custGeom>
          <a:ln>
            <a:solidFill>
              <a:srgbClr val="DD8047"/>
            </a:solidFill>
          </a:ln>
        </p:spPr>
        <p:txBody>
          <a:bodyPr lIns="45718" tIns="45718" rIns="45718" bIns="45718"/>
          <a:lstStyle/>
          <a:p>
            <a:pPr defTabSz="914400">
              <a:defRPr b="1"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036" name="Freeform 18"/>
          <p:cNvSpPr/>
          <p:nvPr/>
        </p:nvSpPr>
        <p:spPr>
          <a:xfrm>
            <a:off x="5289547" y="4267198"/>
            <a:ext cx="3124203" cy="15240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445"/>
                </a:moveTo>
                <a:lnTo>
                  <a:pt x="32" y="2672"/>
                </a:lnTo>
                <a:lnTo>
                  <a:pt x="129" y="4676"/>
                </a:lnTo>
                <a:lnTo>
                  <a:pt x="321" y="6458"/>
                </a:lnTo>
                <a:lnTo>
                  <a:pt x="514" y="8016"/>
                </a:lnTo>
                <a:lnTo>
                  <a:pt x="804" y="9353"/>
                </a:lnTo>
                <a:lnTo>
                  <a:pt x="1093" y="10243"/>
                </a:lnTo>
                <a:lnTo>
                  <a:pt x="1446" y="10911"/>
                </a:lnTo>
                <a:lnTo>
                  <a:pt x="1800" y="11134"/>
                </a:lnTo>
                <a:lnTo>
                  <a:pt x="9000" y="10911"/>
                </a:lnTo>
                <a:lnTo>
                  <a:pt x="9354" y="11134"/>
                </a:lnTo>
                <a:lnTo>
                  <a:pt x="9707" y="11802"/>
                </a:lnTo>
                <a:lnTo>
                  <a:pt x="9996" y="12693"/>
                </a:lnTo>
                <a:lnTo>
                  <a:pt x="10286" y="14029"/>
                </a:lnTo>
                <a:lnTo>
                  <a:pt x="10479" y="15588"/>
                </a:lnTo>
                <a:lnTo>
                  <a:pt x="10671" y="17369"/>
                </a:lnTo>
                <a:lnTo>
                  <a:pt x="10768" y="19373"/>
                </a:lnTo>
                <a:lnTo>
                  <a:pt x="10800" y="21600"/>
                </a:lnTo>
                <a:lnTo>
                  <a:pt x="10832" y="19373"/>
                </a:lnTo>
                <a:lnTo>
                  <a:pt x="10929" y="17369"/>
                </a:lnTo>
                <a:lnTo>
                  <a:pt x="11121" y="15588"/>
                </a:lnTo>
                <a:lnTo>
                  <a:pt x="11314" y="14029"/>
                </a:lnTo>
                <a:lnTo>
                  <a:pt x="11604" y="12693"/>
                </a:lnTo>
                <a:lnTo>
                  <a:pt x="11893" y="11802"/>
                </a:lnTo>
                <a:lnTo>
                  <a:pt x="12246" y="11134"/>
                </a:lnTo>
                <a:lnTo>
                  <a:pt x="12600" y="10911"/>
                </a:lnTo>
                <a:lnTo>
                  <a:pt x="19800" y="10689"/>
                </a:lnTo>
                <a:lnTo>
                  <a:pt x="20154" y="10466"/>
                </a:lnTo>
                <a:lnTo>
                  <a:pt x="20507" y="9798"/>
                </a:lnTo>
                <a:lnTo>
                  <a:pt x="20796" y="8907"/>
                </a:lnTo>
                <a:lnTo>
                  <a:pt x="21086" y="7571"/>
                </a:lnTo>
                <a:lnTo>
                  <a:pt x="21279" y="6012"/>
                </a:lnTo>
                <a:lnTo>
                  <a:pt x="21471" y="4231"/>
                </a:lnTo>
                <a:lnTo>
                  <a:pt x="21568" y="2227"/>
                </a:lnTo>
                <a:lnTo>
                  <a:pt x="21600" y="0"/>
                </a:lnTo>
              </a:path>
            </a:pathLst>
          </a:custGeom>
          <a:ln>
            <a:solidFill>
              <a:srgbClr val="DD8047"/>
            </a:solidFill>
          </a:ln>
        </p:spPr>
        <p:txBody>
          <a:bodyPr lIns="45718" tIns="45718" rIns="45718" bIns="45718"/>
          <a:lstStyle/>
          <a:p>
            <a:pPr defTabSz="914400">
              <a:defRPr b="1"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037" name="Freeform 19"/>
          <p:cNvSpPr/>
          <p:nvPr/>
        </p:nvSpPr>
        <p:spPr>
          <a:xfrm>
            <a:off x="717548" y="4267198"/>
            <a:ext cx="1905003" cy="15240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445"/>
                </a:moveTo>
                <a:lnTo>
                  <a:pt x="32" y="2672"/>
                </a:lnTo>
                <a:lnTo>
                  <a:pt x="129" y="4676"/>
                </a:lnTo>
                <a:lnTo>
                  <a:pt x="321" y="6458"/>
                </a:lnTo>
                <a:lnTo>
                  <a:pt x="514" y="8016"/>
                </a:lnTo>
                <a:lnTo>
                  <a:pt x="804" y="9353"/>
                </a:lnTo>
                <a:lnTo>
                  <a:pt x="1093" y="10243"/>
                </a:lnTo>
                <a:lnTo>
                  <a:pt x="1446" y="10911"/>
                </a:lnTo>
                <a:lnTo>
                  <a:pt x="1800" y="11134"/>
                </a:lnTo>
                <a:lnTo>
                  <a:pt x="9000" y="10911"/>
                </a:lnTo>
                <a:lnTo>
                  <a:pt x="9354" y="11134"/>
                </a:lnTo>
                <a:lnTo>
                  <a:pt x="9707" y="11802"/>
                </a:lnTo>
                <a:lnTo>
                  <a:pt x="9996" y="12693"/>
                </a:lnTo>
                <a:lnTo>
                  <a:pt x="10286" y="14029"/>
                </a:lnTo>
                <a:lnTo>
                  <a:pt x="10479" y="15588"/>
                </a:lnTo>
                <a:lnTo>
                  <a:pt x="10671" y="17369"/>
                </a:lnTo>
                <a:lnTo>
                  <a:pt x="10768" y="19373"/>
                </a:lnTo>
                <a:lnTo>
                  <a:pt x="10800" y="21600"/>
                </a:lnTo>
                <a:lnTo>
                  <a:pt x="10832" y="19373"/>
                </a:lnTo>
                <a:lnTo>
                  <a:pt x="10929" y="17369"/>
                </a:lnTo>
                <a:lnTo>
                  <a:pt x="11121" y="15588"/>
                </a:lnTo>
                <a:lnTo>
                  <a:pt x="11314" y="14029"/>
                </a:lnTo>
                <a:lnTo>
                  <a:pt x="11604" y="12693"/>
                </a:lnTo>
                <a:lnTo>
                  <a:pt x="11893" y="11802"/>
                </a:lnTo>
                <a:lnTo>
                  <a:pt x="12246" y="11134"/>
                </a:lnTo>
                <a:lnTo>
                  <a:pt x="12600" y="10911"/>
                </a:lnTo>
                <a:lnTo>
                  <a:pt x="19800" y="10689"/>
                </a:lnTo>
                <a:lnTo>
                  <a:pt x="20154" y="10466"/>
                </a:lnTo>
                <a:lnTo>
                  <a:pt x="20507" y="9798"/>
                </a:lnTo>
                <a:lnTo>
                  <a:pt x="20796" y="8907"/>
                </a:lnTo>
                <a:lnTo>
                  <a:pt x="21086" y="7571"/>
                </a:lnTo>
                <a:lnTo>
                  <a:pt x="21279" y="6012"/>
                </a:lnTo>
                <a:lnTo>
                  <a:pt x="21471" y="4231"/>
                </a:lnTo>
                <a:lnTo>
                  <a:pt x="21568" y="2227"/>
                </a:lnTo>
                <a:lnTo>
                  <a:pt x="21600" y="0"/>
                </a:lnTo>
              </a:path>
            </a:pathLst>
          </a:custGeom>
          <a:ln>
            <a:solidFill>
              <a:srgbClr val="DD8047"/>
            </a:solidFill>
          </a:ln>
        </p:spPr>
        <p:txBody>
          <a:bodyPr lIns="45718" tIns="45718" rIns="45718" bIns="45718"/>
          <a:lstStyle/>
          <a:p>
            <a:pPr defTabSz="914400">
              <a:defRPr b="1"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038" name="Text Box 26"/>
          <p:cNvSpPr txBox="1"/>
          <p:nvPr/>
        </p:nvSpPr>
        <p:spPr>
          <a:xfrm>
            <a:off x="1391919" y="4419601"/>
            <a:ext cx="588312" cy="2888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 defTabSz="914400">
              <a:defRPr b="1" sz="1400">
                <a:solidFill>
                  <a:srgbClr val="775F55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prefix</a:t>
            </a:r>
          </a:p>
        </p:txBody>
      </p:sp>
      <p:sp>
        <p:nvSpPr>
          <p:cNvPr id="1039" name="Text Box 27"/>
          <p:cNvSpPr txBox="1"/>
          <p:nvPr/>
        </p:nvSpPr>
        <p:spPr>
          <a:xfrm>
            <a:off x="3658868" y="4419601"/>
            <a:ext cx="845028" cy="2888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 defTabSz="914400">
              <a:defRPr b="1" sz="1400">
                <a:solidFill>
                  <a:srgbClr val="775F55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contents</a:t>
            </a:r>
          </a:p>
        </p:txBody>
      </p:sp>
      <p:sp>
        <p:nvSpPr>
          <p:cNvPr id="1040" name="Text Box 28"/>
          <p:cNvSpPr txBox="1"/>
          <p:nvPr/>
        </p:nvSpPr>
        <p:spPr>
          <a:xfrm>
            <a:off x="6584632" y="4419601"/>
            <a:ext cx="578328" cy="2888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 defTabSz="914400">
              <a:defRPr b="1" sz="1400">
                <a:solidFill>
                  <a:srgbClr val="775F55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suffix</a:t>
            </a:r>
          </a:p>
        </p:txBody>
      </p:sp>
      <p:sp>
        <p:nvSpPr>
          <p:cNvPr id="1041" name="Text Box 29"/>
          <p:cNvSpPr txBox="1"/>
          <p:nvPr/>
        </p:nvSpPr>
        <p:spPr>
          <a:xfrm>
            <a:off x="198116" y="3860798"/>
            <a:ext cx="332737" cy="3506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 defTabSz="914400">
              <a:defRPr b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…</a:t>
            </a:r>
          </a:p>
        </p:txBody>
      </p:sp>
      <p:sp>
        <p:nvSpPr>
          <p:cNvPr id="1042" name="Text Box 30"/>
          <p:cNvSpPr txBox="1"/>
          <p:nvPr/>
        </p:nvSpPr>
        <p:spPr>
          <a:xfrm>
            <a:off x="8640443" y="3838573"/>
            <a:ext cx="332737" cy="3506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 defTabSz="914400">
              <a:defRPr b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…</a:t>
            </a:r>
          </a:p>
        </p:txBody>
      </p:sp>
      <p:sp>
        <p:nvSpPr>
          <p:cNvPr id="1043" name="TextBox 15"/>
          <p:cNvSpPr txBox="1"/>
          <p:nvPr/>
        </p:nvSpPr>
        <p:spPr>
          <a:xfrm>
            <a:off x="7498040" y="6596391"/>
            <a:ext cx="1600241" cy="2438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1100">
                <a:latin typeface="Tw Cen MT"/>
                <a:ea typeface="Tw Cen MT"/>
                <a:cs typeface="Tw Cen MT"/>
                <a:sym typeface="Tw Cen MT"/>
              </a:defRPr>
            </a:lvl1pPr>
          </a:lstStyle>
          <a:p>
            <a:pPr/>
            <a:r>
              <a:t>Slide from Kauchak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5" name="Title 1"/>
          <p:cNvSpPr txBox="1"/>
          <p:nvPr>
            <p:ph type="title"/>
          </p:nvPr>
        </p:nvSpPr>
        <p:spPr>
          <a:xfrm>
            <a:off x="457200" y="-1"/>
            <a:ext cx="8229600" cy="923595"/>
          </a:xfrm>
          <a:prstGeom prst="rect">
            <a:avLst/>
          </a:prstGeom>
        </p:spPr>
        <p:txBody>
          <a:bodyPr/>
          <a:lstStyle/>
          <a:p>
            <a:pPr/>
            <a:r>
              <a:t>Sliding Windows</a:t>
            </a:r>
          </a:p>
        </p:txBody>
      </p:sp>
      <p:sp>
        <p:nvSpPr>
          <p:cNvPr id="1046" name="TextBox 13"/>
          <p:cNvSpPr txBox="1"/>
          <p:nvPr/>
        </p:nvSpPr>
        <p:spPr>
          <a:xfrm>
            <a:off x="45719" y="2242604"/>
            <a:ext cx="7629022" cy="4597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2400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/>
            <a:r>
              <a:t>Information Extraction: Tuesday 10:00 am, Rm 407b</a:t>
            </a:r>
          </a:p>
        </p:txBody>
      </p:sp>
      <p:sp>
        <p:nvSpPr>
          <p:cNvPr id="1047" name="Left Brace 16"/>
          <p:cNvSpPr/>
          <p:nvPr/>
        </p:nvSpPr>
        <p:spPr>
          <a:xfrm rot="16200000">
            <a:off x="847122" y="1861446"/>
            <a:ext cx="278368" cy="17793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21600"/>
                </a:moveTo>
                <a:cubicBezTo>
                  <a:pt x="15635" y="21600"/>
                  <a:pt x="10800" y="21474"/>
                  <a:pt x="10800" y="21318"/>
                </a:cubicBezTo>
                <a:lnTo>
                  <a:pt x="10800" y="11082"/>
                </a:lnTo>
                <a:cubicBezTo>
                  <a:pt x="10800" y="10926"/>
                  <a:pt x="5965" y="10800"/>
                  <a:pt x="0" y="10800"/>
                </a:cubicBezTo>
                <a:cubicBezTo>
                  <a:pt x="5965" y="10800"/>
                  <a:pt x="10800" y="10674"/>
                  <a:pt x="10800" y="10518"/>
                </a:cubicBezTo>
                <a:lnTo>
                  <a:pt x="10800" y="282"/>
                </a:lnTo>
                <a:cubicBezTo>
                  <a:pt x="10800" y="126"/>
                  <a:pt x="15635" y="0"/>
                  <a:pt x="21600" y="0"/>
                </a:cubicBezTo>
              </a:path>
            </a:pathLst>
          </a:custGeom>
          <a:ln w="38100">
            <a:solidFill>
              <a:srgbClr val="FF0000"/>
            </a:solidFill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45718" tIns="45718" rIns="45718" bIns="45718" anchor="ctr"/>
          <a:lstStyle/>
          <a:p>
            <a:pPr algn="ctr">
              <a:defRPr sz="2400">
                <a:latin typeface="Century Gothic"/>
                <a:ea typeface="Century Gothic"/>
                <a:cs typeface="Century Gothic"/>
                <a:sym typeface="Century Gothic"/>
              </a:defRPr>
            </a:pPr>
          </a:p>
        </p:txBody>
      </p:sp>
      <p:sp>
        <p:nvSpPr>
          <p:cNvPr id="1048" name="Left Brace 11"/>
          <p:cNvSpPr/>
          <p:nvPr/>
        </p:nvSpPr>
        <p:spPr>
          <a:xfrm rot="16200000">
            <a:off x="2469738" y="2018170"/>
            <a:ext cx="278364" cy="146589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21600"/>
                </a:moveTo>
                <a:cubicBezTo>
                  <a:pt x="15635" y="21600"/>
                  <a:pt x="10800" y="21447"/>
                  <a:pt x="10800" y="21258"/>
                </a:cubicBezTo>
                <a:lnTo>
                  <a:pt x="10800" y="11142"/>
                </a:lnTo>
                <a:cubicBezTo>
                  <a:pt x="10800" y="10953"/>
                  <a:pt x="5965" y="10800"/>
                  <a:pt x="0" y="10800"/>
                </a:cubicBezTo>
                <a:cubicBezTo>
                  <a:pt x="5965" y="10800"/>
                  <a:pt x="10800" y="10647"/>
                  <a:pt x="10800" y="10458"/>
                </a:cubicBezTo>
                <a:lnTo>
                  <a:pt x="10800" y="342"/>
                </a:lnTo>
                <a:cubicBezTo>
                  <a:pt x="10800" y="153"/>
                  <a:pt x="15635" y="0"/>
                  <a:pt x="21600" y="0"/>
                </a:cubicBezTo>
              </a:path>
            </a:pathLst>
          </a:custGeom>
          <a:ln w="38100">
            <a:solidFill>
              <a:srgbClr val="FF0000"/>
            </a:solidFill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45718" tIns="45718" rIns="45718" bIns="45718" anchor="ctr"/>
          <a:lstStyle/>
          <a:p>
            <a:pPr algn="ctr">
              <a:defRPr sz="2400">
                <a:latin typeface="Century Gothic"/>
                <a:ea typeface="Century Gothic"/>
                <a:cs typeface="Century Gothic"/>
                <a:sym typeface="Century Gothic"/>
              </a:defRPr>
            </a:pPr>
          </a:p>
        </p:txBody>
      </p:sp>
      <p:sp>
        <p:nvSpPr>
          <p:cNvPr id="1049" name="Left Brace 12"/>
          <p:cNvSpPr/>
          <p:nvPr/>
        </p:nvSpPr>
        <p:spPr>
          <a:xfrm rot="16200000">
            <a:off x="3305630" y="2648168"/>
            <a:ext cx="251934" cy="1794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21600"/>
                </a:moveTo>
                <a:cubicBezTo>
                  <a:pt x="15635" y="21600"/>
                  <a:pt x="10800" y="20794"/>
                  <a:pt x="10800" y="19800"/>
                </a:cubicBezTo>
                <a:lnTo>
                  <a:pt x="10800" y="12600"/>
                </a:lnTo>
                <a:cubicBezTo>
                  <a:pt x="10800" y="11606"/>
                  <a:pt x="5965" y="10800"/>
                  <a:pt x="0" y="10800"/>
                </a:cubicBezTo>
                <a:cubicBezTo>
                  <a:pt x="5965" y="10800"/>
                  <a:pt x="10800" y="9994"/>
                  <a:pt x="10800" y="9000"/>
                </a:cubicBezTo>
                <a:lnTo>
                  <a:pt x="10800" y="1800"/>
                </a:lnTo>
                <a:cubicBezTo>
                  <a:pt x="10800" y="806"/>
                  <a:pt x="15635" y="0"/>
                  <a:pt x="21600" y="0"/>
                </a:cubicBezTo>
              </a:path>
            </a:pathLst>
          </a:custGeom>
          <a:ln w="38100">
            <a:solidFill>
              <a:srgbClr val="FF0000"/>
            </a:solidFill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45718" tIns="45718" rIns="45718" bIns="45718" anchor="ctr"/>
          <a:lstStyle/>
          <a:p>
            <a:pPr algn="ctr">
              <a:defRPr sz="2400">
                <a:latin typeface="Century Gothic"/>
                <a:ea typeface="Century Gothic"/>
                <a:cs typeface="Century Gothic"/>
                <a:sym typeface="Century Gothic"/>
              </a:defRPr>
            </a:pPr>
          </a:p>
        </p:txBody>
      </p:sp>
      <p:sp>
        <p:nvSpPr>
          <p:cNvPr id="1050" name="Left Brace 14"/>
          <p:cNvSpPr/>
          <p:nvPr/>
        </p:nvSpPr>
        <p:spPr>
          <a:xfrm rot="16200000">
            <a:off x="4063143" y="2112652"/>
            <a:ext cx="278366" cy="12769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21600"/>
                </a:moveTo>
                <a:cubicBezTo>
                  <a:pt x="15635" y="21600"/>
                  <a:pt x="10800" y="21424"/>
                  <a:pt x="10800" y="21208"/>
                </a:cubicBezTo>
                <a:lnTo>
                  <a:pt x="10800" y="11192"/>
                </a:lnTo>
                <a:cubicBezTo>
                  <a:pt x="10800" y="10976"/>
                  <a:pt x="5965" y="10800"/>
                  <a:pt x="0" y="10800"/>
                </a:cubicBezTo>
                <a:cubicBezTo>
                  <a:pt x="5965" y="10800"/>
                  <a:pt x="10800" y="10624"/>
                  <a:pt x="10800" y="10408"/>
                </a:cubicBezTo>
                <a:lnTo>
                  <a:pt x="10800" y="392"/>
                </a:lnTo>
                <a:cubicBezTo>
                  <a:pt x="10800" y="176"/>
                  <a:pt x="15635" y="0"/>
                  <a:pt x="21600" y="0"/>
                </a:cubicBezTo>
              </a:path>
            </a:pathLst>
          </a:custGeom>
          <a:ln w="38100">
            <a:solidFill>
              <a:srgbClr val="FF0000"/>
            </a:solidFill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45718" tIns="45718" rIns="45718" bIns="45718" anchor="ctr"/>
          <a:lstStyle/>
          <a:p>
            <a:pPr algn="ctr">
              <a:defRPr sz="2400">
                <a:latin typeface="Century Gothic"/>
                <a:ea typeface="Century Gothic"/>
                <a:cs typeface="Century Gothic"/>
                <a:sym typeface="Century Gothic"/>
              </a:defRPr>
            </a:pPr>
          </a:p>
        </p:txBody>
      </p:sp>
      <p:sp>
        <p:nvSpPr>
          <p:cNvPr id="1051" name="TextBox 15"/>
          <p:cNvSpPr txBox="1"/>
          <p:nvPr/>
        </p:nvSpPr>
        <p:spPr>
          <a:xfrm>
            <a:off x="43482" y="3250420"/>
            <a:ext cx="8144726" cy="15646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>
              <a:defRPr sz="24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For each position, ask: Is the current window a named entity?</a:t>
            </a:r>
          </a:p>
          <a:p>
            <a:pPr>
              <a:defRPr sz="2400">
                <a:latin typeface="Century Gothic"/>
                <a:ea typeface="Century Gothic"/>
                <a:cs typeface="Century Gothic"/>
                <a:sym typeface="Century Gothic"/>
              </a:defRPr>
            </a:pPr>
          </a:p>
          <a:p>
            <a:pPr>
              <a:defRPr sz="24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Window size = 1</a:t>
            </a:r>
          </a:p>
        </p:txBody>
      </p:sp>
      <p:sp>
        <p:nvSpPr>
          <p:cNvPr id="1052" name="Left Brace 18"/>
          <p:cNvSpPr/>
          <p:nvPr/>
        </p:nvSpPr>
        <p:spPr>
          <a:xfrm rot="16200000">
            <a:off x="4852873" y="2599849"/>
            <a:ext cx="251934" cy="2761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21600"/>
                </a:moveTo>
                <a:cubicBezTo>
                  <a:pt x="15635" y="21600"/>
                  <a:pt x="10800" y="20865"/>
                  <a:pt x="10800" y="19958"/>
                </a:cubicBezTo>
                <a:lnTo>
                  <a:pt x="10800" y="12442"/>
                </a:lnTo>
                <a:cubicBezTo>
                  <a:pt x="10800" y="11535"/>
                  <a:pt x="5965" y="10800"/>
                  <a:pt x="0" y="10800"/>
                </a:cubicBezTo>
                <a:cubicBezTo>
                  <a:pt x="5965" y="10800"/>
                  <a:pt x="10800" y="10065"/>
                  <a:pt x="10800" y="9158"/>
                </a:cubicBezTo>
                <a:lnTo>
                  <a:pt x="10800" y="1642"/>
                </a:lnTo>
                <a:cubicBezTo>
                  <a:pt x="10800" y="735"/>
                  <a:pt x="15635" y="0"/>
                  <a:pt x="21600" y="0"/>
                </a:cubicBezTo>
              </a:path>
            </a:pathLst>
          </a:custGeom>
          <a:ln w="38100">
            <a:solidFill>
              <a:srgbClr val="FF0000"/>
            </a:solidFill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45718" tIns="45718" rIns="45718" bIns="45718" anchor="ctr"/>
          <a:lstStyle/>
          <a:p>
            <a:pPr algn="ctr">
              <a:defRPr sz="2400">
                <a:latin typeface="Century Gothic"/>
                <a:ea typeface="Century Gothic"/>
                <a:cs typeface="Century Gothic"/>
                <a:sym typeface="Century Gothic"/>
              </a:defRPr>
            </a:pPr>
          </a:p>
        </p:txBody>
      </p:sp>
      <p:sp>
        <p:nvSpPr>
          <p:cNvPr id="1053" name="Left Brace 19"/>
          <p:cNvSpPr/>
          <p:nvPr/>
        </p:nvSpPr>
        <p:spPr>
          <a:xfrm rot="16200000">
            <a:off x="5152013" y="2741472"/>
            <a:ext cx="251934" cy="4572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21600"/>
                </a:moveTo>
                <a:cubicBezTo>
                  <a:pt x="15635" y="21600"/>
                  <a:pt x="10800" y="20794"/>
                  <a:pt x="10800" y="19800"/>
                </a:cubicBezTo>
                <a:lnTo>
                  <a:pt x="10800" y="12600"/>
                </a:lnTo>
                <a:cubicBezTo>
                  <a:pt x="10800" y="11606"/>
                  <a:pt x="5965" y="10800"/>
                  <a:pt x="0" y="10800"/>
                </a:cubicBezTo>
                <a:cubicBezTo>
                  <a:pt x="5965" y="10800"/>
                  <a:pt x="10800" y="9994"/>
                  <a:pt x="10800" y="9000"/>
                </a:cubicBezTo>
                <a:lnTo>
                  <a:pt x="10800" y="1800"/>
                </a:lnTo>
                <a:cubicBezTo>
                  <a:pt x="10800" y="806"/>
                  <a:pt x="15635" y="0"/>
                  <a:pt x="21600" y="0"/>
                </a:cubicBezTo>
              </a:path>
            </a:pathLst>
          </a:custGeom>
          <a:ln w="38100">
            <a:solidFill>
              <a:srgbClr val="FF0000"/>
            </a:solidFill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45718" tIns="45718" rIns="45718" bIns="45718" anchor="ctr"/>
          <a:lstStyle/>
          <a:p>
            <a:pPr algn="ctr">
              <a:defRPr sz="2400">
                <a:latin typeface="Century Gothic"/>
                <a:ea typeface="Century Gothic"/>
                <a:cs typeface="Century Gothic"/>
                <a:sym typeface="Century Gothic"/>
              </a:defRPr>
            </a:pPr>
          </a:p>
        </p:txBody>
      </p:sp>
      <p:sp>
        <p:nvSpPr>
          <p:cNvPr id="1054" name="Left Brace 21"/>
          <p:cNvSpPr/>
          <p:nvPr/>
        </p:nvSpPr>
        <p:spPr>
          <a:xfrm rot="16200000">
            <a:off x="5312921" y="2626280"/>
            <a:ext cx="251934" cy="2761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21600"/>
                </a:moveTo>
                <a:cubicBezTo>
                  <a:pt x="15635" y="21600"/>
                  <a:pt x="10800" y="20865"/>
                  <a:pt x="10800" y="19958"/>
                </a:cubicBezTo>
                <a:lnTo>
                  <a:pt x="10800" y="12442"/>
                </a:lnTo>
                <a:cubicBezTo>
                  <a:pt x="10800" y="11535"/>
                  <a:pt x="5965" y="10800"/>
                  <a:pt x="0" y="10800"/>
                </a:cubicBezTo>
                <a:cubicBezTo>
                  <a:pt x="5965" y="10800"/>
                  <a:pt x="10800" y="10065"/>
                  <a:pt x="10800" y="9158"/>
                </a:cubicBezTo>
                <a:lnTo>
                  <a:pt x="10800" y="1642"/>
                </a:lnTo>
                <a:cubicBezTo>
                  <a:pt x="10800" y="735"/>
                  <a:pt x="15635" y="0"/>
                  <a:pt x="21600" y="0"/>
                </a:cubicBezTo>
              </a:path>
            </a:pathLst>
          </a:custGeom>
          <a:ln w="38100">
            <a:solidFill>
              <a:srgbClr val="FF0000"/>
            </a:solidFill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45718" tIns="45718" rIns="45718" bIns="45718" anchor="ctr"/>
          <a:lstStyle/>
          <a:p>
            <a:pPr algn="ctr">
              <a:defRPr sz="2400">
                <a:latin typeface="Century Gothic"/>
                <a:ea typeface="Century Gothic"/>
                <a:cs typeface="Century Gothic"/>
                <a:sym typeface="Century Gothic"/>
              </a:defRPr>
            </a:pPr>
          </a:p>
        </p:txBody>
      </p:sp>
      <p:sp>
        <p:nvSpPr>
          <p:cNvPr id="1055" name="Left Brace 22"/>
          <p:cNvSpPr/>
          <p:nvPr/>
        </p:nvSpPr>
        <p:spPr>
          <a:xfrm rot="16200000">
            <a:off x="5735708" y="2564662"/>
            <a:ext cx="251932" cy="39934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21600"/>
                </a:moveTo>
                <a:cubicBezTo>
                  <a:pt x="15635" y="21600"/>
                  <a:pt x="10800" y="21092"/>
                  <a:pt x="10800" y="20465"/>
                </a:cubicBezTo>
                <a:lnTo>
                  <a:pt x="10800" y="11935"/>
                </a:lnTo>
                <a:cubicBezTo>
                  <a:pt x="10800" y="11308"/>
                  <a:pt x="5965" y="10800"/>
                  <a:pt x="0" y="10800"/>
                </a:cubicBezTo>
                <a:cubicBezTo>
                  <a:pt x="5965" y="10800"/>
                  <a:pt x="10800" y="10292"/>
                  <a:pt x="10800" y="9665"/>
                </a:cubicBezTo>
                <a:lnTo>
                  <a:pt x="10800" y="1135"/>
                </a:lnTo>
                <a:cubicBezTo>
                  <a:pt x="10800" y="508"/>
                  <a:pt x="15635" y="0"/>
                  <a:pt x="21600" y="0"/>
                </a:cubicBezTo>
              </a:path>
            </a:pathLst>
          </a:custGeom>
          <a:ln w="38100">
            <a:solidFill>
              <a:srgbClr val="FF0000"/>
            </a:solidFill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45718" tIns="45718" rIns="45718" bIns="45718" anchor="ctr"/>
          <a:lstStyle/>
          <a:p>
            <a:pPr algn="ctr">
              <a:defRPr sz="2400">
                <a:latin typeface="Century Gothic"/>
                <a:ea typeface="Century Gothic"/>
                <a:cs typeface="Century Gothic"/>
                <a:sym typeface="Century Gothic"/>
              </a:defRPr>
            </a:pPr>
          </a:p>
        </p:txBody>
      </p:sp>
      <p:sp>
        <p:nvSpPr>
          <p:cNvPr id="1056" name="TextBox 23"/>
          <p:cNvSpPr txBox="1"/>
          <p:nvPr/>
        </p:nvSpPr>
        <p:spPr>
          <a:xfrm>
            <a:off x="7498040" y="6596391"/>
            <a:ext cx="1600241" cy="2565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1100"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/>
            <a:r>
              <a:t>Slide from Suchanek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xit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Class="entr" nodeType="after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Class="exit" nodeType="click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afterEffec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xit" nodeType="clickEffect" presetSubtype="0" presetID="1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Class="entr" nodeType="afterEffect" presetSubtype="0" presetID="1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xit" nodeType="clickEffect" presetSubtype="0" presetID="1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Class="entr" nodeType="afterEffect" presetSubtype="0" presetID="1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1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Class="exit" nodeType="clickEffect" presetSubtype="0" presetID="1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Class="entr" nodeType="afterEffect" presetSubtype="0" presetID="1" grpId="1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1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Class="exit" nodeType="clickEffect" presetSubtype="0" presetID="1" grpId="1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Class="entr" nodeType="afterEffect" presetSubtype="0" presetID="1" grpId="1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8" fill="hold"/>
                                        <p:tgtEl>
                                          <p:spTgt spid="1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Class="exit" nodeType="clickEffect" presetSubtype="0" presetID="1" grpId="1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Class="entr" nodeType="afterEffect" presetSubtype="0" presetID="1" grpId="1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5" fill="hold"/>
                                        <p:tgtEl>
                                          <p:spTgt spid="1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047" grpId="1"/>
      <p:bldP build="whole" bldLvl="1" animBg="1" rev="0" advAuto="0" spid="1047" grpId="2"/>
      <p:bldP build="whole" bldLvl="1" animBg="1" rev="0" advAuto="0" spid="1053" grpId="11"/>
      <p:bldP build="whole" bldLvl="1" animBg="1" rev="0" advAuto="0" spid="1053" grpId="12"/>
      <p:bldP build="whole" bldLvl="1" animBg="1" rev="0" advAuto="0" spid="1054" grpId="13"/>
      <p:bldP build="whole" bldLvl="1" animBg="1" rev="0" advAuto="0" spid="1054" grpId="14"/>
      <p:bldP build="whole" bldLvl="1" animBg="1" rev="0" advAuto="0" spid="1055" grpId="15"/>
      <p:bldP build="whole" bldLvl="1" animBg="1" rev="0" advAuto="0" spid="1048" grpId="3"/>
      <p:bldP build="whole" bldLvl="1" animBg="1" rev="0" advAuto="0" spid="1048" grpId="4"/>
      <p:bldP build="whole" bldLvl="1" animBg="1" rev="0" advAuto="0" spid="1052" grpId="9"/>
      <p:bldP build="whole" bldLvl="1" animBg="1" rev="0" advAuto="0" spid="1050" grpId="8"/>
      <p:bldP build="whole" bldLvl="1" animBg="1" rev="0" advAuto="0" spid="1052" grpId="10"/>
      <p:bldP build="whole" bldLvl="1" animBg="1" rev="0" advAuto="0" spid="1049" grpId="5"/>
      <p:bldP build="whole" bldLvl="1" animBg="1" rev="0" advAuto="0" spid="1049" grpId="6"/>
      <p:bldP build="whole" bldLvl="1" animBg="1" rev="0" advAuto="0" spid="1050" grpId="7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" name="Title 1"/>
          <p:cNvSpPr txBox="1"/>
          <p:nvPr>
            <p:ph type="title"/>
          </p:nvPr>
        </p:nvSpPr>
        <p:spPr>
          <a:xfrm>
            <a:off x="0" y="-1"/>
            <a:ext cx="9144000" cy="923595"/>
          </a:xfrm>
          <a:prstGeom prst="rect">
            <a:avLst/>
          </a:prstGeom>
        </p:spPr>
        <p:txBody>
          <a:bodyPr/>
          <a:lstStyle/>
          <a:p>
            <a:pPr/>
            <a:r>
              <a:t>Evaluation</a:t>
            </a:r>
          </a:p>
        </p:txBody>
      </p:sp>
      <p:sp>
        <p:nvSpPr>
          <p:cNvPr id="659" name="TextBox 22"/>
          <p:cNvSpPr txBox="1"/>
          <p:nvPr/>
        </p:nvSpPr>
        <p:spPr>
          <a:xfrm>
            <a:off x="45720" y="778941"/>
            <a:ext cx="8961103" cy="11963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24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Every system, algorithm or theory should be </a:t>
            </a:r>
            <a:r>
              <a:rPr b="1"/>
              <a:t>evaluated</a:t>
            </a:r>
            <a:r>
              <a:t>, i.e. its output should be compared to the </a:t>
            </a:r>
            <a:r>
              <a:rPr b="1"/>
              <a:t>gold standard</a:t>
            </a:r>
            <a:r>
              <a:t> (i.e. the ideal output).  Suppose we try to find scientists…</a:t>
            </a:r>
          </a:p>
        </p:txBody>
      </p:sp>
      <p:sp>
        <p:nvSpPr>
          <p:cNvPr id="660" name="TextBox 15"/>
          <p:cNvSpPr txBox="1"/>
          <p:nvPr/>
        </p:nvSpPr>
        <p:spPr>
          <a:xfrm>
            <a:off x="1376164" y="2182404"/>
            <a:ext cx="6514015" cy="8280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>
              <a:defRPr sz="24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Algorithm output:</a:t>
            </a:r>
          </a:p>
          <a:p>
            <a:pPr>
              <a:defRPr sz="24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O = {</a:t>
            </a:r>
            <a:r>
              <a:rPr>
                <a:solidFill>
                  <a:srgbClr val="0000FF"/>
                </a:solidFill>
              </a:rPr>
              <a:t>Einstein, Bohr, Planck, Clinton, Obama</a:t>
            </a:r>
            <a:r>
              <a:t>}</a:t>
            </a:r>
          </a:p>
        </p:txBody>
      </p:sp>
      <p:sp>
        <p:nvSpPr>
          <p:cNvPr id="661" name="TextBox 26"/>
          <p:cNvSpPr txBox="1"/>
          <p:nvPr/>
        </p:nvSpPr>
        <p:spPr>
          <a:xfrm>
            <a:off x="1362903" y="3328837"/>
            <a:ext cx="5799194" cy="8280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>
              <a:defRPr sz="24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Gold standard:</a:t>
            </a:r>
          </a:p>
          <a:p>
            <a:pPr>
              <a:defRPr sz="24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G = {</a:t>
            </a:r>
            <a:r>
              <a:rPr>
                <a:solidFill>
                  <a:srgbClr val="0000FF"/>
                </a:solidFill>
              </a:rPr>
              <a:t>Einstein, Bohr, Planck, Heisenberg</a:t>
            </a:r>
            <a:r>
              <a:t>}</a:t>
            </a:r>
          </a:p>
        </p:txBody>
      </p:sp>
      <p:sp>
        <p:nvSpPr>
          <p:cNvPr id="662" name="TextBox 29"/>
          <p:cNvSpPr txBox="1"/>
          <p:nvPr/>
        </p:nvSpPr>
        <p:spPr>
          <a:xfrm>
            <a:off x="45717" y="4782482"/>
            <a:ext cx="3561116" cy="19674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>
              <a:defRPr sz="24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Precision:</a:t>
            </a:r>
          </a:p>
          <a:p>
            <a:pPr>
              <a:defRPr sz="24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What proportion of the </a:t>
            </a:r>
          </a:p>
          <a:p>
            <a:pPr>
              <a:defRPr sz="24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output is correct?</a:t>
            </a:r>
          </a:p>
          <a:p>
            <a:pPr>
              <a:defRPr sz="24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         | O </a:t>
            </a:r>
            <a:r>
              <a:rPr>
                <a:latin typeface="ＭＳ ゴシック"/>
                <a:ea typeface="ＭＳ ゴシック"/>
                <a:cs typeface="ＭＳ ゴシック"/>
                <a:sym typeface="ＭＳ ゴシック"/>
              </a:rPr>
              <a:t>∧</a:t>
            </a:r>
            <a:r>
              <a:t> G |</a:t>
            </a:r>
          </a:p>
          <a:p>
            <a:pPr>
              <a:defRPr sz="24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             |O|</a:t>
            </a:r>
          </a:p>
        </p:txBody>
      </p:sp>
      <p:sp>
        <p:nvSpPr>
          <p:cNvPr id="663" name="TextBox 30"/>
          <p:cNvSpPr txBox="1"/>
          <p:nvPr/>
        </p:nvSpPr>
        <p:spPr>
          <a:xfrm>
            <a:off x="5002355" y="4919007"/>
            <a:ext cx="4064155" cy="19674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>
              <a:defRPr sz="24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Recall:</a:t>
            </a:r>
          </a:p>
          <a:p>
            <a:pPr>
              <a:defRPr sz="24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What proportion of the </a:t>
            </a:r>
          </a:p>
          <a:p>
            <a:pPr>
              <a:defRPr sz="24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gold standard did we get?</a:t>
            </a:r>
          </a:p>
          <a:p>
            <a:pPr>
              <a:defRPr sz="24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     | O </a:t>
            </a:r>
            <a:r>
              <a:rPr>
                <a:latin typeface="ＭＳ ゴシック"/>
                <a:ea typeface="ＭＳ ゴシック"/>
                <a:cs typeface="ＭＳ ゴシック"/>
                <a:sym typeface="ＭＳ ゴシック"/>
              </a:rPr>
              <a:t>∧</a:t>
            </a:r>
            <a:r>
              <a:t> G |</a:t>
            </a:r>
          </a:p>
          <a:p>
            <a:pPr>
              <a:defRPr sz="24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          |G|</a:t>
            </a:r>
          </a:p>
        </p:txBody>
      </p:sp>
      <p:sp>
        <p:nvSpPr>
          <p:cNvPr id="664" name="TextBox 31"/>
          <p:cNvSpPr txBox="1"/>
          <p:nvPr/>
        </p:nvSpPr>
        <p:spPr>
          <a:xfrm>
            <a:off x="2204464" y="2808857"/>
            <a:ext cx="334225" cy="3962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2400">
                <a:solidFill>
                  <a:srgbClr val="008000"/>
                </a:solidFill>
                <a:latin typeface="Zapf Dingbats"/>
                <a:ea typeface="Zapf Dingbats"/>
                <a:cs typeface="Zapf Dingbats"/>
                <a:sym typeface="Zapf Dingbats"/>
              </a:defRPr>
            </a:lvl1pPr>
          </a:lstStyle>
          <a:p>
            <a:pPr/>
            <a:r>
              <a:t>✓</a:t>
            </a:r>
          </a:p>
        </p:txBody>
      </p:sp>
      <p:sp>
        <p:nvSpPr>
          <p:cNvPr id="665" name="TextBox 32"/>
          <p:cNvSpPr txBox="1"/>
          <p:nvPr/>
        </p:nvSpPr>
        <p:spPr>
          <a:xfrm>
            <a:off x="3474701" y="2782571"/>
            <a:ext cx="334225" cy="3962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2400">
                <a:solidFill>
                  <a:srgbClr val="008000"/>
                </a:solidFill>
                <a:latin typeface="Zapf Dingbats"/>
                <a:ea typeface="Zapf Dingbats"/>
                <a:cs typeface="Zapf Dingbats"/>
                <a:sym typeface="Zapf Dingbats"/>
              </a:defRPr>
            </a:lvl1pPr>
          </a:lstStyle>
          <a:p>
            <a:pPr/>
            <a:r>
              <a:t>✓</a:t>
            </a:r>
          </a:p>
        </p:txBody>
      </p:sp>
      <p:sp>
        <p:nvSpPr>
          <p:cNvPr id="666" name="TextBox 33"/>
          <p:cNvSpPr txBox="1"/>
          <p:nvPr/>
        </p:nvSpPr>
        <p:spPr>
          <a:xfrm>
            <a:off x="4428504" y="2809393"/>
            <a:ext cx="334225" cy="3962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2400">
                <a:solidFill>
                  <a:srgbClr val="008000"/>
                </a:solidFill>
                <a:latin typeface="Zapf Dingbats"/>
                <a:ea typeface="Zapf Dingbats"/>
                <a:cs typeface="Zapf Dingbats"/>
                <a:sym typeface="Zapf Dingbats"/>
              </a:defRPr>
            </a:lvl1pPr>
          </a:lstStyle>
          <a:p>
            <a:pPr/>
            <a:r>
              <a:t>✓</a:t>
            </a:r>
          </a:p>
        </p:txBody>
      </p:sp>
      <p:sp>
        <p:nvSpPr>
          <p:cNvPr id="667" name="TextBox 34"/>
          <p:cNvSpPr txBox="1"/>
          <p:nvPr/>
        </p:nvSpPr>
        <p:spPr>
          <a:xfrm>
            <a:off x="5653099" y="2867174"/>
            <a:ext cx="278117" cy="3962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2400">
                <a:solidFill>
                  <a:srgbClr val="FF0000"/>
                </a:solidFill>
                <a:latin typeface="Zapf Dingbats"/>
                <a:ea typeface="Zapf Dingbats"/>
                <a:cs typeface="Zapf Dingbats"/>
                <a:sym typeface="Zapf Dingbats"/>
              </a:defRPr>
            </a:lvl1pPr>
          </a:lstStyle>
          <a:p>
            <a:pPr/>
            <a:r>
              <a:t>✗</a:t>
            </a:r>
          </a:p>
        </p:txBody>
      </p:sp>
      <p:sp>
        <p:nvSpPr>
          <p:cNvPr id="668" name="TextBox 35"/>
          <p:cNvSpPr txBox="1"/>
          <p:nvPr/>
        </p:nvSpPr>
        <p:spPr>
          <a:xfrm>
            <a:off x="6772757" y="2809393"/>
            <a:ext cx="278117" cy="3962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2400">
                <a:solidFill>
                  <a:srgbClr val="FF0000"/>
                </a:solidFill>
                <a:latin typeface="Zapf Dingbats"/>
                <a:ea typeface="Zapf Dingbats"/>
                <a:cs typeface="Zapf Dingbats"/>
                <a:sym typeface="Zapf Dingbats"/>
              </a:defRPr>
            </a:lvl1pPr>
          </a:lstStyle>
          <a:p>
            <a:pPr/>
            <a:r>
              <a:t>✗</a:t>
            </a:r>
          </a:p>
        </p:txBody>
      </p:sp>
      <p:sp>
        <p:nvSpPr>
          <p:cNvPr id="669" name="TextBox 36"/>
          <p:cNvSpPr txBox="1"/>
          <p:nvPr/>
        </p:nvSpPr>
        <p:spPr>
          <a:xfrm>
            <a:off x="2205008" y="3982899"/>
            <a:ext cx="334225" cy="3962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2400">
                <a:solidFill>
                  <a:srgbClr val="008000"/>
                </a:solidFill>
                <a:latin typeface="Zapf Dingbats"/>
                <a:ea typeface="Zapf Dingbats"/>
                <a:cs typeface="Zapf Dingbats"/>
                <a:sym typeface="Zapf Dingbats"/>
              </a:defRPr>
            </a:lvl1pPr>
          </a:lstStyle>
          <a:p>
            <a:pPr/>
            <a:r>
              <a:t>✓</a:t>
            </a:r>
          </a:p>
        </p:txBody>
      </p:sp>
      <p:sp>
        <p:nvSpPr>
          <p:cNvPr id="670" name="TextBox 37"/>
          <p:cNvSpPr txBox="1"/>
          <p:nvPr/>
        </p:nvSpPr>
        <p:spPr>
          <a:xfrm>
            <a:off x="3474701" y="3929002"/>
            <a:ext cx="334225" cy="3962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2400">
                <a:solidFill>
                  <a:srgbClr val="008000"/>
                </a:solidFill>
                <a:latin typeface="Zapf Dingbats"/>
                <a:ea typeface="Zapf Dingbats"/>
                <a:cs typeface="Zapf Dingbats"/>
                <a:sym typeface="Zapf Dingbats"/>
              </a:defRPr>
            </a:lvl1pPr>
          </a:lstStyle>
          <a:p>
            <a:pPr/>
            <a:r>
              <a:t>✓</a:t>
            </a:r>
          </a:p>
        </p:txBody>
      </p:sp>
      <p:sp>
        <p:nvSpPr>
          <p:cNvPr id="671" name="TextBox 38"/>
          <p:cNvSpPr txBox="1"/>
          <p:nvPr/>
        </p:nvSpPr>
        <p:spPr>
          <a:xfrm>
            <a:off x="4508308" y="3929002"/>
            <a:ext cx="334225" cy="3962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2400">
                <a:solidFill>
                  <a:srgbClr val="008000"/>
                </a:solidFill>
                <a:latin typeface="Zapf Dingbats"/>
                <a:ea typeface="Zapf Dingbats"/>
                <a:cs typeface="Zapf Dingbats"/>
                <a:sym typeface="Zapf Dingbats"/>
              </a:defRPr>
            </a:lvl1pPr>
          </a:lstStyle>
          <a:p>
            <a:pPr/>
            <a:r>
              <a:t>✓</a:t>
            </a:r>
          </a:p>
        </p:txBody>
      </p:sp>
      <p:sp>
        <p:nvSpPr>
          <p:cNvPr id="672" name="TextBox 39"/>
          <p:cNvSpPr txBox="1"/>
          <p:nvPr/>
        </p:nvSpPr>
        <p:spPr>
          <a:xfrm>
            <a:off x="5900122" y="3997240"/>
            <a:ext cx="278117" cy="3962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2400">
                <a:solidFill>
                  <a:srgbClr val="FF0000"/>
                </a:solidFill>
                <a:latin typeface="Zapf Dingbats"/>
                <a:ea typeface="Zapf Dingbats"/>
                <a:cs typeface="Zapf Dingbats"/>
                <a:sym typeface="Zapf Dingbats"/>
              </a:defRPr>
            </a:lvl1pPr>
          </a:lstStyle>
          <a:p>
            <a:pPr/>
            <a:r>
              <a:t>✗</a:t>
            </a:r>
          </a:p>
        </p:txBody>
      </p:sp>
      <p:sp>
        <p:nvSpPr>
          <p:cNvPr id="673" name="Straight Connector 17"/>
          <p:cNvSpPr/>
          <p:nvPr/>
        </p:nvSpPr>
        <p:spPr>
          <a:xfrm>
            <a:off x="839970" y="6324451"/>
            <a:ext cx="1589971" cy="4"/>
          </a:xfrm>
          <a:prstGeom prst="line">
            <a:avLst/>
          </a:prstGeom>
          <a:ln w="25400">
            <a:solidFill>
              <a:srgbClr val="000000"/>
            </a:solidFill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674" name="Straight Connector 20"/>
          <p:cNvSpPr/>
          <p:nvPr/>
        </p:nvSpPr>
        <p:spPr>
          <a:xfrm>
            <a:off x="5437251" y="6459506"/>
            <a:ext cx="1741305" cy="4"/>
          </a:xfrm>
          <a:prstGeom prst="line">
            <a:avLst/>
          </a:prstGeom>
          <a:ln w="25400">
            <a:solidFill>
              <a:srgbClr val="000000"/>
            </a:solidFill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675" name="TextBox 19"/>
          <p:cNvSpPr txBox="1"/>
          <p:nvPr/>
        </p:nvSpPr>
        <p:spPr>
          <a:xfrm>
            <a:off x="6980025" y="6670182"/>
            <a:ext cx="1998818" cy="2565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1100">
                <a:latin typeface="Lucida Sans"/>
                <a:ea typeface="Lucida Sans"/>
                <a:cs typeface="Lucida Sans"/>
                <a:sym typeface="Lucida Sans"/>
              </a:defRPr>
            </a:lvl1pPr>
          </a:lstStyle>
          <a:p>
            <a:pPr/>
            <a:r>
              <a:t>Slide modified  from Suchanek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Class="entr" nodeType="click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Class="entr" nodeType="clickEffect" presetSubtype="0" presetID="1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Class="entr" nodeType="clickEffect" presetSubtype="0" presetID="1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Class="entr" nodeType="clickEffect" presetSubtype="0" presetID="1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afterEffect" presetSubtype="0" presetID="1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Class="entr" nodeType="clickEffect" presetSubtype="0" presetID="1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Class="entr" nodeType="clickEffect" presetSubtype="0" presetID="1" grpId="1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4" fill="hold"/>
                                        <p:tgtEl>
                                          <p:spTgt spid="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Class="entr" nodeType="clickEffect" presetSubtype="0" presetID="1" grpId="1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8" fill="hold"/>
                                        <p:tgtEl>
                                          <p:spTgt spid="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Class="entr" nodeType="clickEffect" presetSubtype="0" presetID="1" grpId="1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2" fill="hold"/>
                                        <p:tgtEl>
                                          <p:spTgt spid="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671" grpId="12"/>
      <p:bldP build="whole" bldLvl="1" animBg="1" rev="0" advAuto="0" spid="672" grpId="13"/>
      <p:bldP build="whole" bldLvl="1" animBg="1" rev="0" advAuto="0" spid="667" grpId="6"/>
      <p:bldP build="whole" bldLvl="1" animBg="1" rev="0" advAuto="0" spid="673" grpId="2"/>
      <p:bldP build="whole" bldLvl="1" animBg="1" rev="0" advAuto="0" spid="665" grpId="4"/>
      <p:bldP build="whole" bldLvl="1" animBg="1" rev="0" advAuto="0" spid="662" grpId="1"/>
      <p:bldP build="whole" bldLvl="1" animBg="1" rev="0" advAuto="0" spid="664" grpId="3"/>
      <p:bldP build="whole" bldLvl="1" animBg="1" rev="0" advAuto="0" spid="674" grpId="9"/>
      <p:bldP build="whole" bldLvl="1" animBg="1" rev="0" advAuto="0" spid="666" grpId="5"/>
      <p:bldP build="whole" bldLvl="1" animBg="1" rev="0" advAuto="0" spid="669" grpId="10"/>
      <p:bldP build="whole" bldLvl="1" animBg="1" rev="0" advAuto="0" spid="670" grpId="11"/>
      <p:bldP build="whole" bldLvl="1" animBg="1" rev="0" advAuto="0" spid="663" grpId="8"/>
      <p:bldP build="whole" bldLvl="1" animBg="1" rev="0" advAuto="0" spid="668" grpId="7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8" name="Title 1"/>
          <p:cNvSpPr txBox="1"/>
          <p:nvPr>
            <p:ph type="title"/>
          </p:nvPr>
        </p:nvSpPr>
        <p:spPr>
          <a:xfrm>
            <a:off x="457200" y="-1"/>
            <a:ext cx="8229600" cy="923595"/>
          </a:xfrm>
          <a:prstGeom prst="rect">
            <a:avLst/>
          </a:prstGeom>
        </p:spPr>
        <p:txBody>
          <a:bodyPr/>
          <a:lstStyle/>
          <a:p>
            <a:pPr/>
            <a:r>
              <a:t>Sliding Windows</a:t>
            </a:r>
          </a:p>
        </p:txBody>
      </p:sp>
      <p:sp>
        <p:nvSpPr>
          <p:cNvPr id="1059" name="TextBox 13"/>
          <p:cNvSpPr txBox="1"/>
          <p:nvPr/>
        </p:nvSpPr>
        <p:spPr>
          <a:xfrm>
            <a:off x="45719" y="2242604"/>
            <a:ext cx="7629022" cy="4597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2400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/>
            <a:r>
              <a:t>Information Extraction: Tuesday 10:00 am, Rm 407b</a:t>
            </a:r>
          </a:p>
        </p:txBody>
      </p:sp>
      <p:sp>
        <p:nvSpPr>
          <p:cNvPr id="1060" name="Left Brace 16"/>
          <p:cNvSpPr/>
          <p:nvPr/>
        </p:nvSpPr>
        <p:spPr>
          <a:xfrm rot="16200000">
            <a:off x="1583763" y="1124802"/>
            <a:ext cx="278368" cy="325262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21600"/>
                </a:moveTo>
                <a:cubicBezTo>
                  <a:pt x="15635" y="21600"/>
                  <a:pt x="10800" y="21531"/>
                  <a:pt x="10800" y="21446"/>
                </a:cubicBezTo>
                <a:lnTo>
                  <a:pt x="10800" y="10954"/>
                </a:lnTo>
                <a:cubicBezTo>
                  <a:pt x="10800" y="10869"/>
                  <a:pt x="5965" y="10800"/>
                  <a:pt x="0" y="10800"/>
                </a:cubicBezTo>
                <a:cubicBezTo>
                  <a:pt x="5965" y="10800"/>
                  <a:pt x="10800" y="10731"/>
                  <a:pt x="10800" y="10646"/>
                </a:cubicBezTo>
                <a:lnTo>
                  <a:pt x="10800" y="154"/>
                </a:lnTo>
                <a:cubicBezTo>
                  <a:pt x="10800" y="69"/>
                  <a:pt x="15635" y="0"/>
                  <a:pt x="21600" y="0"/>
                </a:cubicBezTo>
              </a:path>
            </a:pathLst>
          </a:custGeom>
          <a:ln w="38100">
            <a:solidFill>
              <a:srgbClr val="FF0000"/>
            </a:solidFill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45718" tIns="45718" rIns="45718" bIns="45718" anchor="ctr"/>
          <a:lstStyle/>
          <a:p>
            <a:pPr algn="ctr">
              <a:defRPr sz="2400">
                <a:latin typeface="Century Gothic"/>
                <a:ea typeface="Century Gothic"/>
                <a:cs typeface="Century Gothic"/>
                <a:sym typeface="Century Gothic"/>
              </a:defRPr>
            </a:pPr>
          </a:p>
        </p:txBody>
      </p:sp>
      <p:sp>
        <p:nvSpPr>
          <p:cNvPr id="1061" name="Left Brace 11"/>
          <p:cNvSpPr/>
          <p:nvPr/>
        </p:nvSpPr>
        <p:spPr>
          <a:xfrm rot="16200000">
            <a:off x="2553178" y="1934729"/>
            <a:ext cx="278364" cy="16327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21600"/>
                </a:moveTo>
                <a:cubicBezTo>
                  <a:pt x="15635" y="21600"/>
                  <a:pt x="10800" y="21463"/>
                  <a:pt x="10800" y="21293"/>
                </a:cubicBezTo>
                <a:lnTo>
                  <a:pt x="10800" y="11107"/>
                </a:lnTo>
                <a:cubicBezTo>
                  <a:pt x="10800" y="10937"/>
                  <a:pt x="5965" y="10800"/>
                  <a:pt x="0" y="10800"/>
                </a:cubicBezTo>
                <a:cubicBezTo>
                  <a:pt x="5965" y="10800"/>
                  <a:pt x="10800" y="10663"/>
                  <a:pt x="10800" y="10493"/>
                </a:cubicBezTo>
                <a:lnTo>
                  <a:pt x="10800" y="307"/>
                </a:lnTo>
                <a:cubicBezTo>
                  <a:pt x="10800" y="137"/>
                  <a:pt x="15635" y="0"/>
                  <a:pt x="21600" y="0"/>
                </a:cubicBezTo>
              </a:path>
            </a:pathLst>
          </a:custGeom>
          <a:ln w="38100">
            <a:solidFill>
              <a:srgbClr val="FF0000"/>
            </a:solidFill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45718" tIns="45718" rIns="45718" bIns="45718" anchor="ctr"/>
          <a:lstStyle/>
          <a:p>
            <a:pPr algn="ctr">
              <a:defRPr sz="2400">
                <a:latin typeface="Century Gothic"/>
                <a:ea typeface="Century Gothic"/>
                <a:cs typeface="Century Gothic"/>
                <a:sym typeface="Century Gothic"/>
              </a:defRPr>
            </a:pPr>
          </a:p>
        </p:txBody>
      </p:sp>
      <p:sp>
        <p:nvSpPr>
          <p:cNvPr id="1062" name="TextBox 15"/>
          <p:cNvSpPr txBox="1"/>
          <p:nvPr/>
        </p:nvSpPr>
        <p:spPr>
          <a:xfrm>
            <a:off x="43482" y="3250420"/>
            <a:ext cx="8144726" cy="15646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>
              <a:defRPr sz="24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For each position, ask: Is the current window a named entity?</a:t>
            </a:r>
          </a:p>
          <a:p>
            <a:pPr>
              <a:defRPr sz="2400">
                <a:latin typeface="Century Gothic"/>
                <a:ea typeface="Century Gothic"/>
                <a:cs typeface="Century Gothic"/>
                <a:sym typeface="Century Gothic"/>
              </a:defRPr>
            </a:pPr>
          </a:p>
          <a:p>
            <a:pPr>
              <a:defRPr sz="24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Window size = 2</a:t>
            </a:r>
          </a:p>
        </p:txBody>
      </p:sp>
      <p:sp>
        <p:nvSpPr>
          <p:cNvPr id="1063" name="TextBox 8"/>
          <p:cNvSpPr txBox="1"/>
          <p:nvPr/>
        </p:nvSpPr>
        <p:spPr>
          <a:xfrm>
            <a:off x="7498040" y="6596391"/>
            <a:ext cx="1600241" cy="2565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1100"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/>
            <a:r>
              <a:t>Slide from Suchanek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xit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Class="entr" nodeType="after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1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Class="exit" nodeType="click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060" grpId="1"/>
      <p:bldP build="whole" bldLvl="1" animBg="1" rev="0" advAuto="0" spid="1060" grpId="2"/>
      <p:bldP build="whole" bldLvl="1" animBg="1" rev="0" advAuto="0" spid="1061" grpId="3"/>
      <p:bldP build="whole" bldLvl="1" animBg="1" rev="0" advAuto="0" spid="1061" grpId="4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5" name="Title 1"/>
          <p:cNvSpPr txBox="1"/>
          <p:nvPr>
            <p:ph type="title"/>
          </p:nvPr>
        </p:nvSpPr>
        <p:spPr>
          <a:xfrm>
            <a:off x="457200" y="-1"/>
            <a:ext cx="8229600" cy="923595"/>
          </a:xfrm>
          <a:prstGeom prst="rect">
            <a:avLst/>
          </a:prstGeom>
        </p:spPr>
        <p:txBody>
          <a:bodyPr/>
          <a:lstStyle/>
          <a:p>
            <a:pPr/>
            <a:r>
              <a:t>Features</a:t>
            </a:r>
          </a:p>
        </p:txBody>
      </p:sp>
      <p:sp>
        <p:nvSpPr>
          <p:cNvPr id="1066" name="TextBox 21"/>
          <p:cNvSpPr txBox="1"/>
          <p:nvPr/>
        </p:nvSpPr>
        <p:spPr>
          <a:xfrm>
            <a:off x="409523" y="1080438"/>
            <a:ext cx="7629022" cy="4597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2400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/>
            <a:r>
              <a:t>Information Extraction: Tuesday 10:00 am, Rm 407b</a:t>
            </a:r>
          </a:p>
        </p:txBody>
      </p:sp>
      <p:sp>
        <p:nvSpPr>
          <p:cNvPr id="1067" name="Left Brace 22"/>
          <p:cNvSpPr/>
          <p:nvPr/>
        </p:nvSpPr>
        <p:spPr>
          <a:xfrm rot="16200000">
            <a:off x="4433842" y="955171"/>
            <a:ext cx="251934" cy="124112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21600"/>
                </a:moveTo>
                <a:cubicBezTo>
                  <a:pt x="15635" y="21600"/>
                  <a:pt x="10800" y="21436"/>
                  <a:pt x="10800" y="21235"/>
                </a:cubicBezTo>
                <a:lnTo>
                  <a:pt x="10800" y="11165"/>
                </a:lnTo>
                <a:cubicBezTo>
                  <a:pt x="10800" y="10964"/>
                  <a:pt x="5965" y="10800"/>
                  <a:pt x="0" y="10800"/>
                </a:cubicBezTo>
                <a:cubicBezTo>
                  <a:pt x="5965" y="10800"/>
                  <a:pt x="10800" y="10636"/>
                  <a:pt x="10800" y="10435"/>
                </a:cubicBezTo>
                <a:lnTo>
                  <a:pt x="10800" y="365"/>
                </a:lnTo>
                <a:cubicBezTo>
                  <a:pt x="10800" y="164"/>
                  <a:pt x="15635" y="0"/>
                  <a:pt x="21600" y="0"/>
                </a:cubicBezTo>
              </a:path>
            </a:pathLst>
          </a:custGeom>
          <a:ln w="38100">
            <a:solidFill>
              <a:srgbClr val="FF0000"/>
            </a:solidFill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45718" tIns="45718" rIns="45718" bIns="45718" anchor="ctr"/>
          <a:lstStyle/>
          <a:p>
            <a:pPr algn="ctr">
              <a:defRPr sz="2400">
                <a:latin typeface="Century Gothic"/>
                <a:ea typeface="Century Gothic"/>
                <a:cs typeface="Century Gothic"/>
                <a:sym typeface="Century Gothic"/>
              </a:defRPr>
            </a:pPr>
          </a:p>
        </p:txBody>
      </p:sp>
      <p:sp>
        <p:nvSpPr>
          <p:cNvPr id="1068" name="Left Brace 23"/>
          <p:cNvSpPr/>
          <p:nvPr/>
        </p:nvSpPr>
        <p:spPr>
          <a:xfrm rot="16200000">
            <a:off x="2982165" y="717003"/>
            <a:ext cx="197890" cy="171628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21600"/>
                </a:moveTo>
                <a:cubicBezTo>
                  <a:pt x="15635" y="21600"/>
                  <a:pt x="10800" y="21507"/>
                  <a:pt x="10800" y="21392"/>
                </a:cubicBezTo>
                <a:lnTo>
                  <a:pt x="10800" y="11008"/>
                </a:lnTo>
                <a:cubicBezTo>
                  <a:pt x="10800" y="10893"/>
                  <a:pt x="5965" y="10800"/>
                  <a:pt x="0" y="10800"/>
                </a:cubicBezTo>
                <a:cubicBezTo>
                  <a:pt x="5965" y="10800"/>
                  <a:pt x="10800" y="10707"/>
                  <a:pt x="10800" y="10592"/>
                </a:cubicBezTo>
                <a:lnTo>
                  <a:pt x="10800" y="208"/>
                </a:lnTo>
                <a:cubicBezTo>
                  <a:pt x="10800" y="93"/>
                  <a:pt x="15635" y="0"/>
                  <a:pt x="21600" y="0"/>
                </a:cubicBezTo>
              </a:path>
            </a:pathLst>
          </a:custGeom>
          <a:ln w="38100">
            <a:solidFill>
              <a:srgbClr val="0000FF"/>
            </a:solidFill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45718" tIns="45718" rIns="45718" bIns="45718" anchor="ctr"/>
          <a:lstStyle/>
          <a:p>
            <a:pPr algn="ctr">
              <a:defRPr sz="2400">
                <a:solidFill>
                  <a:srgbClr val="0000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</a:p>
        </p:txBody>
      </p:sp>
      <p:sp>
        <p:nvSpPr>
          <p:cNvPr id="1069" name="Left Brace 24"/>
          <p:cNvSpPr/>
          <p:nvPr/>
        </p:nvSpPr>
        <p:spPr>
          <a:xfrm rot="16200000">
            <a:off x="5549905" y="1118697"/>
            <a:ext cx="185850" cy="92493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21600"/>
                </a:moveTo>
                <a:cubicBezTo>
                  <a:pt x="15635" y="21600"/>
                  <a:pt x="10800" y="21438"/>
                  <a:pt x="10800" y="21238"/>
                </a:cubicBezTo>
                <a:lnTo>
                  <a:pt x="10800" y="11162"/>
                </a:lnTo>
                <a:cubicBezTo>
                  <a:pt x="10800" y="10962"/>
                  <a:pt x="5965" y="10800"/>
                  <a:pt x="0" y="10800"/>
                </a:cubicBezTo>
                <a:cubicBezTo>
                  <a:pt x="5965" y="10800"/>
                  <a:pt x="10800" y="10638"/>
                  <a:pt x="10800" y="10438"/>
                </a:cubicBezTo>
                <a:lnTo>
                  <a:pt x="10800" y="362"/>
                </a:lnTo>
                <a:cubicBezTo>
                  <a:pt x="10800" y="162"/>
                  <a:pt x="15635" y="0"/>
                  <a:pt x="21600" y="0"/>
                </a:cubicBezTo>
              </a:path>
            </a:pathLst>
          </a:custGeom>
          <a:ln w="38100">
            <a:solidFill>
              <a:srgbClr val="0000FF"/>
            </a:solidFill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45718" tIns="45718" rIns="45718" bIns="45718" anchor="ctr"/>
          <a:lstStyle/>
          <a:p>
            <a:pPr algn="ctr">
              <a:defRPr sz="2400">
                <a:latin typeface="Century Gothic"/>
                <a:ea typeface="Century Gothic"/>
                <a:cs typeface="Century Gothic"/>
                <a:sym typeface="Century Gothic"/>
              </a:defRPr>
            </a:pPr>
          </a:p>
        </p:txBody>
      </p:sp>
      <p:sp>
        <p:nvSpPr>
          <p:cNvPr id="1070" name="TextBox 25"/>
          <p:cNvSpPr txBox="1"/>
          <p:nvPr/>
        </p:nvSpPr>
        <p:spPr>
          <a:xfrm>
            <a:off x="2268688" y="1749980"/>
            <a:ext cx="1266038" cy="8280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>
              <a:defRPr sz="24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Prefix</a:t>
            </a:r>
          </a:p>
          <a:p>
            <a:pPr>
              <a:defRPr sz="24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window</a:t>
            </a:r>
          </a:p>
        </p:txBody>
      </p:sp>
      <p:sp>
        <p:nvSpPr>
          <p:cNvPr id="1071" name="TextBox 26"/>
          <p:cNvSpPr txBox="1"/>
          <p:nvPr/>
        </p:nvSpPr>
        <p:spPr>
          <a:xfrm>
            <a:off x="3869299" y="1761202"/>
            <a:ext cx="1327950" cy="8280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>
              <a:defRPr sz="24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Content</a:t>
            </a:r>
          </a:p>
          <a:p>
            <a:pPr>
              <a:defRPr sz="24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window</a:t>
            </a:r>
          </a:p>
        </p:txBody>
      </p:sp>
      <p:sp>
        <p:nvSpPr>
          <p:cNvPr id="1072" name="TextBox 27"/>
          <p:cNvSpPr txBox="1"/>
          <p:nvPr/>
        </p:nvSpPr>
        <p:spPr>
          <a:xfrm>
            <a:off x="5630126" y="1761202"/>
            <a:ext cx="1266038" cy="8280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>
              <a:defRPr sz="24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Postfix</a:t>
            </a:r>
          </a:p>
          <a:p>
            <a:pPr>
              <a:defRPr sz="24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window</a:t>
            </a:r>
          </a:p>
        </p:txBody>
      </p:sp>
      <p:sp>
        <p:nvSpPr>
          <p:cNvPr id="1073" name="TextBox 28"/>
          <p:cNvSpPr txBox="1"/>
          <p:nvPr/>
        </p:nvSpPr>
        <p:spPr>
          <a:xfrm>
            <a:off x="45719" y="3472874"/>
            <a:ext cx="7921929" cy="26695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>
              <a:defRPr sz="24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Choose certain </a:t>
            </a:r>
            <a:r>
              <a:rPr b="1"/>
              <a:t>features </a:t>
            </a:r>
            <a:r>
              <a:t>(properties) of windows </a:t>
            </a:r>
          </a:p>
          <a:p>
            <a:pPr>
              <a:defRPr sz="24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that could be important:</a:t>
            </a:r>
          </a:p>
          <a:p>
            <a:pPr>
              <a:buSzPct val="100000"/>
              <a:buChar char="•"/>
              <a:defRPr sz="24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  window contains colon, comma, or digits</a:t>
            </a:r>
          </a:p>
          <a:p>
            <a:pPr>
              <a:buSzPct val="100000"/>
              <a:buChar char="•"/>
              <a:defRPr sz="24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  window contains week day, or certain other words</a:t>
            </a:r>
          </a:p>
          <a:p>
            <a:pPr>
              <a:buSzPct val="100000"/>
              <a:buChar char="•"/>
              <a:defRPr sz="24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  window starts with lowercase letter</a:t>
            </a:r>
          </a:p>
          <a:p>
            <a:pPr>
              <a:buSzPct val="100000"/>
              <a:buChar char="•"/>
              <a:defRPr sz="24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  window contains only lowercase letters</a:t>
            </a:r>
          </a:p>
          <a:p>
            <a:pPr>
              <a:buSzPct val="100000"/>
              <a:buChar char="•"/>
              <a:defRPr sz="24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  ...</a:t>
            </a:r>
          </a:p>
        </p:txBody>
      </p:sp>
      <p:sp>
        <p:nvSpPr>
          <p:cNvPr id="1074" name="TextBox 11"/>
          <p:cNvSpPr txBox="1"/>
          <p:nvPr/>
        </p:nvSpPr>
        <p:spPr>
          <a:xfrm>
            <a:off x="7498040" y="6596391"/>
            <a:ext cx="1600241" cy="2565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1100"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/>
            <a:r>
              <a:t>Slide from Suchanek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073" grpId="1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6" name="Title 1"/>
          <p:cNvSpPr txBox="1"/>
          <p:nvPr>
            <p:ph type="title"/>
          </p:nvPr>
        </p:nvSpPr>
        <p:spPr>
          <a:xfrm>
            <a:off x="457200" y="-1"/>
            <a:ext cx="8229600" cy="923595"/>
          </a:xfrm>
          <a:prstGeom prst="rect">
            <a:avLst/>
          </a:prstGeom>
        </p:spPr>
        <p:txBody>
          <a:bodyPr/>
          <a:lstStyle/>
          <a:p>
            <a:pPr/>
            <a:r>
              <a:t>Feature Vectors</a:t>
            </a:r>
          </a:p>
        </p:txBody>
      </p:sp>
      <p:sp>
        <p:nvSpPr>
          <p:cNvPr id="1077" name="TextBox 28"/>
          <p:cNvSpPr txBox="1"/>
          <p:nvPr/>
        </p:nvSpPr>
        <p:spPr>
          <a:xfrm>
            <a:off x="45719" y="2851716"/>
            <a:ext cx="4284706" cy="30378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24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Prefix colon			    1</a:t>
            </a:r>
          </a:p>
          <a:p>
            <a:pPr>
              <a:defRPr sz="24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Prefix comma		    0</a:t>
            </a:r>
          </a:p>
          <a:p>
            <a:pPr>
              <a:defRPr sz="24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...						    …</a:t>
            </a:r>
          </a:p>
          <a:p>
            <a:pPr>
              <a:defRPr sz="24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Content colon	   	    1</a:t>
            </a:r>
          </a:p>
          <a:p>
            <a:pPr>
              <a:defRPr sz="24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Content comma	    0</a:t>
            </a:r>
          </a:p>
          <a:p>
            <a:pPr>
              <a:defRPr sz="24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...						    …</a:t>
            </a:r>
          </a:p>
          <a:p>
            <a:pPr>
              <a:defRPr sz="24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Postfix colon		    0</a:t>
            </a:r>
          </a:p>
          <a:p>
            <a:pPr>
              <a:defRPr sz="24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Postfix comma           1</a:t>
            </a:r>
          </a:p>
        </p:txBody>
      </p:sp>
      <p:sp>
        <p:nvSpPr>
          <p:cNvPr id="1078" name="Left Brace 10"/>
          <p:cNvSpPr/>
          <p:nvPr/>
        </p:nvSpPr>
        <p:spPr>
          <a:xfrm rot="16200000">
            <a:off x="929900" y="5146750"/>
            <a:ext cx="225500" cy="189127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21600"/>
                </a:moveTo>
                <a:cubicBezTo>
                  <a:pt x="15635" y="21600"/>
                  <a:pt x="10800" y="21504"/>
                  <a:pt x="10800" y="21385"/>
                </a:cubicBezTo>
                <a:lnTo>
                  <a:pt x="10800" y="11015"/>
                </a:lnTo>
                <a:cubicBezTo>
                  <a:pt x="10800" y="10896"/>
                  <a:pt x="5965" y="10800"/>
                  <a:pt x="0" y="10800"/>
                </a:cubicBezTo>
                <a:cubicBezTo>
                  <a:pt x="5965" y="10800"/>
                  <a:pt x="10800" y="10704"/>
                  <a:pt x="10800" y="10585"/>
                </a:cubicBezTo>
                <a:lnTo>
                  <a:pt x="10800" y="215"/>
                </a:lnTo>
                <a:cubicBezTo>
                  <a:pt x="10800" y="96"/>
                  <a:pt x="15635" y="0"/>
                  <a:pt x="21600" y="0"/>
                </a:cubicBezTo>
              </a:path>
            </a:pathLst>
          </a:custGeom>
          <a:ln w="38100">
            <a:solidFill>
              <a:srgbClr val="000000"/>
            </a:solidFill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45718" tIns="45718" rIns="45718" bIns="45718" anchor="ctr"/>
          <a:lstStyle/>
          <a:p>
            <a:pPr algn="ctr">
              <a:defRPr sz="2400">
                <a:latin typeface="Century Gothic"/>
                <a:ea typeface="Century Gothic"/>
                <a:cs typeface="Century Gothic"/>
                <a:sym typeface="Century Gothic"/>
              </a:defRPr>
            </a:pPr>
          </a:p>
        </p:txBody>
      </p:sp>
      <p:sp>
        <p:nvSpPr>
          <p:cNvPr id="1079" name="TextBox 11"/>
          <p:cNvSpPr txBox="1"/>
          <p:nvPr/>
        </p:nvSpPr>
        <p:spPr>
          <a:xfrm>
            <a:off x="570681" y="6259810"/>
            <a:ext cx="1353698" cy="4597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2400"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/>
            <a:r>
              <a:t>Features</a:t>
            </a:r>
          </a:p>
        </p:txBody>
      </p:sp>
      <p:sp>
        <p:nvSpPr>
          <p:cNvPr id="1080" name="Left Bracket 12"/>
          <p:cNvSpPr/>
          <p:nvPr/>
        </p:nvSpPr>
        <p:spPr>
          <a:xfrm>
            <a:off x="2977120" y="2851712"/>
            <a:ext cx="108004" cy="304645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21600"/>
                </a:moveTo>
                <a:cubicBezTo>
                  <a:pt x="9671" y="21600"/>
                  <a:pt x="0" y="21571"/>
                  <a:pt x="0" y="21536"/>
                </a:cubicBezTo>
                <a:lnTo>
                  <a:pt x="0" y="64"/>
                </a:lnTo>
                <a:cubicBezTo>
                  <a:pt x="0" y="29"/>
                  <a:pt x="9671" y="0"/>
                  <a:pt x="21600" y="0"/>
                </a:cubicBezTo>
              </a:path>
            </a:pathLst>
          </a:custGeom>
          <a:ln w="25400">
            <a:solidFill>
              <a:schemeClr val="accent1"/>
            </a:solidFill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45718" tIns="45718" rIns="45718" bIns="45718" anchor="ctr"/>
          <a:lstStyle/>
          <a:p>
            <a:pPr algn="ctr">
              <a:defRPr sz="2400">
                <a:latin typeface="Century Gothic"/>
                <a:ea typeface="Century Gothic"/>
                <a:cs typeface="Century Gothic"/>
                <a:sym typeface="Century Gothic"/>
              </a:defRPr>
            </a:pPr>
          </a:p>
        </p:txBody>
      </p:sp>
      <p:sp>
        <p:nvSpPr>
          <p:cNvPr id="1081" name="Left Bracket 13"/>
          <p:cNvSpPr/>
          <p:nvPr/>
        </p:nvSpPr>
        <p:spPr>
          <a:xfrm flipH="1">
            <a:off x="3474634" y="2852245"/>
            <a:ext cx="108004" cy="30464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21600"/>
                </a:moveTo>
                <a:cubicBezTo>
                  <a:pt x="9671" y="21600"/>
                  <a:pt x="0" y="21571"/>
                  <a:pt x="0" y="21536"/>
                </a:cubicBezTo>
                <a:lnTo>
                  <a:pt x="0" y="64"/>
                </a:lnTo>
                <a:cubicBezTo>
                  <a:pt x="0" y="29"/>
                  <a:pt x="9671" y="0"/>
                  <a:pt x="21600" y="0"/>
                </a:cubicBezTo>
              </a:path>
            </a:pathLst>
          </a:custGeom>
          <a:ln w="25400">
            <a:solidFill>
              <a:schemeClr val="accent1"/>
            </a:solidFill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45718" tIns="45718" rIns="45718" bIns="45718" anchor="ctr"/>
          <a:lstStyle/>
          <a:p>
            <a:pPr algn="ctr">
              <a:defRPr sz="2400">
                <a:latin typeface="Century Gothic"/>
                <a:ea typeface="Century Gothic"/>
                <a:cs typeface="Century Gothic"/>
                <a:sym typeface="Century Gothic"/>
              </a:defRPr>
            </a:pPr>
          </a:p>
        </p:txBody>
      </p:sp>
      <p:sp>
        <p:nvSpPr>
          <p:cNvPr id="1082" name="Left Brace 14"/>
          <p:cNvSpPr/>
          <p:nvPr/>
        </p:nvSpPr>
        <p:spPr>
          <a:xfrm rot="16200000">
            <a:off x="3170089" y="5762285"/>
            <a:ext cx="170822" cy="60552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21600"/>
                </a:moveTo>
                <a:cubicBezTo>
                  <a:pt x="15635" y="21600"/>
                  <a:pt x="10800" y="21373"/>
                  <a:pt x="10800" y="21092"/>
                </a:cubicBezTo>
                <a:lnTo>
                  <a:pt x="10800" y="11308"/>
                </a:lnTo>
                <a:cubicBezTo>
                  <a:pt x="10800" y="11027"/>
                  <a:pt x="5965" y="10800"/>
                  <a:pt x="0" y="10800"/>
                </a:cubicBezTo>
                <a:cubicBezTo>
                  <a:pt x="5965" y="10800"/>
                  <a:pt x="10800" y="10573"/>
                  <a:pt x="10800" y="10292"/>
                </a:cubicBezTo>
                <a:lnTo>
                  <a:pt x="10800" y="508"/>
                </a:lnTo>
                <a:cubicBezTo>
                  <a:pt x="10800" y="227"/>
                  <a:pt x="15635" y="0"/>
                  <a:pt x="21600" y="0"/>
                </a:cubicBezTo>
              </a:path>
            </a:pathLst>
          </a:custGeom>
          <a:ln w="38100">
            <a:solidFill>
              <a:srgbClr val="000000"/>
            </a:solidFill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45718" tIns="45718" rIns="45718" bIns="45718" anchor="ctr"/>
          <a:lstStyle/>
          <a:p>
            <a:pPr algn="ctr">
              <a:defRPr sz="2400">
                <a:latin typeface="Century Gothic"/>
                <a:ea typeface="Century Gothic"/>
                <a:cs typeface="Century Gothic"/>
                <a:sym typeface="Century Gothic"/>
              </a:defRPr>
            </a:pPr>
          </a:p>
        </p:txBody>
      </p:sp>
      <p:sp>
        <p:nvSpPr>
          <p:cNvPr id="1083" name="TextBox 15"/>
          <p:cNvSpPr txBox="1"/>
          <p:nvPr/>
        </p:nvSpPr>
        <p:spPr>
          <a:xfrm>
            <a:off x="2874204" y="6191872"/>
            <a:ext cx="2331500" cy="4597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2400"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/>
            <a:r>
              <a:t>Feature Vector</a:t>
            </a:r>
          </a:p>
        </p:txBody>
      </p:sp>
      <p:sp>
        <p:nvSpPr>
          <p:cNvPr id="1084" name="TextBox 16"/>
          <p:cNvSpPr txBox="1"/>
          <p:nvPr/>
        </p:nvSpPr>
        <p:spPr>
          <a:xfrm>
            <a:off x="4683357" y="3211034"/>
            <a:ext cx="4414927" cy="19329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24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The </a:t>
            </a:r>
            <a:r>
              <a:rPr b="1"/>
              <a:t>feature vector </a:t>
            </a:r>
            <a:r>
              <a:t>represents the presence or absence of features of one content window (and its prefix window and postfix window)</a:t>
            </a:r>
          </a:p>
        </p:txBody>
      </p:sp>
      <p:sp>
        <p:nvSpPr>
          <p:cNvPr id="1085" name="TextBox 21"/>
          <p:cNvSpPr txBox="1"/>
          <p:nvPr/>
        </p:nvSpPr>
        <p:spPr>
          <a:xfrm>
            <a:off x="409523" y="1080438"/>
            <a:ext cx="7629022" cy="4597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2400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/>
            <a:r>
              <a:t>Information Extraction: Tuesday 10:00 am, Rm 407b</a:t>
            </a:r>
          </a:p>
        </p:txBody>
      </p:sp>
      <p:sp>
        <p:nvSpPr>
          <p:cNvPr id="1086" name="Left Brace 22"/>
          <p:cNvSpPr/>
          <p:nvPr/>
        </p:nvSpPr>
        <p:spPr>
          <a:xfrm rot="16200000">
            <a:off x="4433842" y="955171"/>
            <a:ext cx="251934" cy="124112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21600"/>
                </a:moveTo>
                <a:cubicBezTo>
                  <a:pt x="15635" y="21600"/>
                  <a:pt x="10800" y="21436"/>
                  <a:pt x="10800" y="21235"/>
                </a:cubicBezTo>
                <a:lnTo>
                  <a:pt x="10800" y="11165"/>
                </a:lnTo>
                <a:cubicBezTo>
                  <a:pt x="10800" y="10964"/>
                  <a:pt x="5965" y="10800"/>
                  <a:pt x="0" y="10800"/>
                </a:cubicBezTo>
                <a:cubicBezTo>
                  <a:pt x="5965" y="10800"/>
                  <a:pt x="10800" y="10636"/>
                  <a:pt x="10800" y="10435"/>
                </a:cubicBezTo>
                <a:lnTo>
                  <a:pt x="10800" y="365"/>
                </a:lnTo>
                <a:cubicBezTo>
                  <a:pt x="10800" y="164"/>
                  <a:pt x="15635" y="0"/>
                  <a:pt x="21600" y="0"/>
                </a:cubicBezTo>
              </a:path>
            </a:pathLst>
          </a:custGeom>
          <a:ln w="38100">
            <a:solidFill>
              <a:srgbClr val="FF0000"/>
            </a:solidFill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45718" tIns="45718" rIns="45718" bIns="45718" anchor="ctr"/>
          <a:lstStyle/>
          <a:p>
            <a:pPr algn="ctr">
              <a:defRPr sz="2400">
                <a:latin typeface="Century Gothic"/>
                <a:ea typeface="Century Gothic"/>
                <a:cs typeface="Century Gothic"/>
                <a:sym typeface="Century Gothic"/>
              </a:defRPr>
            </a:pPr>
          </a:p>
        </p:txBody>
      </p:sp>
      <p:sp>
        <p:nvSpPr>
          <p:cNvPr id="1087" name="Left Brace 23"/>
          <p:cNvSpPr/>
          <p:nvPr/>
        </p:nvSpPr>
        <p:spPr>
          <a:xfrm rot="16200000">
            <a:off x="2982165" y="717003"/>
            <a:ext cx="197890" cy="171628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21600"/>
                </a:moveTo>
                <a:cubicBezTo>
                  <a:pt x="15635" y="21600"/>
                  <a:pt x="10800" y="21507"/>
                  <a:pt x="10800" y="21392"/>
                </a:cubicBezTo>
                <a:lnTo>
                  <a:pt x="10800" y="11008"/>
                </a:lnTo>
                <a:cubicBezTo>
                  <a:pt x="10800" y="10893"/>
                  <a:pt x="5965" y="10800"/>
                  <a:pt x="0" y="10800"/>
                </a:cubicBezTo>
                <a:cubicBezTo>
                  <a:pt x="5965" y="10800"/>
                  <a:pt x="10800" y="10707"/>
                  <a:pt x="10800" y="10592"/>
                </a:cubicBezTo>
                <a:lnTo>
                  <a:pt x="10800" y="208"/>
                </a:lnTo>
                <a:cubicBezTo>
                  <a:pt x="10800" y="93"/>
                  <a:pt x="15635" y="0"/>
                  <a:pt x="21600" y="0"/>
                </a:cubicBezTo>
              </a:path>
            </a:pathLst>
          </a:custGeom>
          <a:ln w="38100">
            <a:solidFill>
              <a:srgbClr val="0000FF"/>
            </a:solidFill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45718" tIns="45718" rIns="45718" bIns="45718" anchor="ctr"/>
          <a:lstStyle/>
          <a:p>
            <a:pPr algn="ctr">
              <a:defRPr sz="2400">
                <a:solidFill>
                  <a:srgbClr val="0000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</a:p>
        </p:txBody>
      </p:sp>
      <p:sp>
        <p:nvSpPr>
          <p:cNvPr id="1088" name="Left Brace 24"/>
          <p:cNvSpPr/>
          <p:nvPr/>
        </p:nvSpPr>
        <p:spPr>
          <a:xfrm rot="16200000">
            <a:off x="5549905" y="1118697"/>
            <a:ext cx="185850" cy="92493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21600"/>
                </a:moveTo>
                <a:cubicBezTo>
                  <a:pt x="15635" y="21600"/>
                  <a:pt x="10800" y="21438"/>
                  <a:pt x="10800" y="21238"/>
                </a:cubicBezTo>
                <a:lnTo>
                  <a:pt x="10800" y="11162"/>
                </a:lnTo>
                <a:cubicBezTo>
                  <a:pt x="10800" y="10962"/>
                  <a:pt x="5965" y="10800"/>
                  <a:pt x="0" y="10800"/>
                </a:cubicBezTo>
                <a:cubicBezTo>
                  <a:pt x="5965" y="10800"/>
                  <a:pt x="10800" y="10638"/>
                  <a:pt x="10800" y="10438"/>
                </a:cubicBezTo>
                <a:lnTo>
                  <a:pt x="10800" y="362"/>
                </a:lnTo>
                <a:cubicBezTo>
                  <a:pt x="10800" y="162"/>
                  <a:pt x="15635" y="0"/>
                  <a:pt x="21600" y="0"/>
                </a:cubicBezTo>
              </a:path>
            </a:pathLst>
          </a:custGeom>
          <a:ln w="38100">
            <a:solidFill>
              <a:srgbClr val="0000FF"/>
            </a:solidFill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45718" tIns="45718" rIns="45718" bIns="45718" anchor="ctr"/>
          <a:lstStyle/>
          <a:p>
            <a:pPr algn="ctr">
              <a:defRPr sz="2400">
                <a:latin typeface="Century Gothic"/>
                <a:ea typeface="Century Gothic"/>
                <a:cs typeface="Century Gothic"/>
                <a:sym typeface="Century Gothic"/>
              </a:defRPr>
            </a:pPr>
          </a:p>
        </p:txBody>
      </p:sp>
      <p:sp>
        <p:nvSpPr>
          <p:cNvPr id="1089" name="TextBox 25"/>
          <p:cNvSpPr txBox="1"/>
          <p:nvPr/>
        </p:nvSpPr>
        <p:spPr>
          <a:xfrm>
            <a:off x="2268688" y="1749980"/>
            <a:ext cx="1266038" cy="8280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>
              <a:defRPr sz="24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Prefix</a:t>
            </a:r>
          </a:p>
          <a:p>
            <a:pPr>
              <a:defRPr sz="24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window</a:t>
            </a:r>
          </a:p>
        </p:txBody>
      </p:sp>
      <p:sp>
        <p:nvSpPr>
          <p:cNvPr id="1090" name="TextBox 26"/>
          <p:cNvSpPr txBox="1"/>
          <p:nvPr/>
        </p:nvSpPr>
        <p:spPr>
          <a:xfrm>
            <a:off x="3869299" y="1761202"/>
            <a:ext cx="1327950" cy="8280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>
              <a:defRPr sz="24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Content</a:t>
            </a:r>
          </a:p>
          <a:p>
            <a:pPr>
              <a:defRPr sz="24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window</a:t>
            </a:r>
          </a:p>
        </p:txBody>
      </p:sp>
      <p:sp>
        <p:nvSpPr>
          <p:cNvPr id="1091" name="TextBox 27"/>
          <p:cNvSpPr txBox="1"/>
          <p:nvPr/>
        </p:nvSpPr>
        <p:spPr>
          <a:xfrm>
            <a:off x="5630126" y="1761202"/>
            <a:ext cx="1266038" cy="8280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>
              <a:defRPr sz="24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Postfix</a:t>
            </a:r>
          </a:p>
          <a:p>
            <a:pPr>
              <a:defRPr sz="24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window</a:t>
            </a:r>
          </a:p>
        </p:txBody>
      </p:sp>
      <p:sp>
        <p:nvSpPr>
          <p:cNvPr id="1092" name="TextBox 18"/>
          <p:cNvSpPr txBox="1"/>
          <p:nvPr/>
        </p:nvSpPr>
        <p:spPr>
          <a:xfrm>
            <a:off x="7498040" y="6596391"/>
            <a:ext cx="1600241" cy="2565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1100"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/>
            <a:r>
              <a:t>Slide from Suchanek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4" name="Title 1"/>
          <p:cNvSpPr txBox="1"/>
          <p:nvPr>
            <p:ph type="title"/>
          </p:nvPr>
        </p:nvSpPr>
        <p:spPr>
          <a:xfrm>
            <a:off x="457200" y="-1"/>
            <a:ext cx="8229600" cy="923595"/>
          </a:xfrm>
          <a:prstGeom prst="rect">
            <a:avLst/>
          </a:prstGeom>
        </p:spPr>
        <p:txBody>
          <a:bodyPr/>
          <a:lstStyle/>
          <a:p>
            <a:pPr/>
            <a:r>
              <a:t>Sliding Windows Corpus</a:t>
            </a:r>
          </a:p>
        </p:txBody>
      </p:sp>
      <p:sp>
        <p:nvSpPr>
          <p:cNvPr id="1095" name="TextBox 21"/>
          <p:cNvSpPr txBox="1"/>
          <p:nvPr/>
        </p:nvSpPr>
        <p:spPr>
          <a:xfrm>
            <a:off x="35081" y="1920376"/>
            <a:ext cx="9052570" cy="4597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2400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NLP class: Wednesday, </a:t>
            </a:r>
            <a:r>
              <a:rPr u="sng">
                <a:solidFill>
                  <a:srgbClr val="FF0000"/>
                </a:solidFill>
              </a:rPr>
              <a:t>7:30am</a:t>
            </a:r>
            <a:r>
              <a:rPr u="sng">
                <a:solidFill>
                  <a:srgbClr val="000000"/>
                </a:solidFill>
              </a:rPr>
              <a:t> </a:t>
            </a:r>
            <a:r>
              <a:t>and Thursday all day, </a:t>
            </a:r>
            <a:r>
              <a:rPr u="sng">
                <a:solidFill>
                  <a:srgbClr val="FF0000"/>
                </a:solidFill>
              </a:rPr>
              <a:t>rm 667</a:t>
            </a:r>
          </a:p>
        </p:txBody>
      </p:sp>
      <p:sp>
        <p:nvSpPr>
          <p:cNvPr id="1096" name="Left Bracket 12"/>
          <p:cNvSpPr/>
          <p:nvPr/>
        </p:nvSpPr>
        <p:spPr>
          <a:xfrm>
            <a:off x="755157" y="3298897"/>
            <a:ext cx="108004" cy="258532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21600"/>
                </a:moveTo>
                <a:cubicBezTo>
                  <a:pt x="9671" y="21600"/>
                  <a:pt x="0" y="21566"/>
                  <a:pt x="0" y="21525"/>
                </a:cubicBezTo>
                <a:lnTo>
                  <a:pt x="0" y="75"/>
                </a:lnTo>
                <a:cubicBezTo>
                  <a:pt x="0" y="34"/>
                  <a:pt x="9671" y="0"/>
                  <a:pt x="21600" y="0"/>
                </a:cubicBezTo>
              </a:path>
            </a:pathLst>
          </a:custGeom>
          <a:ln w="25400">
            <a:solidFill>
              <a:schemeClr val="accent1"/>
            </a:solidFill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45718" tIns="45718" rIns="45718" bIns="45718" anchor="ctr"/>
          <a:lstStyle/>
          <a:p>
            <a:pPr algn="ctr">
              <a:defRPr sz="2400">
                <a:latin typeface="Century Gothic"/>
                <a:ea typeface="Century Gothic"/>
                <a:cs typeface="Century Gothic"/>
                <a:sym typeface="Century Gothic"/>
              </a:defRPr>
            </a:pPr>
          </a:p>
        </p:txBody>
      </p:sp>
      <p:sp>
        <p:nvSpPr>
          <p:cNvPr id="1097" name="Left Bracket 13"/>
          <p:cNvSpPr/>
          <p:nvPr/>
        </p:nvSpPr>
        <p:spPr>
          <a:xfrm flipH="1">
            <a:off x="1252671" y="3299431"/>
            <a:ext cx="108004" cy="25853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21600"/>
                </a:moveTo>
                <a:cubicBezTo>
                  <a:pt x="9671" y="21600"/>
                  <a:pt x="0" y="21566"/>
                  <a:pt x="0" y="21525"/>
                </a:cubicBezTo>
                <a:lnTo>
                  <a:pt x="0" y="75"/>
                </a:lnTo>
                <a:cubicBezTo>
                  <a:pt x="0" y="34"/>
                  <a:pt x="9671" y="0"/>
                  <a:pt x="21600" y="0"/>
                </a:cubicBezTo>
              </a:path>
            </a:pathLst>
          </a:custGeom>
          <a:ln w="25400">
            <a:solidFill>
              <a:schemeClr val="accent1"/>
            </a:solidFill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45718" tIns="45718" rIns="45718" bIns="45718" anchor="ctr"/>
          <a:lstStyle/>
          <a:p>
            <a:pPr algn="ctr">
              <a:defRPr sz="2400">
                <a:latin typeface="Century Gothic"/>
                <a:ea typeface="Century Gothic"/>
                <a:cs typeface="Century Gothic"/>
                <a:sym typeface="Century Gothic"/>
              </a:defRPr>
            </a:pPr>
          </a:p>
        </p:txBody>
      </p:sp>
      <p:sp>
        <p:nvSpPr>
          <p:cNvPr id="1098" name="TextBox 17"/>
          <p:cNvSpPr txBox="1"/>
          <p:nvPr/>
        </p:nvSpPr>
        <p:spPr>
          <a:xfrm>
            <a:off x="45716" y="793960"/>
            <a:ext cx="8491346" cy="8280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>
              <a:defRPr sz="24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Now, we need a </a:t>
            </a:r>
            <a:r>
              <a:rPr b="1"/>
              <a:t>corpus</a:t>
            </a:r>
            <a:r>
              <a:t> (set of documents) in which the </a:t>
            </a:r>
          </a:p>
          <a:p>
            <a:pPr>
              <a:defRPr sz="24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entities of interest have been manually labeled.</a:t>
            </a:r>
          </a:p>
        </p:txBody>
      </p:sp>
      <p:sp>
        <p:nvSpPr>
          <p:cNvPr id="1099" name="TextBox 18"/>
          <p:cNvSpPr txBox="1"/>
          <p:nvPr/>
        </p:nvSpPr>
        <p:spPr>
          <a:xfrm rot="21242075">
            <a:off x="3706024" y="1559697"/>
            <a:ext cx="736955" cy="5105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2400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pPr/>
            <a:r>
              <a:t>time</a:t>
            </a:r>
          </a:p>
        </p:txBody>
      </p:sp>
      <p:sp>
        <p:nvSpPr>
          <p:cNvPr id="1100" name="TextBox 19"/>
          <p:cNvSpPr txBox="1"/>
          <p:nvPr/>
        </p:nvSpPr>
        <p:spPr>
          <a:xfrm rot="558242">
            <a:off x="7844429" y="1498998"/>
            <a:ext cx="1209334" cy="5105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2400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pPr/>
            <a:r>
              <a:t>location</a:t>
            </a:r>
          </a:p>
        </p:txBody>
      </p:sp>
      <p:sp>
        <p:nvSpPr>
          <p:cNvPr id="1101" name="TextBox 20"/>
          <p:cNvSpPr txBox="1"/>
          <p:nvPr/>
        </p:nvSpPr>
        <p:spPr>
          <a:xfrm>
            <a:off x="35083" y="2635686"/>
            <a:ext cx="8619041" cy="4597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2400"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/>
            <a:r>
              <a:t>From this corpus, compute the feature vectors with labels:</a:t>
            </a:r>
          </a:p>
        </p:txBody>
      </p:sp>
      <p:sp>
        <p:nvSpPr>
          <p:cNvPr id="1102" name="Left Bracket 29"/>
          <p:cNvSpPr/>
          <p:nvPr/>
        </p:nvSpPr>
        <p:spPr>
          <a:xfrm>
            <a:off x="3746067" y="3257474"/>
            <a:ext cx="108004" cy="258532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21600"/>
                </a:moveTo>
                <a:cubicBezTo>
                  <a:pt x="9671" y="21600"/>
                  <a:pt x="0" y="21566"/>
                  <a:pt x="0" y="21525"/>
                </a:cubicBezTo>
                <a:lnTo>
                  <a:pt x="0" y="75"/>
                </a:lnTo>
                <a:cubicBezTo>
                  <a:pt x="0" y="34"/>
                  <a:pt x="9671" y="0"/>
                  <a:pt x="21600" y="0"/>
                </a:cubicBezTo>
              </a:path>
            </a:pathLst>
          </a:custGeom>
          <a:ln w="25400">
            <a:solidFill>
              <a:schemeClr val="accent1"/>
            </a:solidFill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45718" tIns="45718" rIns="45718" bIns="45718" anchor="ctr"/>
          <a:lstStyle/>
          <a:p>
            <a:pPr algn="ctr">
              <a:defRPr sz="2400">
                <a:latin typeface="Century Gothic"/>
                <a:ea typeface="Century Gothic"/>
                <a:cs typeface="Century Gothic"/>
                <a:sym typeface="Century Gothic"/>
              </a:defRPr>
            </a:pPr>
          </a:p>
        </p:txBody>
      </p:sp>
      <p:sp>
        <p:nvSpPr>
          <p:cNvPr id="1103" name="Left Bracket 30"/>
          <p:cNvSpPr/>
          <p:nvPr/>
        </p:nvSpPr>
        <p:spPr>
          <a:xfrm flipH="1">
            <a:off x="4243582" y="3258010"/>
            <a:ext cx="108004" cy="258532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21600"/>
                </a:moveTo>
                <a:cubicBezTo>
                  <a:pt x="9671" y="21600"/>
                  <a:pt x="0" y="21566"/>
                  <a:pt x="0" y="21525"/>
                </a:cubicBezTo>
                <a:lnTo>
                  <a:pt x="0" y="75"/>
                </a:lnTo>
                <a:cubicBezTo>
                  <a:pt x="0" y="34"/>
                  <a:pt x="9671" y="0"/>
                  <a:pt x="21600" y="0"/>
                </a:cubicBezTo>
              </a:path>
            </a:pathLst>
          </a:custGeom>
          <a:ln w="25400">
            <a:solidFill>
              <a:schemeClr val="accent1"/>
            </a:solidFill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45718" tIns="45718" rIns="45718" bIns="45718" anchor="ctr"/>
          <a:lstStyle/>
          <a:p>
            <a:pPr algn="ctr">
              <a:defRPr sz="2400">
                <a:latin typeface="Century Gothic"/>
                <a:ea typeface="Century Gothic"/>
                <a:cs typeface="Century Gothic"/>
                <a:sym typeface="Century Gothic"/>
              </a:defRPr>
            </a:pPr>
          </a:p>
        </p:txBody>
      </p:sp>
      <p:sp>
        <p:nvSpPr>
          <p:cNvPr id="1104" name="TextBox 31"/>
          <p:cNvSpPr txBox="1"/>
          <p:nvPr/>
        </p:nvSpPr>
        <p:spPr>
          <a:xfrm>
            <a:off x="938926" y="3436418"/>
            <a:ext cx="273056" cy="19329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>
              <a:defRPr sz="24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1</a:t>
            </a:r>
          </a:p>
          <a:p>
            <a:pPr>
              <a:defRPr sz="24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0</a:t>
            </a:r>
          </a:p>
          <a:p>
            <a:pPr>
              <a:defRPr sz="24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0</a:t>
            </a:r>
          </a:p>
          <a:p>
            <a:pPr>
              <a:defRPr sz="24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0</a:t>
            </a:r>
          </a:p>
          <a:p>
            <a:pPr>
              <a:defRPr sz="24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1</a:t>
            </a:r>
          </a:p>
        </p:txBody>
      </p:sp>
      <p:sp>
        <p:nvSpPr>
          <p:cNvPr id="1105" name="Left Bracket 33"/>
          <p:cNvSpPr/>
          <p:nvPr/>
        </p:nvSpPr>
        <p:spPr>
          <a:xfrm>
            <a:off x="2251873" y="3298364"/>
            <a:ext cx="108004" cy="25853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21600"/>
                </a:moveTo>
                <a:cubicBezTo>
                  <a:pt x="9671" y="21600"/>
                  <a:pt x="0" y="21566"/>
                  <a:pt x="0" y="21525"/>
                </a:cubicBezTo>
                <a:lnTo>
                  <a:pt x="0" y="75"/>
                </a:lnTo>
                <a:cubicBezTo>
                  <a:pt x="0" y="34"/>
                  <a:pt x="9671" y="0"/>
                  <a:pt x="21600" y="0"/>
                </a:cubicBezTo>
              </a:path>
            </a:pathLst>
          </a:custGeom>
          <a:ln w="25400">
            <a:solidFill>
              <a:schemeClr val="accent1"/>
            </a:solidFill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45718" tIns="45718" rIns="45718" bIns="45718" anchor="ctr"/>
          <a:lstStyle/>
          <a:p>
            <a:pPr algn="ctr">
              <a:defRPr sz="2400">
                <a:latin typeface="Century Gothic"/>
                <a:ea typeface="Century Gothic"/>
                <a:cs typeface="Century Gothic"/>
                <a:sym typeface="Century Gothic"/>
              </a:defRPr>
            </a:pPr>
          </a:p>
        </p:txBody>
      </p:sp>
      <p:sp>
        <p:nvSpPr>
          <p:cNvPr id="1106" name="Left Bracket 34"/>
          <p:cNvSpPr/>
          <p:nvPr/>
        </p:nvSpPr>
        <p:spPr>
          <a:xfrm flipH="1">
            <a:off x="2749391" y="3298897"/>
            <a:ext cx="108004" cy="258532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21600"/>
                </a:moveTo>
                <a:cubicBezTo>
                  <a:pt x="9671" y="21600"/>
                  <a:pt x="0" y="21566"/>
                  <a:pt x="0" y="21525"/>
                </a:cubicBezTo>
                <a:lnTo>
                  <a:pt x="0" y="75"/>
                </a:lnTo>
                <a:cubicBezTo>
                  <a:pt x="0" y="34"/>
                  <a:pt x="9671" y="0"/>
                  <a:pt x="21600" y="0"/>
                </a:cubicBezTo>
              </a:path>
            </a:pathLst>
          </a:custGeom>
          <a:ln w="25400">
            <a:solidFill>
              <a:schemeClr val="accent1"/>
            </a:solidFill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45718" tIns="45718" rIns="45718" bIns="45718" anchor="ctr"/>
          <a:lstStyle/>
          <a:p>
            <a:pPr algn="ctr">
              <a:defRPr sz="2400">
                <a:latin typeface="Century Gothic"/>
                <a:ea typeface="Century Gothic"/>
                <a:cs typeface="Century Gothic"/>
                <a:sym typeface="Century Gothic"/>
              </a:defRPr>
            </a:pPr>
          </a:p>
        </p:txBody>
      </p:sp>
      <p:sp>
        <p:nvSpPr>
          <p:cNvPr id="1107" name="Left Bracket 35"/>
          <p:cNvSpPr/>
          <p:nvPr/>
        </p:nvSpPr>
        <p:spPr>
          <a:xfrm>
            <a:off x="5615406" y="3255874"/>
            <a:ext cx="108004" cy="25853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21600"/>
                </a:moveTo>
                <a:cubicBezTo>
                  <a:pt x="9671" y="21600"/>
                  <a:pt x="0" y="21566"/>
                  <a:pt x="0" y="21525"/>
                </a:cubicBezTo>
                <a:lnTo>
                  <a:pt x="0" y="75"/>
                </a:lnTo>
                <a:cubicBezTo>
                  <a:pt x="0" y="34"/>
                  <a:pt x="9671" y="0"/>
                  <a:pt x="21600" y="0"/>
                </a:cubicBezTo>
              </a:path>
            </a:pathLst>
          </a:custGeom>
          <a:ln w="25400">
            <a:solidFill>
              <a:schemeClr val="accent1"/>
            </a:solidFill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45718" tIns="45718" rIns="45718" bIns="45718" anchor="ctr"/>
          <a:lstStyle/>
          <a:p>
            <a:pPr algn="ctr">
              <a:defRPr sz="2400">
                <a:latin typeface="Century Gothic"/>
                <a:ea typeface="Century Gothic"/>
                <a:cs typeface="Century Gothic"/>
                <a:sym typeface="Century Gothic"/>
              </a:defRPr>
            </a:pPr>
          </a:p>
        </p:txBody>
      </p:sp>
      <p:sp>
        <p:nvSpPr>
          <p:cNvPr id="1108" name="Left Bracket 36"/>
          <p:cNvSpPr/>
          <p:nvPr/>
        </p:nvSpPr>
        <p:spPr>
          <a:xfrm flipH="1">
            <a:off x="6112921" y="3256407"/>
            <a:ext cx="108004" cy="258532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21600"/>
                </a:moveTo>
                <a:cubicBezTo>
                  <a:pt x="9671" y="21600"/>
                  <a:pt x="0" y="21566"/>
                  <a:pt x="0" y="21525"/>
                </a:cubicBezTo>
                <a:lnTo>
                  <a:pt x="0" y="75"/>
                </a:lnTo>
                <a:cubicBezTo>
                  <a:pt x="0" y="34"/>
                  <a:pt x="9671" y="0"/>
                  <a:pt x="21600" y="0"/>
                </a:cubicBezTo>
              </a:path>
            </a:pathLst>
          </a:custGeom>
          <a:ln w="25400">
            <a:solidFill>
              <a:schemeClr val="accent1"/>
            </a:solidFill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45718" tIns="45718" rIns="45718" bIns="45718" anchor="ctr"/>
          <a:lstStyle/>
          <a:p>
            <a:pPr algn="ctr">
              <a:defRPr sz="2400">
                <a:latin typeface="Century Gothic"/>
                <a:ea typeface="Century Gothic"/>
                <a:cs typeface="Century Gothic"/>
                <a:sym typeface="Century Gothic"/>
              </a:defRPr>
            </a:pPr>
          </a:p>
        </p:txBody>
      </p:sp>
      <p:sp>
        <p:nvSpPr>
          <p:cNvPr id="1109" name="Left Bracket 37"/>
          <p:cNvSpPr/>
          <p:nvPr/>
        </p:nvSpPr>
        <p:spPr>
          <a:xfrm>
            <a:off x="8067182" y="3255340"/>
            <a:ext cx="108004" cy="258532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21600"/>
                </a:moveTo>
                <a:cubicBezTo>
                  <a:pt x="9671" y="21600"/>
                  <a:pt x="0" y="21566"/>
                  <a:pt x="0" y="21525"/>
                </a:cubicBezTo>
                <a:lnTo>
                  <a:pt x="0" y="75"/>
                </a:lnTo>
                <a:cubicBezTo>
                  <a:pt x="0" y="34"/>
                  <a:pt x="9671" y="0"/>
                  <a:pt x="21600" y="0"/>
                </a:cubicBezTo>
              </a:path>
            </a:pathLst>
          </a:custGeom>
          <a:ln w="25400">
            <a:solidFill>
              <a:schemeClr val="accent1"/>
            </a:solidFill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45718" tIns="45718" rIns="45718" bIns="45718" anchor="ctr"/>
          <a:lstStyle/>
          <a:p>
            <a:pPr algn="ctr">
              <a:defRPr sz="2400">
                <a:latin typeface="Century Gothic"/>
                <a:ea typeface="Century Gothic"/>
                <a:cs typeface="Century Gothic"/>
                <a:sym typeface="Century Gothic"/>
              </a:defRPr>
            </a:pPr>
          </a:p>
        </p:txBody>
      </p:sp>
      <p:sp>
        <p:nvSpPr>
          <p:cNvPr id="1110" name="Left Bracket 38"/>
          <p:cNvSpPr/>
          <p:nvPr/>
        </p:nvSpPr>
        <p:spPr>
          <a:xfrm flipH="1">
            <a:off x="8564698" y="3255874"/>
            <a:ext cx="108004" cy="25853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21600"/>
                </a:moveTo>
                <a:cubicBezTo>
                  <a:pt x="9671" y="21600"/>
                  <a:pt x="0" y="21566"/>
                  <a:pt x="0" y="21525"/>
                </a:cubicBezTo>
                <a:lnTo>
                  <a:pt x="0" y="75"/>
                </a:lnTo>
                <a:cubicBezTo>
                  <a:pt x="0" y="34"/>
                  <a:pt x="9671" y="0"/>
                  <a:pt x="21600" y="0"/>
                </a:cubicBezTo>
              </a:path>
            </a:pathLst>
          </a:custGeom>
          <a:ln w="25400">
            <a:solidFill>
              <a:schemeClr val="accent1"/>
            </a:solidFill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45718" tIns="45718" rIns="45718" bIns="45718" anchor="ctr"/>
          <a:lstStyle/>
          <a:p>
            <a:pPr algn="ctr">
              <a:defRPr sz="2400">
                <a:latin typeface="Century Gothic"/>
                <a:ea typeface="Century Gothic"/>
                <a:cs typeface="Century Gothic"/>
                <a:sym typeface="Century Gothic"/>
              </a:defRPr>
            </a:pPr>
          </a:p>
        </p:txBody>
      </p:sp>
      <p:sp>
        <p:nvSpPr>
          <p:cNvPr id="1111" name="TextBox 39"/>
          <p:cNvSpPr txBox="1"/>
          <p:nvPr/>
        </p:nvSpPr>
        <p:spPr>
          <a:xfrm>
            <a:off x="2482517" y="3436418"/>
            <a:ext cx="273056" cy="19329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>
              <a:defRPr sz="24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1</a:t>
            </a:r>
          </a:p>
          <a:p>
            <a:pPr>
              <a:defRPr sz="24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1</a:t>
            </a:r>
          </a:p>
          <a:p>
            <a:pPr>
              <a:defRPr sz="24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0</a:t>
            </a:r>
          </a:p>
          <a:p>
            <a:pPr>
              <a:defRPr sz="24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0</a:t>
            </a:r>
          </a:p>
          <a:p>
            <a:pPr>
              <a:defRPr sz="24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0</a:t>
            </a:r>
          </a:p>
        </p:txBody>
      </p:sp>
      <p:sp>
        <p:nvSpPr>
          <p:cNvPr id="1112" name="TextBox 40"/>
          <p:cNvSpPr txBox="1"/>
          <p:nvPr/>
        </p:nvSpPr>
        <p:spPr>
          <a:xfrm>
            <a:off x="3949443" y="3394462"/>
            <a:ext cx="273056" cy="19329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>
              <a:defRPr sz="24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1</a:t>
            </a:r>
          </a:p>
          <a:p>
            <a:pPr>
              <a:defRPr sz="24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0</a:t>
            </a:r>
          </a:p>
          <a:p>
            <a:pPr>
              <a:defRPr sz="24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1</a:t>
            </a:r>
          </a:p>
          <a:p>
            <a:pPr>
              <a:defRPr sz="24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1</a:t>
            </a:r>
          </a:p>
          <a:p>
            <a:pPr>
              <a:defRPr sz="24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1</a:t>
            </a:r>
          </a:p>
        </p:txBody>
      </p:sp>
      <p:sp>
        <p:nvSpPr>
          <p:cNvPr id="1113" name="TextBox 41"/>
          <p:cNvSpPr txBox="1"/>
          <p:nvPr/>
        </p:nvSpPr>
        <p:spPr>
          <a:xfrm>
            <a:off x="5846047" y="3394462"/>
            <a:ext cx="273056" cy="19329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>
              <a:defRPr sz="24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1</a:t>
            </a:r>
          </a:p>
          <a:p>
            <a:pPr>
              <a:defRPr sz="24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0</a:t>
            </a:r>
          </a:p>
          <a:p>
            <a:pPr>
              <a:defRPr sz="24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0</a:t>
            </a:r>
          </a:p>
          <a:p>
            <a:pPr>
              <a:defRPr sz="24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0</a:t>
            </a:r>
          </a:p>
          <a:p>
            <a:pPr>
              <a:defRPr sz="24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1</a:t>
            </a:r>
          </a:p>
        </p:txBody>
      </p:sp>
      <p:sp>
        <p:nvSpPr>
          <p:cNvPr id="1114" name="TextBox 42"/>
          <p:cNvSpPr txBox="1"/>
          <p:nvPr/>
        </p:nvSpPr>
        <p:spPr>
          <a:xfrm>
            <a:off x="8297826" y="3394462"/>
            <a:ext cx="273056" cy="19329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>
              <a:defRPr sz="24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1</a:t>
            </a:r>
          </a:p>
          <a:p>
            <a:pPr>
              <a:defRPr sz="24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0</a:t>
            </a:r>
          </a:p>
          <a:p>
            <a:pPr>
              <a:defRPr sz="24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1</a:t>
            </a:r>
          </a:p>
          <a:p>
            <a:pPr>
              <a:defRPr sz="24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0</a:t>
            </a:r>
          </a:p>
          <a:p>
            <a:pPr>
              <a:defRPr sz="24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1</a:t>
            </a:r>
          </a:p>
        </p:txBody>
      </p:sp>
      <p:sp>
        <p:nvSpPr>
          <p:cNvPr id="1115" name="TextBox 43"/>
          <p:cNvSpPr txBox="1"/>
          <p:nvPr/>
        </p:nvSpPr>
        <p:spPr>
          <a:xfrm>
            <a:off x="462569" y="6109539"/>
            <a:ext cx="1270355" cy="4597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2400"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/>
            <a:r>
              <a:t>Nothing</a:t>
            </a:r>
          </a:p>
        </p:txBody>
      </p:sp>
      <p:sp>
        <p:nvSpPr>
          <p:cNvPr id="1116" name="TextBox 44"/>
          <p:cNvSpPr txBox="1"/>
          <p:nvPr/>
        </p:nvSpPr>
        <p:spPr>
          <a:xfrm>
            <a:off x="1889916" y="6109539"/>
            <a:ext cx="1270354" cy="4597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2400"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/>
            <a:r>
              <a:t>Nothing</a:t>
            </a:r>
          </a:p>
        </p:txBody>
      </p:sp>
      <p:sp>
        <p:nvSpPr>
          <p:cNvPr id="1117" name="TextBox 45"/>
          <p:cNvSpPr txBox="1"/>
          <p:nvPr/>
        </p:nvSpPr>
        <p:spPr>
          <a:xfrm>
            <a:off x="3714298" y="6067583"/>
            <a:ext cx="788299" cy="4597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2400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/>
            <a:r>
              <a:t>Time</a:t>
            </a:r>
          </a:p>
        </p:txBody>
      </p:sp>
      <p:sp>
        <p:nvSpPr>
          <p:cNvPr id="1118" name="TextBox 46"/>
          <p:cNvSpPr txBox="1"/>
          <p:nvPr/>
        </p:nvSpPr>
        <p:spPr>
          <a:xfrm>
            <a:off x="5224233" y="6067583"/>
            <a:ext cx="1270354" cy="4597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2400"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/>
            <a:r>
              <a:t>Nothing</a:t>
            </a:r>
          </a:p>
        </p:txBody>
      </p:sp>
      <p:sp>
        <p:nvSpPr>
          <p:cNvPr id="1119" name="TextBox 47"/>
          <p:cNvSpPr txBox="1"/>
          <p:nvPr/>
        </p:nvSpPr>
        <p:spPr>
          <a:xfrm>
            <a:off x="7551466" y="6067583"/>
            <a:ext cx="1399686" cy="4597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2400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/>
            <a:r>
              <a:t>Location</a:t>
            </a:r>
          </a:p>
        </p:txBody>
      </p:sp>
      <p:sp>
        <p:nvSpPr>
          <p:cNvPr id="1120" name="TextBox 48"/>
          <p:cNvSpPr txBox="1"/>
          <p:nvPr/>
        </p:nvSpPr>
        <p:spPr>
          <a:xfrm>
            <a:off x="1496192" y="4416626"/>
            <a:ext cx="419249" cy="4597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2400"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/>
            <a:r>
              <a:t>...</a:t>
            </a:r>
          </a:p>
        </p:txBody>
      </p:sp>
      <p:sp>
        <p:nvSpPr>
          <p:cNvPr id="1121" name="TextBox 49"/>
          <p:cNvSpPr txBox="1"/>
          <p:nvPr/>
        </p:nvSpPr>
        <p:spPr>
          <a:xfrm>
            <a:off x="3036684" y="4416626"/>
            <a:ext cx="450885" cy="4597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2400"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/>
            <a:r>
              <a:t>...</a:t>
            </a:r>
          </a:p>
        </p:txBody>
      </p:sp>
      <p:sp>
        <p:nvSpPr>
          <p:cNvPr id="1122" name="TextBox 52"/>
          <p:cNvSpPr txBox="1"/>
          <p:nvPr/>
        </p:nvSpPr>
        <p:spPr>
          <a:xfrm>
            <a:off x="4647689" y="4305641"/>
            <a:ext cx="357293" cy="4597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2400"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/>
            <a:r>
              <a:t>...</a:t>
            </a:r>
          </a:p>
        </p:txBody>
      </p:sp>
      <p:sp>
        <p:nvSpPr>
          <p:cNvPr id="1123" name="TextBox 53"/>
          <p:cNvSpPr txBox="1"/>
          <p:nvPr/>
        </p:nvSpPr>
        <p:spPr>
          <a:xfrm>
            <a:off x="6575504" y="4222805"/>
            <a:ext cx="357293" cy="4597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2400"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/>
            <a:r>
              <a:t>...</a:t>
            </a:r>
          </a:p>
        </p:txBody>
      </p:sp>
      <p:sp>
        <p:nvSpPr>
          <p:cNvPr id="1124" name="Left Brace 54"/>
          <p:cNvSpPr/>
          <p:nvPr/>
        </p:nvSpPr>
        <p:spPr>
          <a:xfrm rot="16200000">
            <a:off x="978037" y="2045629"/>
            <a:ext cx="208262" cy="8879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21600"/>
                </a:moveTo>
                <a:cubicBezTo>
                  <a:pt x="15635" y="21600"/>
                  <a:pt x="10800" y="21411"/>
                  <a:pt x="10800" y="21178"/>
                </a:cubicBezTo>
                <a:lnTo>
                  <a:pt x="10800" y="11222"/>
                </a:lnTo>
                <a:cubicBezTo>
                  <a:pt x="10800" y="10989"/>
                  <a:pt x="5965" y="10800"/>
                  <a:pt x="0" y="10800"/>
                </a:cubicBezTo>
                <a:cubicBezTo>
                  <a:pt x="5965" y="10800"/>
                  <a:pt x="10800" y="10611"/>
                  <a:pt x="10800" y="10378"/>
                </a:cubicBezTo>
                <a:lnTo>
                  <a:pt x="10800" y="422"/>
                </a:lnTo>
                <a:cubicBezTo>
                  <a:pt x="10800" y="189"/>
                  <a:pt x="15635" y="0"/>
                  <a:pt x="21600" y="0"/>
                </a:cubicBezTo>
              </a:path>
            </a:pathLst>
          </a:custGeom>
          <a:ln w="38100">
            <a:solidFill>
              <a:schemeClr val="accent1"/>
            </a:solidFill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45718" tIns="45718" rIns="45718" bIns="45718" anchor="ctr"/>
          <a:lstStyle/>
          <a:p>
            <a:pPr algn="ctr">
              <a:defRPr sz="2400">
                <a:latin typeface="Century Gothic"/>
                <a:ea typeface="Century Gothic"/>
                <a:cs typeface="Century Gothic"/>
                <a:sym typeface="Century Gothic"/>
              </a:defRPr>
            </a:pPr>
          </a:p>
        </p:txBody>
      </p:sp>
      <p:sp>
        <p:nvSpPr>
          <p:cNvPr id="1125" name="Left Brace 55"/>
          <p:cNvSpPr/>
          <p:nvPr/>
        </p:nvSpPr>
        <p:spPr>
          <a:xfrm rot="16200000">
            <a:off x="2377793" y="1686216"/>
            <a:ext cx="211688" cy="16101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21600"/>
                </a:moveTo>
                <a:cubicBezTo>
                  <a:pt x="15635" y="21600"/>
                  <a:pt x="10800" y="21494"/>
                  <a:pt x="10800" y="21363"/>
                </a:cubicBezTo>
                <a:lnTo>
                  <a:pt x="10800" y="11037"/>
                </a:lnTo>
                <a:cubicBezTo>
                  <a:pt x="10800" y="10906"/>
                  <a:pt x="5965" y="10800"/>
                  <a:pt x="0" y="10800"/>
                </a:cubicBezTo>
                <a:cubicBezTo>
                  <a:pt x="5965" y="10800"/>
                  <a:pt x="10800" y="10694"/>
                  <a:pt x="10800" y="10563"/>
                </a:cubicBezTo>
                <a:lnTo>
                  <a:pt x="10800" y="237"/>
                </a:lnTo>
                <a:cubicBezTo>
                  <a:pt x="10800" y="106"/>
                  <a:pt x="15635" y="0"/>
                  <a:pt x="21600" y="0"/>
                </a:cubicBezTo>
              </a:path>
            </a:pathLst>
          </a:custGeom>
          <a:ln w="38100">
            <a:solidFill>
              <a:schemeClr val="accent1"/>
            </a:solidFill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45718" tIns="45718" rIns="45718" bIns="45718" anchor="ctr"/>
          <a:lstStyle/>
          <a:p>
            <a:pPr algn="ctr">
              <a:defRPr sz="2400">
                <a:latin typeface="Century Gothic"/>
                <a:ea typeface="Century Gothic"/>
                <a:cs typeface="Century Gothic"/>
                <a:sym typeface="Century Gothic"/>
              </a:defRPr>
            </a:pPr>
          </a:p>
        </p:txBody>
      </p:sp>
      <p:sp>
        <p:nvSpPr>
          <p:cNvPr id="1126" name="Left Brace 56"/>
          <p:cNvSpPr/>
          <p:nvPr/>
        </p:nvSpPr>
        <p:spPr>
          <a:xfrm rot="16200000">
            <a:off x="3965087" y="1960272"/>
            <a:ext cx="251934" cy="10218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21600"/>
                </a:moveTo>
                <a:cubicBezTo>
                  <a:pt x="15635" y="21600"/>
                  <a:pt x="10800" y="21401"/>
                  <a:pt x="10800" y="21156"/>
                </a:cubicBezTo>
                <a:lnTo>
                  <a:pt x="10800" y="11244"/>
                </a:lnTo>
                <a:cubicBezTo>
                  <a:pt x="10800" y="10999"/>
                  <a:pt x="5965" y="10800"/>
                  <a:pt x="0" y="10800"/>
                </a:cubicBezTo>
                <a:cubicBezTo>
                  <a:pt x="5965" y="10800"/>
                  <a:pt x="10800" y="10601"/>
                  <a:pt x="10800" y="10356"/>
                </a:cubicBezTo>
                <a:lnTo>
                  <a:pt x="10800" y="444"/>
                </a:lnTo>
                <a:cubicBezTo>
                  <a:pt x="10800" y="199"/>
                  <a:pt x="15635" y="0"/>
                  <a:pt x="21600" y="0"/>
                </a:cubicBezTo>
              </a:path>
            </a:pathLst>
          </a:custGeom>
          <a:ln w="38100">
            <a:solidFill>
              <a:schemeClr val="accent1"/>
            </a:solidFill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45718" tIns="45718" rIns="45718" bIns="45718" anchor="ctr"/>
          <a:lstStyle/>
          <a:p>
            <a:pPr algn="ctr">
              <a:defRPr sz="2400">
                <a:latin typeface="Century Gothic"/>
                <a:ea typeface="Century Gothic"/>
                <a:cs typeface="Century Gothic"/>
                <a:sym typeface="Century Gothic"/>
              </a:defRPr>
            </a:pPr>
          </a:p>
        </p:txBody>
      </p:sp>
      <p:sp>
        <p:nvSpPr>
          <p:cNvPr id="1127" name="Left Brace 57"/>
          <p:cNvSpPr/>
          <p:nvPr/>
        </p:nvSpPr>
        <p:spPr>
          <a:xfrm rot="16200000">
            <a:off x="5902569" y="1825804"/>
            <a:ext cx="207088" cy="12459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21600"/>
                </a:moveTo>
                <a:cubicBezTo>
                  <a:pt x="15635" y="21600"/>
                  <a:pt x="10800" y="21466"/>
                  <a:pt x="10800" y="21301"/>
                </a:cubicBezTo>
                <a:lnTo>
                  <a:pt x="10800" y="11099"/>
                </a:lnTo>
                <a:cubicBezTo>
                  <a:pt x="10800" y="10934"/>
                  <a:pt x="5965" y="10800"/>
                  <a:pt x="0" y="10800"/>
                </a:cubicBezTo>
                <a:cubicBezTo>
                  <a:pt x="5965" y="10800"/>
                  <a:pt x="10800" y="10666"/>
                  <a:pt x="10800" y="10501"/>
                </a:cubicBezTo>
                <a:lnTo>
                  <a:pt x="10800" y="299"/>
                </a:lnTo>
                <a:cubicBezTo>
                  <a:pt x="10800" y="134"/>
                  <a:pt x="15635" y="0"/>
                  <a:pt x="21600" y="0"/>
                </a:cubicBezTo>
              </a:path>
            </a:pathLst>
          </a:custGeom>
          <a:ln w="38100">
            <a:solidFill>
              <a:schemeClr val="accent1"/>
            </a:solidFill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45718" tIns="45718" rIns="45718" bIns="45718" anchor="ctr"/>
          <a:lstStyle/>
          <a:p>
            <a:pPr algn="ctr">
              <a:defRPr sz="2400">
                <a:latin typeface="Century Gothic"/>
                <a:ea typeface="Century Gothic"/>
                <a:cs typeface="Century Gothic"/>
                <a:sym typeface="Century Gothic"/>
              </a:defRPr>
            </a:pPr>
          </a:p>
        </p:txBody>
      </p:sp>
      <p:sp>
        <p:nvSpPr>
          <p:cNvPr id="1128" name="Left Brace 58"/>
          <p:cNvSpPr/>
          <p:nvPr/>
        </p:nvSpPr>
        <p:spPr>
          <a:xfrm rot="16200000">
            <a:off x="8319506" y="1894625"/>
            <a:ext cx="251934" cy="115313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21600"/>
                </a:moveTo>
                <a:cubicBezTo>
                  <a:pt x="15635" y="21600"/>
                  <a:pt x="10800" y="21424"/>
                  <a:pt x="10800" y="21207"/>
                </a:cubicBezTo>
                <a:lnTo>
                  <a:pt x="10800" y="11193"/>
                </a:lnTo>
                <a:cubicBezTo>
                  <a:pt x="10800" y="10976"/>
                  <a:pt x="5965" y="10800"/>
                  <a:pt x="0" y="10800"/>
                </a:cubicBezTo>
                <a:cubicBezTo>
                  <a:pt x="5965" y="10800"/>
                  <a:pt x="10800" y="10624"/>
                  <a:pt x="10800" y="10407"/>
                </a:cubicBezTo>
                <a:lnTo>
                  <a:pt x="10800" y="393"/>
                </a:lnTo>
                <a:cubicBezTo>
                  <a:pt x="10800" y="176"/>
                  <a:pt x="15635" y="0"/>
                  <a:pt x="21600" y="0"/>
                </a:cubicBezTo>
              </a:path>
            </a:pathLst>
          </a:custGeom>
          <a:ln w="38100">
            <a:solidFill>
              <a:schemeClr val="accent1"/>
            </a:solidFill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45718" tIns="45718" rIns="45718" bIns="45718" anchor="ctr"/>
          <a:lstStyle/>
          <a:p>
            <a:pPr algn="ctr">
              <a:defRPr sz="2400">
                <a:latin typeface="Century Gothic"/>
                <a:ea typeface="Century Gothic"/>
                <a:cs typeface="Century Gothic"/>
                <a:sym typeface="Century Gothic"/>
              </a:defRPr>
            </a:pPr>
          </a:p>
        </p:txBody>
      </p:sp>
      <p:sp>
        <p:nvSpPr>
          <p:cNvPr id="1129" name="Straight Connector 60"/>
          <p:cNvSpPr/>
          <p:nvPr/>
        </p:nvSpPr>
        <p:spPr>
          <a:xfrm>
            <a:off x="1082166" y="2593730"/>
            <a:ext cx="5" cy="664285"/>
          </a:xfrm>
          <a:prstGeom prst="line">
            <a:avLst/>
          </a:prstGeom>
          <a:ln w="38100">
            <a:solidFill>
              <a:schemeClr val="accent1"/>
            </a:solidFill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1130" name="Straight Connector 63"/>
          <p:cNvSpPr/>
          <p:nvPr/>
        </p:nvSpPr>
        <p:spPr>
          <a:xfrm>
            <a:off x="2483635" y="2597155"/>
            <a:ext cx="5" cy="702282"/>
          </a:xfrm>
          <a:prstGeom prst="line">
            <a:avLst/>
          </a:prstGeom>
          <a:ln w="38100">
            <a:solidFill>
              <a:schemeClr val="accent1"/>
            </a:solidFill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1131" name="Straight Connector 64"/>
          <p:cNvSpPr/>
          <p:nvPr/>
        </p:nvSpPr>
        <p:spPr>
          <a:xfrm>
            <a:off x="4092071" y="2552311"/>
            <a:ext cx="6" cy="661611"/>
          </a:xfrm>
          <a:prstGeom prst="line">
            <a:avLst/>
          </a:prstGeom>
          <a:ln w="38100">
            <a:solidFill>
              <a:schemeClr val="accent1"/>
            </a:solidFill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45718" tIns="45718" rIns="45718" bIns="45718"/>
          <a:lstStyle/>
          <a:p>
            <a:pPr/>
          </a:p>
        </p:txBody>
      </p:sp>
      <p:cxnSp>
        <p:nvCxnSpPr>
          <p:cNvPr id="1132" name="Straight Connector 65"/>
          <p:cNvCxnSpPr>
            <a:stCxn id="1127" idx="0"/>
            <a:endCxn id="1113" idx="0"/>
          </p:cNvCxnSpPr>
          <p:nvPr/>
        </p:nvCxnSpPr>
        <p:spPr>
          <a:xfrm flipH="1">
            <a:off x="5982574" y="2448767"/>
            <a:ext cx="23539" cy="1912164"/>
          </a:xfrm>
          <a:prstGeom prst="straightConnector1">
            <a:avLst/>
          </a:prstGeom>
          <a:ln w="38100">
            <a:solidFill>
              <a:schemeClr val="accent1"/>
            </a:solidFill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</p:cxnSp>
      <p:sp>
        <p:nvSpPr>
          <p:cNvPr id="1133" name="Straight Connector 66"/>
          <p:cNvSpPr/>
          <p:nvPr/>
        </p:nvSpPr>
        <p:spPr>
          <a:xfrm>
            <a:off x="8440452" y="2552307"/>
            <a:ext cx="6" cy="661611"/>
          </a:xfrm>
          <a:prstGeom prst="line">
            <a:avLst/>
          </a:prstGeom>
          <a:ln w="38100">
            <a:solidFill>
              <a:schemeClr val="accent1"/>
            </a:solidFill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1134" name="TextBox 51"/>
          <p:cNvSpPr txBox="1"/>
          <p:nvPr/>
        </p:nvSpPr>
        <p:spPr>
          <a:xfrm>
            <a:off x="7498040" y="6596391"/>
            <a:ext cx="1600241" cy="2565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1100"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/>
            <a:r>
              <a:t>Slide from Suchanek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Class="entr" nodeType="after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1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after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afterEffec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afterEffect" presetSubtype="0" presetID="1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Class="entr" nodeType="afterEffect" presetSubtype="0" presetID="1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1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afterEffect" presetSubtype="0" presetID="1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ntr" nodeType="afterEffect" presetSubtype="0" presetID="1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1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Class="entr" nodeType="afterEffect" presetSubtype="0" presetID="1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1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Class="entr" nodeType="afterEffect" presetSubtype="0" presetID="1" grpId="1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7" fill="hold"/>
                                        <p:tgtEl>
                                          <p:spTgt spid="1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Class="entr" nodeType="afterEffect" presetSubtype="0" presetID="1" grpId="1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1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Class="entr" nodeType="afterEffect" presetSubtype="0" presetID="1" grpId="1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3" fill="hold"/>
                                        <p:tgtEl>
                                          <p:spTgt spid="1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Class="entr" nodeType="afterEffect" presetSubtype="0" presetID="1" grpId="1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1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Class="entr" nodeType="afterEffect" presetSubtype="0" presetID="1" grpId="1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9" fill="hold"/>
                                        <p:tgtEl>
                                          <p:spTgt spid="1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Class="entr" nodeType="afterEffect" presetSubtype="0" presetID="1" grpId="1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2" fill="hold"/>
                                        <p:tgtEl>
                                          <p:spTgt spid="1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Class="entr" nodeType="afterEffect" presetSubtype="0" presetID="1" grpId="1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5" fill="hold"/>
                                        <p:tgtEl>
                                          <p:spTgt spid="1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Class="entr" nodeType="afterEffect" presetSubtype="0" presetID="1" grpId="1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8" fill="hold"/>
                                        <p:tgtEl>
                                          <p:spTgt spid="1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Class="entr" nodeType="afterEffect" presetSubtype="0" presetID="1" grpId="1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1" fill="hold"/>
                                        <p:tgtEl>
                                          <p:spTgt spid="1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Class="entr" nodeType="afterEffect" presetSubtype="0" presetID="1" grpId="2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4" fill="hold"/>
                                        <p:tgtEl>
                                          <p:spTgt spid="1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Class="entr" nodeType="afterEffect" presetSubtype="0" presetID="1" grpId="2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7" fill="hold"/>
                                        <p:tgtEl>
                                          <p:spTgt spid="1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Class="entr" nodeType="afterEffect" presetSubtype="0" presetID="1" grpId="2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0" fill="hold"/>
                                        <p:tgtEl>
                                          <p:spTgt spid="1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Class="entr" nodeType="afterEffect" presetSubtype="0" presetID="1" grpId="2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3" fill="hold"/>
                                        <p:tgtEl>
                                          <p:spTgt spid="1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Class="entr" nodeType="afterEffect" presetSubtype="0" presetID="1" grpId="2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6" fill="hold"/>
                                        <p:tgtEl>
                                          <p:spTgt spid="1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Class="entr" nodeType="afterEffect" presetSubtype="0" presetID="1" grpId="2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9" fill="hold"/>
                                        <p:tgtEl>
                                          <p:spTgt spid="1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Class="entr" nodeType="afterEffect" presetSubtype="0" presetID="1" grpId="2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2" fill="hold"/>
                                        <p:tgtEl>
                                          <p:spTgt spid="1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Class="entr" nodeType="afterEffect" presetSubtype="0" presetID="1" grpId="2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5" fill="hold"/>
                                        <p:tgtEl>
                                          <p:spTgt spid="1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Class="entr" nodeType="afterEffect" presetSubtype="0" presetID="1" grpId="2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8" fill="hold"/>
                                        <p:tgtEl>
                                          <p:spTgt spid="1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Class="entr" nodeType="afterEffect" presetSubtype="0" presetID="1" grpId="2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1" fill="hold"/>
                                        <p:tgtEl>
                                          <p:spTgt spid="1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Class="entr" nodeType="afterEffect" presetSubtype="0" presetID="1" grpId="3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4" fill="hold"/>
                                        <p:tgtEl>
                                          <p:spTgt spid="1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Class="entr" nodeType="afterEffect" presetSubtype="0" presetID="1" grpId="3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7" fill="hold"/>
                                        <p:tgtEl>
                                          <p:spTgt spid="1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Class="entr" nodeType="afterEffect" presetSubtype="0" presetID="1" grpId="3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0" fill="hold"/>
                                        <p:tgtEl>
                                          <p:spTgt spid="1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Class="entr" nodeType="afterEffect" presetSubtype="0" presetID="1" grpId="3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3" fill="hold"/>
                                        <p:tgtEl>
                                          <p:spTgt spid="1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Class="entr" nodeType="afterEffect" presetSubtype="0" presetID="1" grpId="3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6" fill="hold"/>
                                        <p:tgtEl>
                                          <p:spTgt spid="1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Class="entr" nodeType="afterEffect" presetSubtype="0" presetID="1" grpId="3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9" fill="hold"/>
                                        <p:tgtEl>
                                          <p:spTgt spid="1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111" grpId="25"/>
      <p:bldP build="whole" bldLvl="1" animBg="1" rev="0" advAuto="0" spid="1127" grpId="6"/>
      <p:bldP build="whole" bldLvl="1" animBg="1" rev="0" advAuto="0" spid="1130" grpId="22"/>
      <p:bldP build="whole" bldLvl="1" animBg="1" rev="0" advAuto="0" spid="1120" grpId="20"/>
      <p:bldP build="whole" bldLvl="1" animBg="1" rev="0" advAuto="0" spid="1122" grpId="3"/>
      <p:bldP build="whole" bldLvl="1" animBg="1" rev="0" advAuto="0" spid="1102" grpId="35"/>
      <p:bldP build="whole" bldLvl="1" animBg="1" rev="0" advAuto="0" spid="1131" grpId="23"/>
      <p:bldP build="whole" bldLvl="1" animBg="1" rev="0" advAuto="0" spid="1112" grpId="28"/>
      <p:bldP build="whole" bldLvl="1" animBg="1" rev="0" advAuto="0" spid="1132" grpId="18"/>
      <p:bldP build="whole" bldLvl="1" animBg="1" rev="0" advAuto="0" spid="1121" grpId="21"/>
      <p:bldP build="whole" bldLvl="1" animBg="1" rev="0" advAuto="0" spid="1123" grpId="4"/>
      <p:bldP build="whole" bldLvl="1" animBg="1" rev="0" advAuto="0" spid="1103" grpId="34"/>
      <p:bldP build="whole" bldLvl="1" animBg="1" rev="0" advAuto="0" spid="1104" grpId="30"/>
      <p:bldP build="whole" bldLvl="1" animBg="1" rev="0" advAuto="0" spid="1115" grpId="11"/>
      <p:bldP build="whole" bldLvl="1" animBg="1" rev="0" advAuto="0" spid="1133" grpId="19"/>
      <p:bldP build="whole" bldLvl="1" animBg="1" rev="0" advAuto="0" spid="1128" grpId="9"/>
      <p:bldP build="whole" bldLvl="1" animBg="1" rev="0" advAuto="0" spid="1124" grpId="5"/>
      <p:bldP build="whole" bldLvl="1" animBg="1" rev="0" advAuto="0" spid="1101" grpId="1"/>
      <p:bldP build="whole" bldLvl="1" animBg="1" rev="0" advAuto="0" spid="1114" grpId="26"/>
      <p:bldP build="whole" bldLvl="1" animBg="1" rev="0" advAuto="0" spid="1106" grpId="33"/>
      <p:bldP build="whole" bldLvl="1" animBg="1" rev="0" advAuto="0" spid="1107" grpId="24"/>
      <p:bldP build="whole" bldLvl="1" animBg="1" rev="0" advAuto="0" spid="1116" grpId="15"/>
      <p:bldP build="whole" bldLvl="1" animBg="1" rev="0" advAuto="0" spid="1096" grpId="12"/>
      <p:bldP build="whole" bldLvl="1" animBg="1" rev="0" advAuto="0" spid="1109" grpId="14"/>
      <p:bldP build="whole" bldLvl="1" animBg="1" rev="0" advAuto="0" spid="1097" grpId="7"/>
      <p:bldP build="whole" bldLvl="1" animBg="1" rev="0" advAuto="0" spid="1129" grpId="13"/>
      <p:bldP build="whole" bldLvl="1" animBg="1" rev="0" advAuto="0" spid="1117" grpId="16"/>
      <p:bldP build="whole" bldLvl="1" animBg="1" rev="0" advAuto="0" spid="1105" grpId="31"/>
      <p:bldP build="whole" bldLvl="1" animBg="1" rev="0" advAuto="0" spid="1108" grpId="32"/>
      <p:bldP build="whole" bldLvl="1" animBg="1" rev="0" advAuto="0" spid="1119" grpId="8"/>
      <p:bldP build="whole" bldLvl="1" animBg="1" rev="0" advAuto="0" spid="1118" grpId="17"/>
      <p:bldP build="whole" bldLvl="1" animBg="1" rev="0" advAuto="0" spid="1126" grpId="10"/>
      <p:bldP build="whole" bldLvl="1" animBg="1" rev="0" advAuto="0" spid="1125" grpId="29"/>
      <p:bldP build="whole" bldLvl="1" animBg="1" rev="0" advAuto="0" spid="1110" grpId="27"/>
      <p:bldP build="whole" bldLvl="1" animBg="1" rev="0" advAuto="0" spid="1113" grpId="2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" name="Title 1"/>
          <p:cNvSpPr txBox="1"/>
          <p:nvPr>
            <p:ph type="title"/>
          </p:nvPr>
        </p:nvSpPr>
        <p:spPr>
          <a:xfrm>
            <a:off x="457200" y="-1"/>
            <a:ext cx="8229600" cy="923595"/>
          </a:xfrm>
          <a:prstGeom prst="rect">
            <a:avLst/>
          </a:prstGeom>
        </p:spPr>
        <p:txBody>
          <a:bodyPr/>
          <a:lstStyle/>
          <a:p>
            <a:pPr/>
            <a:r>
              <a:t>Machine Learning</a:t>
            </a:r>
          </a:p>
        </p:txBody>
      </p:sp>
      <p:sp>
        <p:nvSpPr>
          <p:cNvPr id="1137" name="Left Bracket 12"/>
          <p:cNvSpPr/>
          <p:nvPr/>
        </p:nvSpPr>
        <p:spPr>
          <a:xfrm>
            <a:off x="966340" y="3382943"/>
            <a:ext cx="108004" cy="25853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21600"/>
                </a:moveTo>
                <a:cubicBezTo>
                  <a:pt x="9671" y="21600"/>
                  <a:pt x="0" y="21566"/>
                  <a:pt x="0" y="21525"/>
                </a:cubicBezTo>
                <a:lnTo>
                  <a:pt x="0" y="75"/>
                </a:lnTo>
                <a:cubicBezTo>
                  <a:pt x="0" y="34"/>
                  <a:pt x="9671" y="0"/>
                  <a:pt x="21600" y="0"/>
                </a:cubicBezTo>
              </a:path>
            </a:pathLst>
          </a:custGeom>
          <a:ln w="25400">
            <a:solidFill>
              <a:schemeClr val="accent1"/>
            </a:solidFill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45718" tIns="45718" rIns="45718" bIns="45718" anchor="ctr"/>
          <a:lstStyle/>
          <a:p>
            <a:pPr algn="ctr">
              <a:defRPr sz="2400">
                <a:latin typeface="Century Gothic"/>
                <a:ea typeface="Century Gothic"/>
                <a:cs typeface="Century Gothic"/>
                <a:sym typeface="Century Gothic"/>
              </a:defRPr>
            </a:pPr>
          </a:p>
        </p:txBody>
      </p:sp>
      <p:sp>
        <p:nvSpPr>
          <p:cNvPr id="1138" name="Left Bracket 13"/>
          <p:cNvSpPr/>
          <p:nvPr/>
        </p:nvSpPr>
        <p:spPr>
          <a:xfrm flipH="1">
            <a:off x="1463855" y="3383476"/>
            <a:ext cx="108004" cy="258532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21600"/>
                </a:moveTo>
                <a:cubicBezTo>
                  <a:pt x="9671" y="21600"/>
                  <a:pt x="0" y="21566"/>
                  <a:pt x="0" y="21525"/>
                </a:cubicBezTo>
                <a:lnTo>
                  <a:pt x="0" y="75"/>
                </a:lnTo>
                <a:cubicBezTo>
                  <a:pt x="0" y="34"/>
                  <a:pt x="9671" y="0"/>
                  <a:pt x="21600" y="0"/>
                </a:cubicBezTo>
              </a:path>
            </a:pathLst>
          </a:custGeom>
          <a:ln w="25400">
            <a:solidFill>
              <a:schemeClr val="accent1"/>
            </a:solidFill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45718" tIns="45718" rIns="45718" bIns="45718" anchor="ctr"/>
          <a:lstStyle/>
          <a:p>
            <a:pPr algn="ctr">
              <a:defRPr sz="2400">
                <a:latin typeface="Century Gothic"/>
                <a:ea typeface="Century Gothic"/>
                <a:cs typeface="Century Gothic"/>
                <a:sym typeface="Century Gothic"/>
              </a:defRPr>
            </a:pPr>
          </a:p>
        </p:txBody>
      </p:sp>
      <p:sp>
        <p:nvSpPr>
          <p:cNvPr id="1139" name="TextBox 31"/>
          <p:cNvSpPr txBox="1"/>
          <p:nvPr/>
        </p:nvSpPr>
        <p:spPr>
          <a:xfrm>
            <a:off x="1150107" y="3451433"/>
            <a:ext cx="273056" cy="26695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>
              <a:defRPr sz="24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1</a:t>
            </a:r>
          </a:p>
          <a:p>
            <a:pPr>
              <a:defRPr sz="24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0</a:t>
            </a:r>
          </a:p>
          <a:p>
            <a:pPr>
              <a:defRPr sz="24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0</a:t>
            </a:r>
          </a:p>
          <a:p>
            <a:pPr>
              <a:defRPr sz="24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1</a:t>
            </a:r>
          </a:p>
          <a:p>
            <a:pPr>
              <a:defRPr sz="24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1</a:t>
            </a:r>
          </a:p>
          <a:p>
            <a:pPr>
              <a:defRPr sz="24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1</a:t>
            </a:r>
          </a:p>
          <a:p>
            <a:pPr>
              <a:defRPr sz="24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1</a:t>
            </a:r>
          </a:p>
        </p:txBody>
      </p:sp>
      <p:sp>
        <p:nvSpPr>
          <p:cNvPr id="1140" name="Left Bracket 33"/>
          <p:cNvSpPr/>
          <p:nvPr/>
        </p:nvSpPr>
        <p:spPr>
          <a:xfrm>
            <a:off x="1824676" y="3313379"/>
            <a:ext cx="108004" cy="25853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21600"/>
                </a:moveTo>
                <a:cubicBezTo>
                  <a:pt x="9671" y="21600"/>
                  <a:pt x="0" y="21566"/>
                  <a:pt x="0" y="21525"/>
                </a:cubicBezTo>
                <a:lnTo>
                  <a:pt x="0" y="75"/>
                </a:lnTo>
                <a:cubicBezTo>
                  <a:pt x="0" y="34"/>
                  <a:pt x="9671" y="0"/>
                  <a:pt x="21600" y="0"/>
                </a:cubicBezTo>
              </a:path>
            </a:pathLst>
          </a:custGeom>
          <a:ln w="25400">
            <a:solidFill>
              <a:schemeClr val="accent1"/>
            </a:solidFill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45718" tIns="45718" rIns="45718" bIns="45718" anchor="ctr"/>
          <a:lstStyle/>
          <a:p>
            <a:pPr algn="ctr">
              <a:defRPr sz="2400">
                <a:latin typeface="Century Gothic"/>
                <a:ea typeface="Century Gothic"/>
                <a:cs typeface="Century Gothic"/>
                <a:sym typeface="Century Gothic"/>
              </a:defRPr>
            </a:pPr>
          </a:p>
        </p:txBody>
      </p:sp>
      <p:sp>
        <p:nvSpPr>
          <p:cNvPr id="1141" name="Left Bracket 34"/>
          <p:cNvSpPr/>
          <p:nvPr/>
        </p:nvSpPr>
        <p:spPr>
          <a:xfrm flipH="1">
            <a:off x="2322190" y="3313912"/>
            <a:ext cx="108005" cy="258532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21600"/>
                </a:moveTo>
                <a:cubicBezTo>
                  <a:pt x="9671" y="21600"/>
                  <a:pt x="0" y="21566"/>
                  <a:pt x="0" y="21525"/>
                </a:cubicBezTo>
                <a:lnTo>
                  <a:pt x="0" y="75"/>
                </a:lnTo>
                <a:cubicBezTo>
                  <a:pt x="0" y="34"/>
                  <a:pt x="9671" y="0"/>
                  <a:pt x="21600" y="0"/>
                </a:cubicBezTo>
              </a:path>
            </a:pathLst>
          </a:custGeom>
          <a:ln w="25400">
            <a:solidFill>
              <a:schemeClr val="accent1"/>
            </a:solidFill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45718" tIns="45718" rIns="45718" bIns="45718" anchor="ctr"/>
          <a:lstStyle/>
          <a:p>
            <a:pPr algn="ctr">
              <a:defRPr sz="2400">
                <a:latin typeface="Century Gothic"/>
                <a:ea typeface="Century Gothic"/>
                <a:cs typeface="Century Gothic"/>
                <a:sym typeface="Century Gothic"/>
              </a:defRPr>
            </a:pPr>
          </a:p>
        </p:txBody>
      </p:sp>
      <p:sp>
        <p:nvSpPr>
          <p:cNvPr id="1142" name="Left Bracket 37"/>
          <p:cNvSpPr/>
          <p:nvPr/>
        </p:nvSpPr>
        <p:spPr>
          <a:xfrm>
            <a:off x="6252809" y="3314448"/>
            <a:ext cx="108004" cy="258532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21600"/>
                </a:moveTo>
                <a:cubicBezTo>
                  <a:pt x="9671" y="21600"/>
                  <a:pt x="0" y="21566"/>
                  <a:pt x="0" y="21525"/>
                </a:cubicBezTo>
                <a:lnTo>
                  <a:pt x="0" y="75"/>
                </a:lnTo>
                <a:cubicBezTo>
                  <a:pt x="0" y="34"/>
                  <a:pt x="9671" y="0"/>
                  <a:pt x="21600" y="0"/>
                </a:cubicBezTo>
              </a:path>
            </a:pathLst>
          </a:custGeom>
          <a:ln w="25400">
            <a:solidFill>
              <a:schemeClr val="accent1"/>
            </a:solidFill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45718" tIns="45718" rIns="45718" bIns="45718" anchor="ctr"/>
          <a:lstStyle/>
          <a:p>
            <a:pPr algn="ctr">
              <a:defRPr sz="2400">
                <a:latin typeface="Century Gothic"/>
                <a:ea typeface="Century Gothic"/>
                <a:cs typeface="Century Gothic"/>
                <a:sym typeface="Century Gothic"/>
              </a:defRPr>
            </a:pPr>
          </a:p>
        </p:txBody>
      </p:sp>
      <p:sp>
        <p:nvSpPr>
          <p:cNvPr id="1143" name="Left Bracket 38"/>
          <p:cNvSpPr/>
          <p:nvPr/>
        </p:nvSpPr>
        <p:spPr>
          <a:xfrm flipH="1">
            <a:off x="6750325" y="3314982"/>
            <a:ext cx="108004" cy="25853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21600"/>
                </a:moveTo>
                <a:cubicBezTo>
                  <a:pt x="9671" y="21600"/>
                  <a:pt x="0" y="21566"/>
                  <a:pt x="0" y="21525"/>
                </a:cubicBezTo>
                <a:lnTo>
                  <a:pt x="0" y="75"/>
                </a:lnTo>
                <a:cubicBezTo>
                  <a:pt x="0" y="34"/>
                  <a:pt x="9671" y="0"/>
                  <a:pt x="21600" y="0"/>
                </a:cubicBezTo>
              </a:path>
            </a:pathLst>
          </a:custGeom>
          <a:ln w="25400">
            <a:solidFill>
              <a:schemeClr val="accent1"/>
            </a:solidFill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45718" tIns="45718" rIns="45718" bIns="45718" anchor="ctr"/>
          <a:lstStyle/>
          <a:p>
            <a:pPr algn="ctr">
              <a:defRPr sz="2400">
                <a:latin typeface="Century Gothic"/>
                <a:ea typeface="Century Gothic"/>
                <a:cs typeface="Century Gothic"/>
                <a:sym typeface="Century Gothic"/>
              </a:defRPr>
            </a:pPr>
          </a:p>
        </p:txBody>
      </p:sp>
      <p:sp>
        <p:nvSpPr>
          <p:cNvPr id="1144" name="TextBox 39"/>
          <p:cNvSpPr txBox="1"/>
          <p:nvPr/>
        </p:nvSpPr>
        <p:spPr>
          <a:xfrm>
            <a:off x="2055320" y="3451433"/>
            <a:ext cx="273057" cy="23012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>
              <a:defRPr sz="24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1</a:t>
            </a:r>
          </a:p>
          <a:p>
            <a:pPr>
              <a:defRPr sz="24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1</a:t>
            </a:r>
          </a:p>
          <a:p>
            <a:pPr>
              <a:defRPr sz="24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0</a:t>
            </a:r>
          </a:p>
          <a:p>
            <a:pPr>
              <a:defRPr sz="24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0</a:t>
            </a:r>
          </a:p>
          <a:p>
            <a:pPr>
              <a:defRPr sz="24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1</a:t>
            </a:r>
          </a:p>
          <a:p>
            <a:pPr>
              <a:defRPr sz="24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0</a:t>
            </a:r>
          </a:p>
        </p:txBody>
      </p:sp>
      <p:sp>
        <p:nvSpPr>
          <p:cNvPr id="1145" name="TextBox 42"/>
          <p:cNvSpPr txBox="1"/>
          <p:nvPr/>
        </p:nvSpPr>
        <p:spPr>
          <a:xfrm>
            <a:off x="6483451" y="3453569"/>
            <a:ext cx="273057" cy="23012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>
              <a:defRPr sz="24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1</a:t>
            </a:r>
          </a:p>
          <a:p>
            <a:pPr>
              <a:defRPr sz="24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1</a:t>
            </a:r>
          </a:p>
          <a:p>
            <a:pPr>
              <a:defRPr sz="24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0</a:t>
            </a:r>
          </a:p>
          <a:p>
            <a:pPr>
              <a:defRPr sz="24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0</a:t>
            </a:r>
          </a:p>
          <a:p>
            <a:pPr>
              <a:defRPr sz="24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0</a:t>
            </a:r>
          </a:p>
          <a:p>
            <a:pPr>
              <a:defRPr sz="24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0</a:t>
            </a:r>
          </a:p>
        </p:txBody>
      </p:sp>
      <p:sp>
        <p:nvSpPr>
          <p:cNvPr id="1146" name="TextBox 43"/>
          <p:cNvSpPr txBox="1"/>
          <p:nvPr/>
        </p:nvSpPr>
        <p:spPr>
          <a:xfrm>
            <a:off x="439423" y="6124557"/>
            <a:ext cx="1270355" cy="4597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2400"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/>
            <a:r>
              <a:t>Nothing</a:t>
            </a:r>
          </a:p>
        </p:txBody>
      </p:sp>
      <p:sp>
        <p:nvSpPr>
          <p:cNvPr id="1147" name="TextBox 44"/>
          <p:cNvSpPr txBox="1"/>
          <p:nvPr/>
        </p:nvSpPr>
        <p:spPr>
          <a:xfrm>
            <a:off x="1729551" y="6129089"/>
            <a:ext cx="788300" cy="4597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2400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/>
            <a:r>
              <a:t>Time</a:t>
            </a:r>
          </a:p>
        </p:txBody>
      </p:sp>
      <p:sp>
        <p:nvSpPr>
          <p:cNvPr id="1148" name="TextBox 47"/>
          <p:cNvSpPr txBox="1"/>
          <p:nvPr/>
        </p:nvSpPr>
        <p:spPr>
          <a:xfrm>
            <a:off x="8284891" y="4210749"/>
            <a:ext cx="788300" cy="4597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2400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/>
            <a:r>
              <a:t>Time</a:t>
            </a:r>
          </a:p>
        </p:txBody>
      </p:sp>
      <p:sp>
        <p:nvSpPr>
          <p:cNvPr id="1149" name="TextBox 50"/>
          <p:cNvSpPr txBox="1"/>
          <p:nvPr/>
        </p:nvSpPr>
        <p:spPr>
          <a:xfrm>
            <a:off x="1120058" y="1411608"/>
            <a:ext cx="7978224" cy="4597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2400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/>
            <a:r>
              <a:t>Information Extraction: Tuesday 10:00 am, Rm 407b</a:t>
            </a:r>
          </a:p>
        </p:txBody>
      </p:sp>
      <p:sp>
        <p:nvSpPr>
          <p:cNvPr id="1150" name="Right Arrow 59"/>
          <p:cNvSpPr/>
          <p:nvPr/>
        </p:nvSpPr>
        <p:spPr>
          <a:xfrm>
            <a:off x="2636728" y="4279779"/>
            <a:ext cx="524588" cy="40037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 sz="2400">
                <a:latin typeface="Century Gothic"/>
                <a:ea typeface="Century Gothic"/>
                <a:cs typeface="Century Gothic"/>
                <a:sym typeface="Century Gothic"/>
              </a:defRPr>
            </a:pPr>
          </a:p>
        </p:txBody>
      </p:sp>
      <p:pic>
        <p:nvPicPr>
          <p:cNvPr id="1151" name="Picture 60" descr="Picture 60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335411" y="3458609"/>
            <a:ext cx="1620539" cy="1642338"/>
          </a:xfrm>
          <a:prstGeom prst="rect">
            <a:avLst/>
          </a:prstGeom>
          <a:ln w="12700">
            <a:miter lim="400000"/>
          </a:ln>
        </p:spPr>
      </p:pic>
      <p:sp>
        <p:nvSpPr>
          <p:cNvPr id="1152" name="TextBox 61"/>
          <p:cNvSpPr txBox="1"/>
          <p:nvPr/>
        </p:nvSpPr>
        <p:spPr>
          <a:xfrm>
            <a:off x="3179597" y="5108116"/>
            <a:ext cx="1504908" cy="8280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>
              <a:defRPr sz="24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Machine </a:t>
            </a:r>
          </a:p>
          <a:p>
            <a:pPr>
              <a:defRPr sz="24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Learning</a:t>
            </a:r>
          </a:p>
        </p:txBody>
      </p:sp>
      <p:sp>
        <p:nvSpPr>
          <p:cNvPr id="1153" name="Left Brace 62"/>
          <p:cNvSpPr/>
          <p:nvPr/>
        </p:nvSpPr>
        <p:spPr>
          <a:xfrm rot="16200000">
            <a:off x="6432453" y="1239892"/>
            <a:ext cx="250218" cy="139437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21600"/>
                </a:moveTo>
                <a:cubicBezTo>
                  <a:pt x="15635" y="21600"/>
                  <a:pt x="10800" y="21455"/>
                  <a:pt x="10800" y="21277"/>
                </a:cubicBezTo>
                <a:lnTo>
                  <a:pt x="10800" y="11123"/>
                </a:lnTo>
                <a:cubicBezTo>
                  <a:pt x="10800" y="10945"/>
                  <a:pt x="5965" y="10800"/>
                  <a:pt x="0" y="10800"/>
                </a:cubicBezTo>
                <a:cubicBezTo>
                  <a:pt x="5965" y="10800"/>
                  <a:pt x="10800" y="10655"/>
                  <a:pt x="10800" y="10477"/>
                </a:cubicBezTo>
                <a:lnTo>
                  <a:pt x="10800" y="323"/>
                </a:lnTo>
                <a:cubicBezTo>
                  <a:pt x="10800" y="145"/>
                  <a:pt x="15635" y="0"/>
                  <a:pt x="21600" y="0"/>
                </a:cubicBezTo>
              </a:path>
            </a:pathLst>
          </a:custGeom>
          <a:ln w="38100">
            <a:solidFill>
              <a:schemeClr val="accent1"/>
            </a:solidFill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45718" tIns="45718" rIns="45718" bIns="45718" anchor="ctr"/>
          <a:lstStyle/>
          <a:p>
            <a:pPr algn="ctr">
              <a:defRPr sz="2400">
                <a:latin typeface="Century Gothic"/>
                <a:ea typeface="Century Gothic"/>
                <a:cs typeface="Century Gothic"/>
                <a:sym typeface="Century Gothic"/>
              </a:defRPr>
            </a:pPr>
          </a:p>
        </p:txBody>
      </p:sp>
      <p:sp>
        <p:nvSpPr>
          <p:cNvPr id="1154" name="Straight Connector 63"/>
          <p:cNvSpPr/>
          <p:nvPr/>
        </p:nvSpPr>
        <p:spPr>
          <a:xfrm flipH="1">
            <a:off x="6553200" y="2062184"/>
            <a:ext cx="4365" cy="1252802"/>
          </a:xfrm>
          <a:prstGeom prst="line">
            <a:avLst/>
          </a:prstGeom>
          <a:ln w="38100">
            <a:solidFill>
              <a:schemeClr val="accent1"/>
            </a:solidFill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1155" name="TextBox 67"/>
          <p:cNvSpPr txBox="1"/>
          <p:nvPr/>
        </p:nvSpPr>
        <p:spPr>
          <a:xfrm>
            <a:off x="174034" y="2189134"/>
            <a:ext cx="5258650" cy="8280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>
              <a:defRPr sz="24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Use the labeled feature vectors as</a:t>
            </a:r>
          </a:p>
          <a:p>
            <a:pPr>
              <a:defRPr sz="24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training data for Machine Learning</a:t>
            </a:r>
          </a:p>
        </p:txBody>
      </p:sp>
      <p:sp>
        <p:nvSpPr>
          <p:cNvPr id="1156" name="Right Arrow 69"/>
          <p:cNvSpPr/>
          <p:nvPr/>
        </p:nvSpPr>
        <p:spPr>
          <a:xfrm>
            <a:off x="6928214" y="4231995"/>
            <a:ext cx="1242618" cy="40037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 sz="2400">
                <a:latin typeface="Century Gothic"/>
                <a:ea typeface="Century Gothic"/>
                <a:cs typeface="Century Gothic"/>
                <a:sym typeface="Century Gothic"/>
              </a:defRPr>
            </a:pPr>
          </a:p>
        </p:txBody>
      </p:sp>
      <p:sp>
        <p:nvSpPr>
          <p:cNvPr id="1157" name="TextBox 70"/>
          <p:cNvSpPr txBox="1"/>
          <p:nvPr/>
        </p:nvSpPr>
        <p:spPr>
          <a:xfrm>
            <a:off x="4689095" y="4170695"/>
            <a:ext cx="1127330" cy="4597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2400"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/>
            <a:r>
              <a:t>classify</a:t>
            </a:r>
          </a:p>
        </p:txBody>
      </p:sp>
      <p:sp>
        <p:nvSpPr>
          <p:cNvPr id="1158" name="TextBox 71"/>
          <p:cNvSpPr txBox="1"/>
          <p:nvPr/>
        </p:nvSpPr>
        <p:spPr>
          <a:xfrm>
            <a:off x="7044425" y="3827188"/>
            <a:ext cx="955136" cy="4597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2400"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/>
            <a:r>
              <a:t>Result</a:t>
            </a:r>
          </a:p>
        </p:txBody>
      </p:sp>
      <p:sp>
        <p:nvSpPr>
          <p:cNvPr id="1159" name="TextBox 25"/>
          <p:cNvSpPr txBox="1"/>
          <p:nvPr/>
        </p:nvSpPr>
        <p:spPr>
          <a:xfrm>
            <a:off x="7498040" y="6596391"/>
            <a:ext cx="1600241" cy="2565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1100"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/>
            <a:r>
              <a:t>Slide from Suchanek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Class="entr" nodeType="after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1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after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afterEffec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afterEffect" presetSubtype="0" presetID="1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Subtype="0" presetID="1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Class="entr" nodeType="afterEffect" presetSubtype="0" presetID="1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1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Class="entr" nodeType="afterEffect" presetSubtype="0" presetID="1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1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Class="entr" nodeType="afterEffect" presetSubtype="0" presetID="1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1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153" grpId="6"/>
      <p:bldP build="whole" bldLvl="1" animBg="1" rev="0" advAuto="0" spid="1149" grpId="1"/>
      <p:bldP build="whole" bldLvl="1" animBg="1" rev="0" advAuto="0" spid="1142" grpId="2"/>
      <p:bldP build="whole" bldLvl="1" animBg="1" rev="0" advAuto="0" spid="1148" grpId="7"/>
      <p:bldP build="whole" bldLvl="1" animBg="1" rev="0" advAuto="0" spid="1145" grpId="3"/>
      <p:bldP build="whole" bldLvl="1" animBg="1" rev="0" advAuto="0" spid="1154" grpId="5"/>
      <p:bldP build="whole" bldLvl="1" animBg="1" rev="0" advAuto="0" spid="1156" grpId="10"/>
      <p:bldP build="whole" bldLvl="1" animBg="1" rev="0" advAuto="0" spid="1143" grpId="4"/>
      <p:bldP build="whole" bldLvl="1" animBg="1" rev="0" advAuto="0" spid="1157" grpId="9"/>
      <p:bldP build="whole" bldLvl="1" animBg="1" rev="0" advAuto="0" spid="1158" grpId="8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1" name="Title 1"/>
          <p:cNvSpPr txBox="1"/>
          <p:nvPr>
            <p:ph type="title"/>
          </p:nvPr>
        </p:nvSpPr>
        <p:spPr>
          <a:xfrm>
            <a:off x="457200" y="-1"/>
            <a:ext cx="8229600" cy="923595"/>
          </a:xfrm>
          <a:prstGeom prst="rect">
            <a:avLst/>
          </a:prstGeom>
        </p:spPr>
        <p:txBody>
          <a:bodyPr/>
          <a:lstStyle/>
          <a:p>
            <a:pPr/>
            <a:r>
              <a:t>Sliding Windows Exercise</a:t>
            </a:r>
          </a:p>
        </p:txBody>
      </p:sp>
      <p:sp>
        <p:nvSpPr>
          <p:cNvPr id="1162" name="TextBox 21"/>
          <p:cNvSpPr txBox="1"/>
          <p:nvPr/>
        </p:nvSpPr>
        <p:spPr>
          <a:xfrm>
            <a:off x="1353541" y="1780937"/>
            <a:ext cx="7723493" cy="4597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2400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/>
            <a:r>
              <a:t>Elvis Presley married Ms. Priscilla at the Aladin Hotel.</a:t>
            </a:r>
          </a:p>
        </p:txBody>
      </p:sp>
      <p:sp>
        <p:nvSpPr>
          <p:cNvPr id="1163" name="Left Bracket 12"/>
          <p:cNvSpPr/>
          <p:nvPr/>
        </p:nvSpPr>
        <p:spPr>
          <a:xfrm>
            <a:off x="1821183" y="3138446"/>
            <a:ext cx="108004" cy="258532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21600"/>
                </a:moveTo>
                <a:cubicBezTo>
                  <a:pt x="9671" y="21600"/>
                  <a:pt x="0" y="21566"/>
                  <a:pt x="0" y="21525"/>
                </a:cubicBezTo>
                <a:lnTo>
                  <a:pt x="0" y="75"/>
                </a:lnTo>
                <a:cubicBezTo>
                  <a:pt x="0" y="34"/>
                  <a:pt x="9671" y="0"/>
                  <a:pt x="21600" y="0"/>
                </a:cubicBezTo>
              </a:path>
            </a:pathLst>
          </a:custGeom>
          <a:ln w="25400">
            <a:solidFill>
              <a:schemeClr val="accent1"/>
            </a:solidFill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45718" tIns="45718" rIns="45718" bIns="45718" anchor="ctr"/>
          <a:lstStyle/>
          <a:p>
            <a:pPr algn="ctr">
              <a:defRPr sz="2400">
                <a:latin typeface="Century Gothic"/>
                <a:ea typeface="Century Gothic"/>
                <a:cs typeface="Century Gothic"/>
                <a:sym typeface="Century Gothic"/>
              </a:defRPr>
            </a:pPr>
          </a:p>
        </p:txBody>
      </p:sp>
      <p:sp>
        <p:nvSpPr>
          <p:cNvPr id="1164" name="Left Bracket 13"/>
          <p:cNvSpPr/>
          <p:nvPr/>
        </p:nvSpPr>
        <p:spPr>
          <a:xfrm flipH="1">
            <a:off x="2318698" y="3138977"/>
            <a:ext cx="108004" cy="2585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21600"/>
                </a:moveTo>
                <a:cubicBezTo>
                  <a:pt x="9671" y="21600"/>
                  <a:pt x="0" y="21566"/>
                  <a:pt x="0" y="21525"/>
                </a:cubicBezTo>
                <a:lnTo>
                  <a:pt x="0" y="75"/>
                </a:lnTo>
                <a:cubicBezTo>
                  <a:pt x="0" y="34"/>
                  <a:pt x="9671" y="0"/>
                  <a:pt x="21600" y="0"/>
                </a:cubicBezTo>
              </a:path>
            </a:pathLst>
          </a:custGeom>
          <a:ln w="25400">
            <a:solidFill>
              <a:schemeClr val="accent1"/>
            </a:solidFill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45718" tIns="45718" rIns="45718" bIns="45718" anchor="ctr"/>
          <a:lstStyle/>
          <a:p>
            <a:pPr algn="ctr">
              <a:defRPr sz="2400">
                <a:latin typeface="Century Gothic"/>
                <a:ea typeface="Century Gothic"/>
                <a:cs typeface="Century Gothic"/>
                <a:sym typeface="Century Gothic"/>
              </a:defRPr>
            </a:pPr>
          </a:p>
        </p:txBody>
      </p:sp>
      <p:sp>
        <p:nvSpPr>
          <p:cNvPr id="1165" name="TextBox 17"/>
          <p:cNvSpPr txBox="1"/>
          <p:nvPr/>
        </p:nvSpPr>
        <p:spPr>
          <a:xfrm>
            <a:off x="186787" y="897370"/>
            <a:ext cx="8672767" cy="4597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i="1" sz="2400">
                <a:solidFill>
                  <a:srgbClr val="7030A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/>
            <a:r>
              <a:t>What features would you use to recognize person names?</a:t>
            </a:r>
          </a:p>
        </p:txBody>
      </p:sp>
      <p:sp>
        <p:nvSpPr>
          <p:cNvPr id="1166" name="Left Bracket 29"/>
          <p:cNvSpPr/>
          <p:nvPr/>
        </p:nvSpPr>
        <p:spPr>
          <a:xfrm>
            <a:off x="4858732" y="3133687"/>
            <a:ext cx="108004" cy="258532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21600"/>
                </a:moveTo>
                <a:cubicBezTo>
                  <a:pt x="9671" y="21600"/>
                  <a:pt x="0" y="21566"/>
                  <a:pt x="0" y="21525"/>
                </a:cubicBezTo>
                <a:lnTo>
                  <a:pt x="0" y="75"/>
                </a:lnTo>
                <a:cubicBezTo>
                  <a:pt x="0" y="34"/>
                  <a:pt x="9671" y="0"/>
                  <a:pt x="21600" y="0"/>
                </a:cubicBezTo>
              </a:path>
            </a:pathLst>
          </a:custGeom>
          <a:ln w="25400">
            <a:solidFill>
              <a:schemeClr val="accent1"/>
            </a:solidFill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45718" tIns="45718" rIns="45718" bIns="45718" anchor="ctr"/>
          <a:lstStyle/>
          <a:p>
            <a:pPr algn="ctr">
              <a:defRPr sz="2400">
                <a:latin typeface="Century Gothic"/>
                <a:ea typeface="Century Gothic"/>
                <a:cs typeface="Century Gothic"/>
                <a:sym typeface="Century Gothic"/>
              </a:defRPr>
            </a:pPr>
          </a:p>
        </p:txBody>
      </p:sp>
      <p:sp>
        <p:nvSpPr>
          <p:cNvPr id="1167" name="Left Bracket 30"/>
          <p:cNvSpPr/>
          <p:nvPr/>
        </p:nvSpPr>
        <p:spPr>
          <a:xfrm flipH="1">
            <a:off x="5356249" y="3134221"/>
            <a:ext cx="108004" cy="258532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21600"/>
                </a:moveTo>
                <a:cubicBezTo>
                  <a:pt x="9671" y="21600"/>
                  <a:pt x="0" y="21566"/>
                  <a:pt x="0" y="21525"/>
                </a:cubicBezTo>
                <a:lnTo>
                  <a:pt x="0" y="75"/>
                </a:lnTo>
                <a:cubicBezTo>
                  <a:pt x="0" y="34"/>
                  <a:pt x="9671" y="0"/>
                  <a:pt x="21600" y="0"/>
                </a:cubicBezTo>
              </a:path>
            </a:pathLst>
          </a:custGeom>
          <a:ln w="25400">
            <a:solidFill>
              <a:schemeClr val="accent1"/>
            </a:solidFill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45718" tIns="45718" rIns="45718" bIns="45718" anchor="ctr"/>
          <a:lstStyle/>
          <a:p>
            <a:pPr algn="ctr">
              <a:defRPr sz="2400">
                <a:latin typeface="Century Gothic"/>
                <a:ea typeface="Century Gothic"/>
                <a:cs typeface="Century Gothic"/>
                <a:sym typeface="Century Gothic"/>
              </a:defRPr>
            </a:pPr>
          </a:p>
        </p:txBody>
      </p:sp>
      <p:sp>
        <p:nvSpPr>
          <p:cNvPr id="1168" name="TextBox 31"/>
          <p:cNvSpPr txBox="1"/>
          <p:nvPr/>
        </p:nvSpPr>
        <p:spPr>
          <a:xfrm>
            <a:off x="2004953" y="3275965"/>
            <a:ext cx="273056" cy="23012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>
              <a:defRPr sz="24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1</a:t>
            </a:r>
          </a:p>
          <a:p>
            <a:pPr>
              <a:defRPr sz="24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0</a:t>
            </a:r>
          </a:p>
          <a:p>
            <a:pPr>
              <a:defRPr sz="24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0</a:t>
            </a:r>
          </a:p>
          <a:p>
            <a:pPr>
              <a:defRPr sz="24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0</a:t>
            </a:r>
          </a:p>
          <a:p>
            <a:pPr>
              <a:defRPr sz="24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1</a:t>
            </a:r>
          </a:p>
          <a:p>
            <a:pPr>
              <a:defRPr sz="24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1</a:t>
            </a:r>
          </a:p>
        </p:txBody>
      </p:sp>
      <p:sp>
        <p:nvSpPr>
          <p:cNvPr id="1169" name="Left Bracket 37"/>
          <p:cNvSpPr/>
          <p:nvPr/>
        </p:nvSpPr>
        <p:spPr>
          <a:xfrm>
            <a:off x="7638063" y="3174082"/>
            <a:ext cx="108004" cy="258532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21600"/>
                </a:moveTo>
                <a:cubicBezTo>
                  <a:pt x="9671" y="21600"/>
                  <a:pt x="0" y="21566"/>
                  <a:pt x="0" y="21525"/>
                </a:cubicBezTo>
                <a:lnTo>
                  <a:pt x="0" y="75"/>
                </a:lnTo>
                <a:cubicBezTo>
                  <a:pt x="0" y="34"/>
                  <a:pt x="9671" y="0"/>
                  <a:pt x="21600" y="0"/>
                </a:cubicBezTo>
              </a:path>
            </a:pathLst>
          </a:custGeom>
          <a:ln w="25400">
            <a:solidFill>
              <a:schemeClr val="accent1"/>
            </a:solidFill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45718" tIns="45718" rIns="45718" bIns="45718" anchor="ctr"/>
          <a:lstStyle/>
          <a:p>
            <a:pPr algn="ctr">
              <a:defRPr sz="2400">
                <a:latin typeface="Century Gothic"/>
                <a:ea typeface="Century Gothic"/>
                <a:cs typeface="Century Gothic"/>
                <a:sym typeface="Century Gothic"/>
              </a:defRPr>
            </a:pPr>
          </a:p>
        </p:txBody>
      </p:sp>
      <p:sp>
        <p:nvSpPr>
          <p:cNvPr id="1170" name="Left Bracket 38"/>
          <p:cNvSpPr/>
          <p:nvPr/>
        </p:nvSpPr>
        <p:spPr>
          <a:xfrm flipH="1">
            <a:off x="8135579" y="3174617"/>
            <a:ext cx="108004" cy="258532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21600"/>
                </a:moveTo>
                <a:cubicBezTo>
                  <a:pt x="9671" y="21600"/>
                  <a:pt x="0" y="21566"/>
                  <a:pt x="0" y="21525"/>
                </a:cubicBezTo>
                <a:lnTo>
                  <a:pt x="0" y="75"/>
                </a:lnTo>
                <a:cubicBezTo>
                  <a:pt x="0" y="34"/>
                  <a:pt x="9671" y="0"/>
                  <a:pt x="21600" y="0"/>
                </a:cubicBezTo>
              </a:path>
            </a:pathLst>
          </a:custGeom>
          <a:ln w="25400">
            <a:solidFill>
              <a:schemeClr val="accent1"/>
            </a:solidFill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45718" tIns="45718" rIns="45718" bIns="45718" anchor="ctr"/>
          <a:lstStyle/>
          <a:p>
            <a:pPr algn="ctr">
              <a:defRPr sz="2400">
                <a:latin typeface="Century Gothic"/>
                <a:ea typeface="Century Gothic"/>
                <a:cs typeface="Century Gothic"/>
                <a:sym typeface="Century Gothic"/>
              </a:defRPr>
            </a:pPr>
          </a:p>
        </p:txBody>
      </p:sp>
      <p:sp>
        <p:nvSpPr>
          <p:cNvPr id="1171" name="TextBox 40"/>
          <p:cNvSpPr txBox="1"/>
          <p:nvPr/>
        </p:nvSpPr>
        <p:spPr>
          <a:xfrm>
            <a:off x="5062108" y="3270672"/>
            <a:ext cx="273056" cy="23012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>
              <a:defRPr sz="24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1</a:t>
            </a:r>
          </a:p>
          <a:p>
            <a:pPr>
              <a:defRPr sz="24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0</a:t>
            </a:r>
          </a:p>
          <a:p>
            <a:pPr>
              <a:defRPr sz="24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1</a:t>
            </a:r>
          </a:p>
          <a:p>
            <a:pPr>
              <a:defRPr sz="24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1</a:t>
            </a:r>
          </a:p>
          <a:p>
            <a:pPr>
              <a:defRPr sz="24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1</a:t>
            </a:r>
          </a:p>
          <a:p>
            <a:pPr>
              <a:defRPr sz="24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1</a:t>
            </a:r>
          </a:p>
        </p:txBody>
      </p:sp>
      <p:sp>
        <p:nvSpPr>
          <p:cNvPr id="1172" name="TextBox 42"/>
          <p:cNvSpPr txBox="1"/>
          <p:nvPr/>
        </p:nvSpPr>
        <p:spPr>
          <a:xfrm>
            <a:off x="7868704" y="3313205"/>
            <a:ext cx="273057" cy="23012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>
              <a:defRPr sz="24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1</a:t>
            </a:r>
          </a:p>
          <a:p>
            <a:pPr>
              <a:defRPr sz="24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0</a:t>
            </a:r>
          </a:p>
          <a:p>
            <a:pPr>
              <a:defRPr sz="24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1</a:t>
            </a:r>
          </a:p>
          <a:p>
            <a:pPr>
              <a:defRPr sz="24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0</a:t>
            </a:r>
          </a:p>
          <a:p>
            <a:pPr>
              <a:defRPr sz="24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1</a:t>
            </a:r>
          </a:p>
          <a:p>
            <a:pPr>
              <a:defRPr sz="24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0</a:t>
            </a:r>
          </a:p>
        </p:txBody>
      </p:sp>
      <p:sp>
        <p:nvSpPr>
          <p:cNvPr id="1173" name="TextBox 52"/>
          <p:cNvSpPr txBox="1"/>
          <p:nvPr/>
        </p:nvSpPr>
        <p:spPr>
          <a:xfrm>
            <a:off x="6379147" y="4256173"/>
            <a:ext cx="357293" cy="4597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2400"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/>
            <a:r>
              <a:t>...</a:t>
            </a:r>
          </a:p>
        </p:txBody>
      </p:sp>
      <p:sp>
        <p:nvSpPr>
          <p:cNvPr id="1174" name="Left Brace 54"/>
          <p:cNvSpPr/>
          <p:nvPr/>
        </p:nvSpPr>
        <p:spPr>
          <a:xfrm rot="16200000">
            <a:off x="2044368" y="1413725"/>
            <a:ext cx="250216" cy="17233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21600"/>
                </a:moveTo>
                <a:cubicBezTo>
                  <a:pt x="15635" y="21600"/>
                  <a:pt x="10800" y="21483"/>
                  <a:pt x="10800" y="21339"/>
                </a:cubicBezTo>
                <a:lnTo>
                  <a:pt x="10800" y="11061"/>
                </a:lnTo>
                <a:cubicBezTo>
                  <a:pt x="10800" y="10917"/>
                  <a:pt x="5965" y="10800"/>
                  <a:pt x="0" y="10800"/>
                </a:cubicBezTo>
                <a:cubicBezTo>
                  <a:pt x="5965" y="10800"/>
                  <a:pt x="10800" y="10683"/>
                  <a:pt x="10800" y="10539"/>
                </a:cubicBezTo>
                <a:lnTo>
                  <a:pt x="10800" y="261"/>
                </a:lnTo>
                <a:cubicBezTo>
                  <a:pt x="10800" y="117"/>
                  <a:pt x="15635" y="0"/>
                  <a:pt x="21600" y="0"/>
                </a:cubicBezTo>
              </a:path>
            </a:pathLst>
          </a:custGeom>
          <a:ln w="38100">
            <a:solidFill>
              <a:schemeClr val="accent1"/>
            </a:solidFill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45718" tIns="45718" rIns="45718" bIns="45718" anchor="ctr"/>
          <a:lstStyle/>
          <a:p>
            <a:pPr algn="ctr">
              <a:defRPr sz="2400">
                <a:latin typeface="Century Gothic"/>
                <a:ea typeface="Century Gothic"/>
                <a:cs typeface="Century Gothic"/>
                <a:sym typeface="Century Gothic"/>
              </a:defRPr>
            </a:pPr>
          </a:p>
        </p:txBody>
      </p:sp>
      <p:sp>
        <p:nvSpPr>
          <p:cNvPr id="1175" name="Left Brace 55"/>
          <p:cNvSpPr/>
          <p:nvPr/>
        </p:nvSpPr>
        <p:spPr>
          <a:xfrm rot="16200000">
            <a:off x="5081554" y="1453377"/>
            <a:ext cx="251932" cy="164228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21600"/>
                </a:moveTo>
                <a:cubicBezTo>
                  <a:pt x="15635" y="21600"/>
                  <a:pt x="10800" y="21476"/>
                  <a:pt x="10800" y="21324"/>
                </a:cubicBezTo>
                <a:lnTo>
                  <a:pt x="10800" y="11076"/>
                </a:lnTo>
                <a:cubicBezTo>
                  <a:pt x="10800" y="10924"/>
                  <a:pt x="5965" y="10800"/>
                  <a:pt x="0" y="10800"/>
                </a:cubicBezTo>
                <a:cubicBezTo>
                  <a:pt x="5965" y="10800"/>
                  <a:pt x="10800" y="10676"/>
                  <a:pt x="10800" y="10524"/>
                </a:cubicBezTo>
                <a:lnTo>
                  <a:pt x="10800" y="276"/>
                </a:lnTo>
                <a:cubicBezTo>
                  <a:pt x="10800" y="124"/>
                  <a:pt x="15635" y="0"/>
                  <a:pt x="21600" y="0"/>
                </a:cubicBezTo>
              </a:path>
            </a:pathLst>
          </a:custGeom>
          <a:ln w="38100">
            <a:solidFill>
              <a:schemeClr val="accent1"/>
            </a:solidFill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45718" tIns="45718" rIns="45718" bIns="45718" anchor="ctr"/>
          <a:lstStyle/>
          <a:p>
            <a:pPr algn="ctr">
              <a:defRPr sz="2400">
                <a:latin typeface="Century Gothic"/>
                <a:ea typeface="Century Gothic"/>
                <a:cs typeface="Century Gothic"/>
                <a:sym typeface="Century Gothic"/>
              </a:defRPr>
            </a:pPr>
          </a:p>
        </p:txBody>
      </p:sp>
      <p:sp>
        <p:nvSpPr>
          <p:cNvPr id="1176" name="Left Brace 57"/>
          <p:cNvSpPr/>
          <p:nvPr/>
        </p:nvSpPr>
        <p:spPr>
          <a:xfrm rot="16200000">
            <a:off x="7828094" y="1415896"/>
            <a:ext cx="248506" cy="17666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21600"/>
                </a:moveTo>
                <a:cubicBezTo>
                  <a:pt x="15635" y="21600"/>
                  <a:pt x="10800" y="21487"/>
                  <a:pt x="10800" y="21347"/>
                </a:cubicBezTo>
                <a:lnTo>
                  <a:pt x="10800" y="11053"/>
                </a:lnTo>
                <a:cubicBezTo>
                  <a:pt x="10800" y="10913"/>
                  <a:pt x="5965" y="10800"/>
                  <a:pt x="0" y="10800"/>
                </a:cubicBezTo>
                <a:cubicBezTo>
                  <a:pt x="5965" y="10800"/>
                  <a:pt x="10800" y="10687"/>
                  <a:pt x="10800" y="10547"/>
                </a:cubicBezTo>
                <a:lnTo>
                  <a:pt x="10800" y="253"/>
                </a:lnTo>
                <a:cubicBezTo>
                  <a:pt x="10800" y="113"/>
                  <a:pt x="15635" y="0"/>
                  <a:pt x="21600" y="0"/>
                </a:cubicBezTo>
              </a:path>
            </a:pathLst>
          </a:custGeom>
          <a:ln w="38100">
            <a:solidFill>
              <a:schemeClr val="accent1"/>
            </a:solidFill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45718" tIns="45718" rIns="45718" bIns="45718" anchor="ctr"/>
          <a:lstStyle/>
          <a:p>
            <a:pPr algn="ctr">
              <a:defRPr sz="2400">
                <a:latin typeface="Century Gothic"/>
                <a:ea typeface="Century Gothic"/>
                <a:cs typeface="Century Gothic"/>
                <a:sym typeface="Century Gothic"/>
              </a:defRPr>
            </a:pPr>
          </a:p>
        </p:txBody>
      </p:sp>
      <p:sp>
        <p:nvSpPr>
          <p:cNvPr id="1177" name="Straight Connector 60"/>
          <p:cNvSpPr/>
          <p:nvPr/>
        </p:nvSpPr>
        <p:spPr>
          <a:xfrm>
            <a:off x="2170108" y="2401116"/>
            <a:ext cx="4" cy="661615"/>
          </a:xfrm>
          <a:prstGeom prst="line">
            <a:avLst/>
          </a:prstGeom>
          <a:ln w="38100">
            <a:solidFill>
              <a:schemeClr val="accent1"/>
            </a:solidFill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1178" name="Straight Connector 64"/>
          <p:cNvSpPr/>
          <p:nvPr/>
        </p:nvSpPr>
        <p:spPr>
          <a:xfrm>
            <a:off x="5204736" y="2428519"/>
            <a:ext cx="6" cy="661611"/>
          </a:xfrm>
          <a:prstGeom prst="line">
            <a:avLst/>
          </a:prstGeom>
          <a:ln w="38100">
            <a:solidFill>
              <a:schemeClr val="accent1"/>
            </a:solidFill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1179" name="Straight Connector 66"/>
          <p:cNvSpPr/>
          <p:nvPr/>
        </p:nvSpPr>
        <p:spPr>
          <a:xfrm>
            <a:off x="7958166" y="2449787"/>
            <a:ext cx="6" cy="661611"/>
          </a:xfrm>
          <a:prstGeom prst="line">
            <a:avLst/>
          </a:prstGeom>
          <a:ln w="38100">
            <a:solidFill>
              <a:schemeClr val="accent1"/>
            </a:solidFill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1180" name="ZoneTexte 61"/>
          <p:cNvSpPr txBox="1"/>
          <p:nvPr/>
        </p:nvSpPr>
        <p:spPr>
          <a:xfrm>
            <a:off x="6027" y="3238774"/>
            <a:ext cx="1781727" cy="11963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>
              <a:defRPr sz="24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UpperCase</a:t>
            </a:r>
          </a:p>
          <a:p>
            <a:pPr>
              <a:defRPr sz="24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hasDigit</a:t>
            </a:r>
          </a:p>
          <a:p>
            <a:pPr>
              <a:defRPr sz="24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…</a:t>
            </a:r>
          </a:p>
        </p:txBody>
      </p:sp>
      <p:sp>
        <p:nvSpPr>
          <p:cNvPr id="1181" name="TextBox 22"/>
          <p:cNvSpPr txBox="1"/>
          <p:nvPr/>
        </p:nvSpPr>
        <p:spPr>
          <a:xfrm>
            <a:off x="7498040" y="6596391"/>
            <a:ext cx="1600241" cy="2565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1100"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/>
            <a:r>
              <a:t>Slide from Suchanek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3" name="Rectangle 2"/>
          <p:cNvSpPr txBox="1"/>
          <p:nvPr>
            <p:ph type="title"/>
          </p:nvPr>
        </p:nvSpPr>
        <p:spPr>
          <a:xfrm>
            <a:off x="152399" y="152400"/>
            <a:ext cx="8531354" cy="990600"/>
          </a:xfrm>
          <a:prstGeom prst="rect">
            <a:avLst/>
          </a:prstGeom>
        </p:spPr>
        <p:txBody>
          <a:bodyPr/>
          <a:lstStyle>
            <a:lvl1pPr>
              <a:defRPr sz="3900"/>
            </a:lvl1pPr>
          </a:lstStyle>
          <a:p>
            <a:pPr/>
            <a:r>
              <a:t>Good Features for Information Extraction</a:t>
            </a:r>
          </a:p>
        </p:txBody>
      </p:sp>
      <p:sp>
        <p:nvSpPr>
          <p:cNvPr id="1184" name="Rectangle 14"/>
          <p:cNvSpPr txBox="1"/>
          <p:nvPr/>
        </p:nvSpPr>
        <p:spPr>
          <a:xfrm>
            <a:off x="2560316" y="1828798"/>
            <a:ext cx="3261366" cy="39709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marL="342900" indent="-342900" defTabSz="914400">
              <a:spcBef>
                <a:spcPts val="400"/>
              </a:spcBef>
              <a:defRPr>
                <a:latin typeface="Arial"/>
                <a:ea typeface="Arial"/>
                <a:cs typeface="Arial"/>
                <a:sym typeface="Arial"/>
              </a:defRPr>
            </a:pPr>
            <a:r>
              <a:t>Example word features:</a:t>
            </a:r>
            <a:endParaRPr>
              <a:latin typeface="Tw Cen MT"/>
              <a:ea typeface="Tw Cen MT"/>
              <a:cs typeface="Tw Cen MT"/>
              <a:sym typeface="Tw Cen MT"/>
            </a:endParaRPr>
          </a:p>
          <a:p>
            <a:pPr lvl="1" marL="742950" indent="-285750" defTabSz="914400">
              <a:spcBef>
                <a:spcPts val="300"/>
              </a:spcBef>
              <a:buSzPct val="100000"/>
              <a:buChar char="–"/>
              <a:defRPr sz="1600">
                <a:latin typeface="Arial"/>
                <a:ea typeface="Arial"/>
                <a:cs typeface="Arial"/>
                <a:sym typeface="Arial"/>
              </a:defRPr>
            </a:pPr>
            <a:r>
              <a:t>identity of word</a:t>
            </a:r>
            <a:endParaRPr>
              <a:latin typeface="Tw Cen MT"/>
              <a:ea typeface="Tw Cen MT"/>
              <a:cs typeface="Tw Cen MT"/>
              <a:sym typeface="Tw Cen MT"/>
            </a:endParaRPr>
          </a:p>
          <a:p>
            <a:pPr lvl="1" marL="742950" indent="-285750" defTabSz="914400">
              <a:spcBef>
                <a:spcPts val="300"/>
              </a:spcBef>
              <a:buSzPct val="100000"/>
              <a:buChar char="–"/>
              <a:defRPr sz="1600">
                <a:latin typeface="Arial"/>
                <a:ea typeface="Arial"/>
                <a:cs typeface="Arial"/>
                <a:sym typeface="Arial"/>
              </a:defRPr>
            </a:pPr>
            <a:r>
              <a:t>is in all caps</a:t>
            </a:r>
            <a:endParaRPr>
              <a:latin typeface="Tw Cen MT"/>
              <a:ea typeface="Tw Cen MT"/>
              <a:cs typeface="Tw Cen MT"/>
              <a:sym typeface="Tw Cen MT"/>
            </a:endParaRPr>
          </a:p>
          <a:p>
            <a:pPr lvl="1" marL="742950" indent="-285750" defTabSz="914400">
              <a:spcBef>
                <a:spcPts val="300"/>
              </a:spcBef>
              <a:buSzPct val="100000"/>
              <a:buChar char="–"/>
              <a:defRPr sz="1600">
                <a:latin typeface="Arial"/>
                <a:ea typeface="Arial"/>
                <a:cs typeface="Arial"/>
                <a:sym typeface="Arial"/>
              </a:defRPr>
            </a:pPr>
            <a:r>
              <a:t>ends in “-ski”</a:t>
            </a:r>
            <a:endParaRPr>
              <a:latin typeface="Tw Cen MT"/>
              <a:ea typeface="Tw Cen MT"/>
              <a:cs typeface="Tw Cen MT"/>
              <a:sym typeface="Tw Cen MT"/>
            </a:endParaRPr>
          </a:p>
          <a:p>
            <a:pPr lvl="1" marL="742950" indent="-285750" defTabSz="914400">
              <a:spcBef>
                <a:spcPts val="300"/>
              </a:spcBef>
              <a:buSzPct val="100000"/>
              <a:buChar char="–"/>
              <a:defRPr sz="1600">
                <a:latin typeface="Arial"/>
                <a:ea typeface="Arial"/>
                <a:cs typeface="Arial"/>
                <a:sym typeface="Arial"/>
              </a:defRPr>
            </a:pPr>
            <a:r>
              <a:t>is part of a noun phrase</a:t>
            </a:r>
            <a:endParaRPr>
              <a:latin typeface="Tw Cen MT"/>
              <a:ea typeface="Tw Cen MT"/>
              <a:cs typeface="Tw Cen MT"/>
              <a:sym typeface="Tw Cen MT"/>
            </a:endParaRPr>
          </a:p>
          <a:p>
            <a:pPr lvl="1" marL="742950" indent="-285750" defTabSz="914400">
              <a:spcBef>
                <a:spcPts val="300"/>
              </a:spcBef>
              <a:buSzPct val="100000"/>
              <a:buChar char="–"/>
              <a:defRPr sz="1600">
                <a:latin typeface="Arial"/>
                <a:ea typeface="Arial"/>
                <a:cs typeface="Arial"/>
                <a:sym typeface="Arial"/>
              </a:defRPr>
            </a:pPr>
            <a:r>
              <a:t>is in a list of city names</a:t>
            </a:r>
            <a:endParaRPr>
              <a:latin typeface="Tw Cen MT"/>
              <a:ea typeface="Tw Cen MT"/>
              <a:cs typeface="Tw Cen MT"/>
              <a:sym typeface="Tw Cen MT"/>
            </a:endParaRPr>
          </a:p>
          <a:p>
            <a:pPr lvl="1" marL="742950" indent="-285750" defTabSz="914400">
              <a:spcBef>
                <a:spcPts val="300"/>
              </a:spcBef>
              <a:buSzPct val="100000"/>
              <a:buChar char="–"/>
              <a:defRPr sz="1600">
                <a:latin typeface="Arial"/>
                <a:ea typeface="Arial"/>
                <a:cs typeface="Arial"/>
                <a:sym typeface="Arial"/>
              </a:defRPr>
            </a:pPr>
            <a:r>
              <a:t>is under node X in WordNet or Cyc</a:t>
            </a:r>
          </a:p>
          <a:p>
            <a:pPr lvl="1" marL="742950" indent="-285750" defTabSz="914400">
              <a:spcBef>
                <a:spcPts val="300"/>
              </a:spcBef>
              <a:buSzPct val="100000"/>
              <a:buChar char="–"/>
              <a:defRPr sz="1600">
                <a:latin typeface="Arial"/>
                <a:ea typeface="Arial"/>
                <a:cs typeface="Arial"/>
                <a:sym typeface="Arial"/>
              </a:defRPr>
            </a:pPr>
            <a:r>
              <a:t>is in bold font</a:t>
            </a:r>
            <a:endParaRPr>
              <a:latin typeface="Tw Cen MT"/>
              <a:ea typeface="Tw Cen MT"/>
              <a:cs typeface="Tw Cen MT"/>
              <a:sym typeface="Tw Cen MT"/>
            </a:endParaRPr>
          </a:p>
          <a:p>
            <a:pPr lvl="1" marL="742950" indent="-285750" defTabSz="914400">
              <a:spcBef>
                <a:spcPts val="300"/>
              </a:spcBef>
              <a:buSzPct val="100000"/>
              <a:buChar char="–"/>
              <a:defRPr sz="1600">
                <a:latin typeface="Arial"/>
                <a:ea typeface="Arial"/>
                <a:cs typeface="Arial"/>
                <a:sym typeface="Arial"/>
              </a:defRPr>
            </a:pPr>
            <a:r>
              <a:t>is in hyperlink anchor</a:t>
            </a:r>
            <a:endParaRPr>
              <a:latin typeface="Tw Cen MT"/>
              <a:ea typeface="Tw Cen MT"/>
              <a:cs typeface="Tw Cen MT"/>
              <a:sym typeface="Tw Cen MT"/>
            </a:endParaRPr>
          </a:p>
          <a:p>
            <a:pPr lvl="1" marL="742950" indent="-285750" defTabSz="914400">
              <a:spcBef>
                <a:spcPts val="300"/>
              </a:spcBef>
              <a:buSzPct val="100000"/>
              <a:buChar char="–"/>
              <a:defRPr i="1" sz="1600">
                <a:latin typeface="Arial"/>
                <a:ea typeface="Arial"/>
                <a:cs typeface="Arial"/>
                <a:sym typeface="Arial"/>
              </a:defRPr>
            </a:pPr>
            <a:r>
              <a:t>features of past &amp; future</a:t>
            </a:r>
            <a:endParaRPr>
              <a:latin typeface="Tw Cen MT"/>
              <a:ea typeface="Tw Cen MT"/>
              <a:cs typeface="Tw Cen MT"/>
              <a:sym typeface="Tw Cen MT"/>
            </a:endParaRPr>
          </a:p>
          <a:p>
            <a:pPr lvl="1" marL="742950" indent="-285750" defTabSz="914400">
              <a:spcBef>
                <a:spcPts val="300"/>
              </a:spcBef>
              <a:buSzPct val="100000"/>
              <a:buChar char="–"/>
              <a:defRPr sz="1600">
                <a:latin typeface="Arial"/>
                <a:ea typeface="Arial"/>
                <a:cs typeface="Arial"/>
                <a:sym typeface="Arial"/>
              </a:defRPr>
            </a:pPr>
            <a:r>
              <a:t>last person name was female</a:t>
            </a:r>
            <a:endParaRPr>
              <a:latin typeface="Tw Cen MT"/>
              <a:ea typeface="Tw Cen MT"/>
              <a:cs typeface="Tw Cen MT"/>
              <a:sym typeface="Tw Cen MT"/>
            </a:endParaRPr>
          </a:p>
          <a:p>
            <a:pPr lvl="1" marL="742950" indent="-285750" defTabSz="914400">
              <a:spcBef>
                <a:spcPts val="300"/>
              </a:spcBef>
              <a:buSzPct val="100000"/>
              <a:buChar char="–"/>
              <a:defRPr sz="1600">
                <a:latin typeface="Arial"/>
                <a:ea typeface="Arial"/>
                <a:cs typeface="Arial"/>
                <a:sym typeface="Arial"/>
              </a:defRPr>
            </a:pPr>
            <a:r>
              <a:t>next two words are “and Associates”</a:t>
            </a:r>
          </a:p>
        </p:txBody>
      </p:sp>
      <p:sp>
        <p:nvSpPr>
          <p:cNvPr id="1185" name="Rectangle 15"/>
          <p:cNvSpPr txBox="1"/>
          <p:nvPr/>
        </p:nvSpPr>
        <p:spPr>
          <a:xfrm>
            <a:off x="45719" y="1828799"/>
            <a:ext cx="2880362" cy="47313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marL="342900" indent="-342900" defTabSz="914400">
              <a:spcBef>
                <a:spcPts val="400"/>
              </a:spcBef>
              <a:defRPr sz="2000">
                <a:latin typeface="Arial"/>
                <a:ea typeface="Arial"/>
                <a:cs typeface="Arial"/>
                <a:sym typeface="Arial"/>
              </a:defRPr>
            </a:pPr>
            <a:r>
              <a:t>begins-with-number</a:t>
            </a:r>
            <a:endParaRPr>
              <a:latin typeface="Tw Cen MT"/>
              <a:ea typeface="Tw Cen MT"/>
              <a:cs typeface="Tw Cen MT"/>
              <a:sym typeface="Tw Cen MT"/>
            </a:endParaRPr>
          </a:p>
          <a:p>
            <a:pPr marL="342900" indent="-342900" defTabSz="914400">
              <a:spcBef>
                <a:spcPts val="400"/>
              </a:spcBef>
              <a:defRPr sz="2000">
                <a:latin typeface="Arial"/>
                <a:ea typeface="Arial"/>
                <a:cs typeface="Arial"/>
                <a:sym typeface="Arial"/>
              </a:defRPr>
            </a:pPr>
            <a:r>
              <a:t>begins-with-ordinal</a:t>
            </a:r>
            <a:endParaRPr>
              <a:latin typeface="Tw Cen MT"/>
              <a:ea typeface="Tw Cen MT"/>
              <a:cs typeface="Tw Cen MT"/>
              <a:sym typeface="Tw Cen MT"/>
            </a:endParaRPr>
          </a:p>
          <a:p>
            <a:pPr marL="342900" indent="-342900" defTabSz="914400">
              <a:spcBef>
                <a:spcPts val="400"/>
              </a:spcBef>
              <a:defRPr sz="2000">
                <a:latin typeface="Arial"/>
                <a:ea typeface="Arial"/>
                <a:cs typeface="Arial"/>
                <a:sym typeface="Arial"/>
              </a:defRPr>
            </a:pPr>
            <a:r>
              <a:t>begins-with-punctuation</a:t>
            </a:r>
            <a:endParaRPr>
              <a:latin typeface="Tw Cen MT"/>
              <a:ea typeface="Tw Cen MT"/>
              <a:cs typeface="Tw Cen MT"/>
              <a:sym typeface="Tw Cen MT"/>
            </a:endParaRPr>
          </a:p>
          <a:p>
            <a:pPr marL="342900" indent="-342900" defTabSz="914400">
              <a:spcBef>
                <a:spcPts val="400"/>
              </a:spcBef>
              <a:defRPr sz="2000">
                <a:latin typeface="Arial"/>
                <a:ea typeface="Arial"/>
                <a:cs typeface="Arial"/>
                <a:sym typeface="Arial"/>
              </a:defRPr>
            </a:pPr>
            <a:r>
              <a:t>begins-with-question-word</a:t>
            </a:r>
            <a:endParaRPr>
              <a:latin typeface="Tw Cen MT"/>
              <a:ea typeface="Tw Cen MT"/>
              <a:cs typeface="Tw Cen MT"/>
              <a:sym typeface="Tw Cen MT"/>
            </a:endParaRPr>
          </a:p>
          <a:p>
            <a:pPr marL="342900" indent="-342900" defTabSz="914400">
              <a:spcBef>
                <a:spcPts val="400"/>
              </a:spcBef>
              <a:defRPr sz="2000">
                <a:latin typeface="Arial"/>
                <a:ea typeface="Arial"/>
                <a:cs typeface="Arial"/>
                <a:sym typeface="Arial"/>
              </a:defRPr>
            </a:pPr>
            <a:r>
              <a:t>begins-with-subject</a:t>
            </a:r>
            <a:endParaRPr>
              <a:latin typeface="Tw Cen MT"/>
              <a:ea typeface="Tw Cen MT"/>
              <a:cs typeface="Tw Cen MT"/>
              <a:sym typeface="Tw Cen MT"/>
            </a:endParaRPr>
          </a:p>
          <a:p>
            <a:pPr marL="342900" indent="-342900" defTabSz="914400">
              <a:spcBef>
                <a:spcPts val="400"/>
              </a:spcBef>
              <a:defRPr sz="2000">
                <a:latin typeface="Arial"/>
                <a:ea typeface="Arial"/>
                <a:cs typeface="Arial"/>
                <a:sym typeface="Arial"/>
              </a:defRPr>
            </a:pPr>
            <a:r>
              <a:t>blank</a:t>
            </a:r>
            <a:endParaRPr>
              <a:latin typeface="Tw Cen MT"/>
              <a:ea typeface="Tw Cen MT"/>
              <a:cs typeface="Tw Cen MT"/>
              <a:sym typeface="Tw Cen MT"/>
            </a:endParaRPr>
          </a:p>
          <a:p>
            <a:pPr marL="342900" indent="-342900" defTabSz="914400">
              <a:spcBef>
                <a:spcPts val="400"/>
              </a:spcBef>
              <a:defRPr sz="2000">
                <a:latin typeface="Arial"/>
                <a:ea typeface="Arial"/>
                <a:cs typeface="Arial"/>
                <a:sym typeface="Arial"/>
              </a:defRPr>
            </a:pPr>
            <a:r>
              <a:t>contains-alphanum</a:t>
            </a:r>
          </a:p>
          <a:p>
            <a:pPr marL="342900" indent="-342900" defTabSz="914400">
              <a:spcBef>
                <a:spcPts val="400"/>
              </a:spcBef>
              <a:defRPr sz="2000">
                <a:latin typeface="Arial"/>
                <a:ea typeface="Arial"/>
                <a:cs typeface="Arial"/>
                <a:sym typeface="Arial"/>
              </a:defRPr>
            </a:pPr>
            <a:r>
              <a:t>contains-bracketed-number</a:t>
            </a:r>
            <a:endParaRPr>
              <a:latin typeface="Tw Cen MT"/>
              <a:ea typeface="Tw Cen MT"/>
              <a:cs typeface="Tw Cen MT"/>
              <a:sym typeface="Tw Cen MT"/>
            </a:endParaRPr>
          </a:p>
          <a:p>
            <a:pPr marL="342900" indent="-342900" defTabSz="914400">
              <a:spcBef>
                <a:spcPts val="400"/>
              </a:spcBef>
              <a:defRPr sz="2000">
                <a:latin typeface="Arial"/>
                <a:ea typeface="Arial"/>
                <a:cs typeface="Arial"/>
                <a:sym typeface="Arial"/>
              </a:defRPr>
            </a:pPr>
            <a:r>
              <a:t>contains-http</a:t>
            </a:r>
            <a:endParaRPr>
              <a:latin typeface="Tw Cen MT"/>
              <a:ea typeface="Tw Cen MT"/>
              <a:cs typeface="Tw Cen MT"/>
              <a:sym typeface="Tw Cen MT"/>
            </a:endParaRPr>
          </a:p>
          <a:p>
            <a:pPr marL="342900" indent="-342900" defTabSz="914400">
              <a:spcBef>
                <a:spcPts val="400"/>
              </a:spcBef>
              <a:defRPr sz="2000">
                <a:latin typeface="Arial"/>
                <a:ea typeface="Arial"/>
                <a:cs typeface="Arial"/>
                <a:sym typeface="Arial"/>
              </a:defRPr>
            </a:pPr>
            <a:r>
              <a:t>contains-non-space</a:t>
            </a:r>
            <a:endParaRPr>
              <a:latin typeface="Tw Cen MT"/>
              <a:ea typeface="Tw Cen MT"/>
              <a:cs typeface="Tw Cen MT"/>
              <a:sym typeface="Tw Cen MT"/>
            </a:endParaRPr>
          </a:p>
          <a:p>
            <a:pPr marL="342900" indent="-342900" defTabSz="914400">
              <a:spcBef>
                <a:spcPts val="400"/>
              </a:spcBef>
              <a:defRPr sz="2000">
                <a:latin typeface="Arial"/>
                <a:ea typeface="Arial"/>
                <a:cs typeface="Arial"/>
                <a:sym typeface="Arial"/>
              </a:defRPr>
            </a:pPr>
            <a:r>
              <a:t>contains-number</a:t>
            </a:r>
            <a:endParaRPr>
              <a:latin typeface="Tw Cen MT"/>
              <a:ea typeface="Tw Cen MT"/>
              <a:cs typeface="Tw Cen MT"/>
              <a:sym typeface="Tw Cen MT"/>
            </a:endParaRPr>
          </a:p>
          <a:p>
            <a:pPr marL="342900" indent="-342900" defTabSz="914400">
              <a:spcBef>
                <a:spcPts val="400"/>
              </a:spcBef>
              <a:defRPr sz="2000">
                <a:latin typeface="Arial"/>
                <a:ea typeface="Arial"/>
                <a:cs typeface="Arial"/>
                <a:sym typeface="Arial"/>
              </a:defRPr>
            </a:pPr>
            <a:r>
              <a:t>contains-pipe</a:t>
            </a:r>
          </a:p>
        </p:txBody>
      </p:sp>
      <p:sp>
        <p:nvSpPr>
          <p:cNvPr id="1186" name="Rectangle 16"/>
          <p:cNvSpPr txBox="1"/>
          <p:nvPr/>
        </p:nvSpPr>
        <p:spPr>
          <a:xfrm>
            <a:off x="5989318" y="1752599"/>
            <a:ext cx="3108965" cy="41471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marL="342900" indent="-342900" defTabSz="914400">
              <a:spcBef>
                <a:spcPts val="400"/>
              </a:spcBef>
              <a:defRPr sz="2000">
                <a:latin typeface="Arial"/>
                <a:ea typeface="Arial"/>
                <a:cs typeface="Arial"/>
                <a:sym typeface="Arial"/>
              </a:defRPr>
            </a:pPr>
            <a:r>
              <a:t>contains-question-mark</a:t>
            </a:r>
            <a:endParaRPr>
              <a:latin typeface="Tw Cen MT"/>
              <a:ea typeface="Tw Cen MT"/>
              <a:cs typeface="Tw Cen MT"/>
              <a:sym typeface="Tw Cen MT"/>
            </a:endParaRPr>
          </a:p>
          <a:p>
            <a:pPr marL="342900" indent="-342900" defTabSz="914400">
              <a:spcBef>
                <a:spcPts val="400"/>
              </a:spcBef>
              <a:defRPr sz="2000">
                <a:latin typeface="Arial"/>
                <a:ea typeface="Arial"/>
                <a:cs typeface="Arial"/>
                <a:sym typeface="Arial"/>
              </a:defRPr>
            </a:pPr>
            <a:r>
              <a:t>contains-question-word</a:t>
            </a:r>
            <a:endParaRPr>
              <a:latin typeface="Tw Cen MT"/>
              <a:ea typeface="Tw Cen MT"/>
              <a:cs typeface="Tw Cen MT"/>
              <a:sym typeface="Tw Cen MT"/>
            </a:endParaRPr>
          </a:p>
          <a:p>
            <a:pPr marL="342900" indent="-342900" defTabSz="914400">
              <a:spcBef>
                <a:spcPts val="400"/>
              </a:spcBef>
              <a:defRPr sz="2000">
                <a:latin typeface="Arial"/>
                <a:ea typeface="Arial"/>
                <a:cs typeface="Arial"/>
                <a:sym typeface="Arial"/>
              </a:defRPr>
            </a:pPr>
            <a:r>
              <a:t>ends-with-question-mark</a:t>
            </a:r>
            <a:endParaRPr>
              <a:latin typeface="Tw Cen MT"/>
              <a:ea typeface="Tw Cen MT"/>
              <a:cs typeface="Tw Cen MT"/>
              <a:sym typeface="Tw Cen MT"/>
            </a:endParaRPr>
          </a:p>
          <a:p>
            <a:pPr marL="342900" indent="-342900" defTabSz="914400">
              <a:spcBef>
                <a:spcPts val="400"/>
              </a:spcBef>
              <a:defRPr sz="2000">
                <a:latin typeface="Arial"/>
                <a:ea typeface="Arial"/>
                <a:cs typeface="Arial"/>
                <a:sym typeface="Arial"/>
              </a:defRPr>
            </a:pPr>
            <a:r>
              <a:t>first-alpha-is-capitalized</a:t>
            </a:r>
            <a:endParaRPr>
              <a:latin typeface="Tw Cen MT"/>
              <a:ea typeface="Tw Cen MT"/>
              <a:cs typeface="Tw Cen MT"/>
              <a:sym typeface="Tw Cen MT"/>
            </a:endParaRPr>
          </a:p>
          <a:p>
            <a:pPr marL="342900" indent="-342900" defTabSz="914400">
              <a:spcBef>
                <a:spcPts val="400"/>
              </a:spcBef>
              <a:defRPr sz="2000">
                <a:latin typeface="Arial"/>
                <a:ea typeface="Arial"/>
                <a:cs typeface="Arial"/>
                <a:sym typeface="Arial"/>
              </a:defRPr>
            </a:pPr>
            <a:r>
              <a:t>indented</a:t>
            </a:r>
            <a:endParaRPr>
              <a:latin typeface="Tw Cen MT"/>
              <a:ea typeface="Tw Cen MT"/>
              <a:cs typeface="Tw Cen MT"/>
              <a:sym typeface="Tw Cen MT"/>
            </a:endParaRPr>
          </a:p>
          <a:p>
            <a:pPr marL="342900" indent="-342900" defTabSz="914400">
              <a:spcBef>
                <a:spcPts val="400"/>
              </a:spcBef>
              <a:defRPr sz="2000">
                <a:latin typeface="Arial"/>
                <a:ea typeface="Arial"/>
                <a:cs typeface="Arial"/>
                <a:sym typeface="Arial"/>
              </a:defRPr>
            </a:pPr>
            <a:r>
              <a:t>indented-1-to-4</a:t>
            </a:r>
            <a:endParaRPr>
              <a:latin typeface="Tw Cen MT"/>
              <a:ea typeface="Tw Cen MT"/>
              <a:cs typeface="Tw Cen MT"/>
              <a:sym typeface="Tw Cen MT"/>
            </a:endParaRPr>
          </a:p>
          <a:p>
            <a:pPr marL="342900" indent="-342900" defTabSz="914400">
              <a:spcBef>
                <a:spcPts val="400"/>
              </a:spcBef>
              <a:defRPr sz="2000">
                <a:latin typeface="Arial"/>
                <a:ea typeface="Arial"/>
                <a:cs typeface="Arial"/>
                <a:sym typeface="Arial"/>
              </a:defRPr>
            </a:pPr>
            <a:r>
              <a:t>indented-5-to-10</a:t>
            </a:r>
            <a:endParaRPr>
              <a:latin typeface="Tw Cen MT"/>
              <a:ea typeface="Tw Cen MT"/>
              <a:cs typeface="Tw Cen MT"/>
              <a:sym typeface="Tw Cen MT"/>
            </a:endParaRPr>
          </a:p>
          <a:p>
            <a:pPr marL="342900" indent="-342900" defTabSz="914400">
              <a:spcBef>
                <a:spcPts val="400"/>
              </a:spcBef>
              <a:defRPr sz="2000">
                <a:latin typeface="Arial"/>
                <a:ea typeface="Arial"/>
                <a:cs typeface="Arial"/>
                <a:sym typeface="Arial"/>
              </a:defRPr>
            </a:pPr>
            <a:r>
              <a:t>more-than-one-third-space</a:t>
            </a:r>
            <a:endParaRPr>
              <a:latin typeface="Tw Cen MT"/>
              <a:ea typeface="Tw Cen MT"/>
              <a:cs typeface="Tw Cen MT"/>
              <a:sym typeface="Tw Cen MT"/>
            </a:endParaRPr>
          </a:p>
          <a:p>
            <a:pPr marL="342900" indent="-342900" defTabSz="914400">
              <a:spcBef>
                <a:spcPts val="400"/>
              </a:spcBef>
              <a:defRPr sz="2000">
                <a:latin typeface="Arial"/>
                <a:ea typeface="Arial"/>
                <a:cs typeface="Arial"/>
                <a:sym typeface="Arial"/>
              </a:defRPr>
            </a:pPr>
            <a:r>
              <a:t>only-punctuation</a:t>
            </a:r>
            <a:endParaRPr>
              <a:latin typeface="Tw Cen MT"/>
              <a:ea typeface="Tw Cen MT"/>
              <a:cs typeface="Tw Cen MT"/>
              <a:sym typeface="Tw Cen MT"/>
            </a:endParaRPr>
          </a:p>
          <a:p>
            <a:pPr marL="342900" indent="-342900" defTabSz="914400">
              <a:spcBef>
                <a:spcPts val="400"/>
              </a:spcBef>
              <a:defRPr sz="2000">
                <a:latin typeface="Arial"/>
                <a:ea typeface="Arial"/>
                <a:cs typeface="Arial"/>
                <a:sym typeface="Arial"/>
              </a:defRPr>
            </a:pPr>
            <a:r>
              <a:t>prev-is-blank</a:t>
            </a:r>
            <a:endParaRPr>
              <a:latin typeface="Tw Cen MT"/>
              <a:ea typeface="Tw Cen MT"/>
              <a:cs typeface="Tw Cen MT"/>
              <a:sym typeface="Tw Cen MT"/>
            </a:endParaRPr>
          </a:p>
          <a:p>
            <a:pPr marL="342900" indent="-342900" defTabSz="914400">
              <a:spcBef>
                <a:spcPts val="400"/>
              </a:spcBef>
              <a:defRPr sz="2000">
                <a:latin typeface="Arial"/>
                <a:ea typeface="Arial"/>
                <a:cs typeface="Arial"/>
                <a:sym typeface="Arial"/>
              </a:defRPr>
            </a:pPr>
            <a:r>
              <a:t>prev-begins-with-ordinal</a:t>
            </a:r>
            <a:endParaRPr>
              <a:latin typeface="Tw Cen MT"/>
              <a:ea typeface="Tw Cen MT"/>
              <a:cs typeface="Tw Cen MT"/>
              <a:sym typeface="Tw Cen MT"/>
            </a:endParaRPr>
          </a:p>
          <a:p>
            <a:pPr marL="342900" indent="-342900" defTabSz="914400">
              <a:spcBef>
                <a:spcPts val="400"/>
              </a:spcBef>
              <a:defRPr sz="2000">
                <a:latin typeface="Arial"/>
                <a:ea typeface="Arial"/>
                <a:cs typeface="Arial"/>
                <a:sym typeface="Arial"/>
              </a:defRPr>
            </a:pPr>
            <a:r>
              <a:t>shorter-than-30</a:t>
            </a:r>
          </a:p>
        </p:txBody>
      </p:sp>
      <p:sp>
        <p:nvSpPr>
          <p:cNvPr id="1187" name="TextBox 5"/>
          <p:cNvSpPr txBox="1"/>
          <p:nvPr/>
        </p:nvSpPr>
        <p:spPr>
          <a:xfrm>
            <a:off x="7498040" y="6596391"/>
            <a:ext cx="1600241" cy="2438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1100">
                <a:latin typeface="Tw Cen MT"/>
                <a:ea typeface="Tw Cen MT"/>
                <a:cs typeface="Tw Cen MT"/>
                <a:sym typeface="Tw Cen MT"/>
              </a:defRPr>
            </a:lvl1pPr>
          </a:lstStyle>
          <a:p>
            <a:pPr/>
            <a:r>
              <a:t>Slide from Kauchak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9" name="Rectangle 4"/>
          <p:cNvSpPr txBox="1"/>
          <p:nvPr/>
        </p:nvSpPr>
        <p:spPr>
          <a:xfrm>
            <a:off x="121919" y="1493836"/>
            <a:ext cx="2575562" cy="35137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marL="342900" indent="-342900" defTabSz="914400">
              <a:spcBef>
                <a:spcPts val="300"/>
              </a:spcBef>
              <a:defRPr sz="1600">
                <a:latin typeface="Arial"/>
                <a:ea typeface="Arial"/>
                <a:cs typeface="Arial"/>
                <a:sym typeface="Arial"/>
              </a:defRPr>
            </a:pPr>
            <a:r>
              <a:t>Is Capitalized 	</a:t>
            </a:r>
            <a:endParaRPr>
              <a:latin typeface="Tw Cen MT"/>
              <a:ea typeface="Tw Cen MT"/>
              <a:cs typeface="Tw Cen MT"/>
              <a:sym typeface="Tw Cen MT"/>
            </a:endParaRPr>
          </a:p>
          <a:p>
            <a:pPr marL="342900" indent="-342900" defTabSz="914400">
              <a:spcBef>
                <a:spcPts val="300"/>
              </a:spcBef>
              <a:defRPr sz="1600">
                <a:latin typeface="Arial"/>
                <a:ea typeface="Arial"/>
                <a:cs typeface="Arial"/>
                <a:sym typeface="Arial"/>
              </a:defRPr>
            </a:pPr>
            <a:r>
              <a:t>Is Mixed Caps </a:t>
            </a:r>
            <a:endParaRPr>
              <a:latin typeface="Tw Cen MT"/>
              <a:ea typeface="Tw Cen MT"/>
              <a:cs typeface="Tw Cen MT"/>
              <a:sym typeface="Tw Cen MT"/>
            </a:endParaRPr>
          </a:p>
          <a:p>
            <a:pPr marL="342900" indent="-342900" defTabSz="914400">
              <a:spcBef>
                <a:spcPts val="300"/>
              </a:spcBef>
              <a:defRPr sz="1600">
                <a:latin typeface="Arial"/>
                <a:ea typeface="Arial"/>
                <a:cs typeface="Arial"/>
                <a:sym typeface="Arial"/>
              </a:defRPr>
            </a:pPr>
            <a:r>
              <a:t>Is All Caps </a:t>
            </a:r>
            <a:endParaRPr>
              <a:latin typeface="Tw Cen MT"/>
              <a:ea typeface="Tw Cen MT"/>
              <a:cs typeface="Tw Cen MT"/>
              <a:sym typeface="Tw Cen MT"/>
            </a:endParaRPr>
          </a:p>
          <a:p>
            <a:pPr marL="342900" indent="-342900" defTabSz="914400">
              <a:spcBef>
                <a:spcPts val="300"/>
              </a:spcBef>
              <a:defRPr sz="1600">
                <a:latin typeface="Arial"/>
                <a:ea typeface="Arial"/>
                <a:cs typeface="Arial"/>
                <a:sym typeface="Arial"/>
              </a:defRPr>
            </a:pPr>
            <a:r>
              <a:t>Initial Cap</a:t>
            </a:r>
            <a:endParaRPr>
              <a:latin typeface="Tw Cen MT"/>
              <a:ea typeface="Tw Cen MT"/>
              <a:cs typeface="Tw Cen MT"/>
              <a:sym typeface="Tw Cen MT"/>
            </a:endParaRPr>
          </a:p>
          <a:p>
            <a:pPr marL="342900" indent="-342900" defTabSz="914400">
              <a:spcBef>
                <a:spcPts val="300"/>
              </a:spcBef>
              <a:defRPr sz="1600">
                <a:latin typeface="Arial"/>
                <a:ea typeface="Arial"/>
                <a:cs typeface="Arial"/>
                <a:sym typeface="Arial"/>
              </a:defRPr>
            </a:pPr>
            <a:r>
              <a:t>Contains Digit</a:t>
            </a:r>
            <a:endParaRPr>
              <a:latin typeface="Tw Cen MT"/>
              <a:ea typeface="Tw Cen MT"/>
              <a:cs typeface="Tw Cen MT"/>
              <a:sym typeface="Tw Cen MT"/>
            </a:endParaRPr>
          </a:p>
          <a:p>
            <a:pPr marL="342900" indent="-342900" defTabSz="914400">
              <a:spcBef>
                <a:spcPts val="300"/>
              </a:spcBef>
              <a:defRPr sz="1600">
                <a:latin typeface="Arial"/>
                <a:ea typeface="Arial"/>
                <a:cs typeface="Arial"/>
                <a:sym typeface="Arial"/>
              </a:defRPr>
            </a:pPr>
            <a:r>
              <a:t>All lowercase </a:t>
            </a:r>
            <a:endParaRPr>
              <a:latin typeface="Tw Cen MT"/>
              <a:ea typeface="Tw Cen MT"/>
              <a:cs typeface="Tw Cen MT"/>
              <a:sym typeface="Tw Cen MT"/>
            </a:endParaRPr>
          </a:p>
          <a:p>
            <a:pPr marL="342900" indent="-342900" defTabSz="914400">
              <a:spcBef>
                <a:spcPts val="300"/>
              </a:spcBef>
              <a:defRPr sz="1600">
                <a:latin typeface="Arial"/>
                <a:ea typeface="Arial"/>
                <a:cs typeface="Arial"/>
                <a:sym typeface="Arial"/>
              </a:defRPr>
            </a:pPr>
            <a:r>
              <a:t>Is Initial</a:t>
            </a:r>
            <a:endParaRPr>
              <a:latin typeface="Tw Cen MT"/>
              <a:ea typeface="Tw Cen MT"/>
              <a:cs typeface="Tw Cen MT"/>
              <a:sym typeface="Tw Cen MT"/>
            </a:endParaRPr>
          </a:p>
          <a:p>
            <a:pPr marL="342900" indent="-342900" defTabSz="914400">
              <a:spcBef>
                <a:spcPts val="300"/>
              </a:spcBef>
              <a:defRPr sz="1600">
                <a:latin typeface="Arial"/>
                <a:ea typeface="Arial"/>
                <a:cs typeface="Arial"/>
                <a:sym typeface="Arial"/>
              </a:defRPr>
            </a:pPr>
            <a:r>
              <a:t>Punctuation</a:t>
            </a:r>
            <a:endParaRPr>
              <a:latin typeface="Tw Cen MT"/>
              <a:ea typeface="Tw Cen MT"/>
              <a:cs typeface="Tw Cen MT"/>
              <a:sym typeface="Tw Cen MT"/>
            </a:endParaRPr>
          </a:p>
          <a:p>
            <a:pPr marL="342900" indent="-342900" defTabSz="914400">
              <a:spcBef>
                <a:spcPts val="300"/>
              </a:spcBef>
              <a:defRPr sz="1600">
                <a:latin typeface="Arial"/>
                <a:ea typeface="Arial"/>
                <a:cs typeface="Arial"/>
                <a:sym typeface="Arial"/>
              </a:defRPr>
            </a:pPr>
            <a:r>
              <a:t>Period</a:t>
            </a:r>
            <a:endParaRPr>
              <a:latin typeface="Tw Cen MT"/>
              <a:ea typeface="Tw Cen MT"/>
              <a:cs typeface="Tw Cen MT"/>
              <a:sym typeface="Tw Cen MT"/>
            </a:endParaRPr>
          </a:p>
          <a:p>
            <a:pPr marL="342900" indent="-342900" defTabSz="914400">
              <a:spcBef>
                <a:spcPts val="300"/>
              </a:spcBef>
              <a:defRPr sz="1600">
                <a:latin typeface="Arial"/>
                <a:ea typeface="Arial"/>
                <a:cs typeface="Arial"/>
                <a:sym typeface="Arial"/>
              </a:defRPr>
            </a:pPr>
            <a:r>
              <a:t>Comma</a:t>
            </a:r>
            <a:endParaRPr>
              <a:latin typeface="Tw Cen MT"/>
              <a:ea typeface="Tw Cen MT"/>
              <a:cs typeface="Tw Cen MT"/>
              <a:sym typeface="Tw Cen MT"/>
            </a:endParaRPr>
          </a:p>
          <a:p>
            <a:pPr marL="342900" indent="-342900" defTabSz="914400">
              <a:spcBef>
                <a:spcPts val="300"/>
              </a:spcBef>
              <a:defRPr sz="1600">
                <a:latin typeface="Arial"/>
                <a:ea typeface="Arial"/>
                <a:cs typeface="Arial"/>
                <a:sym typeface="Arial"/>
              </a:defRPr>
            </a:pPr>
            <a:r>
              <a:t>Apostrophe</a:t>
            </a:r>
            <a:endParaRPr>
              <a:latin typeface="Tw Cen MT"/>
              <a:ea typeface="Tw Cen MT"/>
              <a:cs typeface="Tw Cen MT"/>
              <a:sym typeface="Tw Cen MT"/>
            </a:endParaRPr>
          </a:p>
          <a:p>
            <a:pPr marL="342900" indent="-342900" defTabSz="914400">
              <a:spcBef>
                <a:spcPts val="300"/>
              </a:spcBef>
              <a:defRPr sz="1600">
                <a:latin typeface="Arial"/>
                <a:ea typeface="Arial"/>
                <a:cs typeface="Arial"/>
                <a:sym typeface="Arial"/>
              </a:defRPr>
            </a:pPr>
            <a:r>
              <a:t>Dash</a:t>
            </a:r>
            <a:endParaRPr>
              <a:latin typeface="Tw Cen MT"/>
              <a:ea typeface="Tw Cen MT"/>
              <a:cs typeface="Tw Cen MT"/>
              <a:sym typeface="Tw Cen MT"/>
            </a:endParaRPr>
          </a:p>
          <a:p>
            <a:pPr marL="342900" indent="-342900" defTabSz="914400">
              <a:spcBef>
                <a:spcPts val="300"/>
              </a:spcBef>
              <a:defRPr sz="1600">
                <a:latin typeface="Arial"/>
                <a:ea typeface="Arial"/>
                <a:cs typeface="Arial"/>
                <a:sym typeface="Arial"/>
              </a:defRPr>
            </a:pPr>
            <a:r>
              <a:t>Preceded by HTML tag</a:t>
            </a:r>
          </a:p>
        </p:txBody>
      </p:sp>
      <p:sp>
        <p:nvSpPr>
          <p:cNvPr id="1190" name="Rectangle 5"/>
          <p:cNvSpPr txBox="1"/>
          <p:nvPr/>
        </p:nvSpPr>
        <p:spPr>
          <a:xfrm>
            <a:off x="2636516" y="1493836"/>
            <a:ext cx="2804166" cy="49907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marL="342900" indent="-342900" defTabSz="914400">
              <a:lnSpc>
                <a:spcPct val="90000"/>
              </a:lnSpc>
              <a:spcBef>
                <a:spcPts val="300"/>
              </a:spcBef>
              <a:defRPr sz="1600">
                <a:latin typeface="Arial"/>
                <a:ea typeface="Arial"/>
                <a:cs typeface="Arial"/>
                <a:sym typeface="Arial"/>
              </a:defRPr>
            </a:pPr>
            <a:r>
              <a:t>Character n-gram classifier </a:t>
            </a:r>
            <a:br/>
            <a:r>
              <a:t>says string is a person </a:t>
            </a:r>
            <a:br/>
            <a:r>
              <a:t>name (80% accurate)</a:t>
            </a:r>
            <a:endParaRPr>
              <a:latin typeface="Tw Cen MT"/>
              <a:ea typeface="Tw Cen MT"/>
              <a:cs typeface="Tw Cen MT"/>
              <a:sym typeface="Tw Cen MT"/>
            </a:endParaRPr>
          </a:p>
          <a:p>
            <a:pPr marL="342900" indent="-342900" defTabSz="914400">
              <a:lnSpc>
                <a:spcPct val="90000"/>
              </a:lnSpc>
              <a:spcBef>
                <a:spcPts val="300"/>
              </a:spcBef>
              <a:defRPr sz="1600">
                <a:latin typeface="Arial"/>
                <a:ea typeface="Arial"/>
                <a:cs typeface="Arial"/>
                <a:sym typeface="Arial"/>
              </a:defRPr>
            </a:pPr>
            <a:r>
              <a:t>In stopword list</a:t>
            </a:r>
            <a:br/>
            <a:r>
              <a:t>(the, of, their, etc)</a:t>
            </a:r>
            <a:endParaRPr>
              <a:latin typeface="Tw Cen MT"/>
              <a:ea typeface="Tw Cen MT"/>
              <a:cs typeface="Tw Cen MT"/>
              <a:sym typeface="Tw Cen MT"/>
            </a:endParaRPr>
          </a:p>
          <a:p>
            <a:pPr marL="342900" indent="-342900" defTabSz="914400">
              <a:lnSpc>
                <a:spcPct val="90000"/>
              </a:lnSpc>
              <a:spcBef>
                <a:spcPts val="300"/>
              </a:spcBef>
              <a:defRPr sz="1600">
                <a:latin typeface="Arial"/>
                <a:ea typeface="Arial"/>
                <a:cs typeface="Arial"/>
                <a:sym typeface="Arial"/>
              </a:defRPr>
            </a:pPr>
            <a:r>
              <a:t>In honorific list</a:t>
            </a:r>
            <a:br/>
            <a:r>
              <a:t>(Mr, Mrs, Dr, Sen, etc)</a:t>
            </a:r>
            <a:endParaRPr>
              <a:latin typeface="Tw Cen MT"/>
              <a:ea typeface="Tw Cen MT"/>
              <a:cs typeface="Tw Cen MT"/>
              <a:sym typeface="Tw Cen MT"/>
            </a:endParaRPr>
          </a:p>
          <a:p>
            <a:pPr marL="342900" indent="-342900" defTabSz="914400">
              <a:lnSpc>
                <a:spcPct val="90000"/>
              </a:lnSpc>
              <a:spcBef>
                <a:spcPts val="300"/>
              </a:spcBef>
              <a:defRPr sz="1600">
                <a:latin typeface="Arial"/>
                <a:ea typeface="Arial"/>
                <a:cs typeface="Arial"/>
                <a:sym typeface="Arial"/>
              </a:defRPr>
            </a:pPr>
            <a:r>
              <a:t>In person suffix list</a:t>
            </a:r>
            <a:br/>
            <a:r>
              <a:t>(Jr, Sr, PhD, etc)</a:t>
            </a:r>
            <a:endParaRPr>
              <a:latin typeface="Tw Cen MT"/>
              <a:ea typeface="Tw Cen MT"/>
              <a:cs typeface="Tw Cen MT"/>
              <a:sym typeface="Tw Cen MT"/>
            </a:endParaRPr>
          </a:p>
          <a:p>
            <a:pPr marL="342900" indent="-342900" defTabSz="914400">
              <a:lnSpc>
                <a:spcPct val="90000"/>
              </a:lnSpc>
              <a:spcBef>
                <a:spcPts val="300"/>
              </a:spcBef>
              <a:defRPr sz="1600">
                <a:latin typeface="Arial"/>
                <a:ea typeface="Arial"/>
                <a:cs typeface="Arial"/>
                <a:sym typeface="Arial"/>
              </a:defRPr>
            </a:pPr>
            <a:r>
              <a:t>In name particle list </a:t>
            </a:r>
            <a:br/>
            <a:r>
              <a:t>(de, la, van, der, etc)</a:t>
            </a:r>
            <a:endParaRPr>
              <a:latin typeface="Tw Cen MT"/>
              <a:ea typeface="Tw Cen MT"/>
              <a:cs typeface="Tw Cen MT"/>
              <a:sym typeface="Tw Cen MT"/>
            </a:endParaRPr>
          </a:p>
          <a:p>
            <a:pPr marL="342900" indent="-342900" defTabSz="914400">
              <a:lnSpc>
                <a:spcPct val="90000"/>
              </a:lnSpc>
              <a:spcBef>
                <a:spcPts val="300"/>
              </a:spcBef>
              <a:defRPr sz="1600">
                <a:latin typeface="Arial"/>
                <a:ea typeface="Arial"/>
                <a:cs typeface="Arial"/>
                <a:sym typeface="Arial"/>
              </a:defRPr>
            </a:pPr>
            <a:r>
              <a:t>In Census lastname list;</a:t>
            </a:r>
            <a:br/>
            <a:r>
              <a:t>segmented by P(name)</a:t>
            </a:r>
            <a:endParaRPr>
              <a:latin typeface="Tw Cen MT"/>
              <a:ea typeface="Tw Cen MT"/>
              <a:cs typeface="Tw Cen MT"/>
              <a:sym typeface="Tw Cen MT"/>
            </a:endParaRPr>
          </a:p>
          <a:p>
            <a:pPr marL="342900" indent="-342900" defTabSz="914400">
              <a:lnSpc>
                <a:spcPct val="90000"/>
              </a:lnSpc>
              <a:spcBef>
                <a:spcPts val="300"/>
              </a:spcBef>
              <a:defRPr sz="1600">
                <a:latin typeface="Arial"/>
                <a:ea typeface="Arial"/>
                <a:cs typeface="Arial"/>
                <a:sym typeface="Arial"/>
              </a:defRPr>
            </a:pPr>
            <a:r>
              <a:t>In Census firstname list;</a:t>
            </a:r>
            <a:br/>
            <a:r>
              <a:t>segmented by P(name)</a:t>
            </a:r>
            <a:endParaRPr>
              <a:latin typeface="Tw Cen MT"/>
              <a:ea typeface="Tw Cen MT"/>
              <a:cs typeface="Tw Cen MT"/>
              <a:sym typeface="Tw Cen MT"/>
            </a:endParaRPr>
          </a:p>
          <a:p>
            <a:pPr marL="342900" indent="-342900" defTabSz="914400">
              <a:lnSpc>
                <a:spcPct val="90000"/>
              </a:lnSpc>
              <a:spcBef>
                <a:spcPts val="300"/>
              </a:spcBef>
              <a:defRPr sz="1600">
                <a:latin typeface="Arial"/>
                <a:ea typeface="Arial"/>
                <a:cs typeface="Arial"/>
                <a:sym typeface="Arial"/>
              </a:defRPr>
            </a:pPr>
            <a:r>
              <a:t>In locations lists</a:t>
            </a:r>
            <a:br/>
            <a:r>
              <a:t>(states, cities, countries)</a:t>
            </a:r>
            <a:endParaRPr>
              <a:latin typeface="Tw Cen MT"/>
              <a:ea typeface="Tw Cen MT"/>
              <a:cs typeface="Tw Cen MT"/>
              <a:sym typeface="Tw Cen MT"/>
            </a:endParaRPr>
          </a:p>
          <a:p>
            <a:pPr marL="342900" indent="-342900" defTabSz="914400">
              <a:lnSpc>
                <a:spcPct val="90000"/>
              </a:lnSpc>
              <a:spcBef>
                <a:spcPts val="300"/>
              </a:spcBef>
              <a:defRPr sz="1600">
                <a:latin typeface="Arial"/>
                <a:ea typeface="Arial"/>
                <a:cs typeface="Arial"/>
                <a:sym typeface="Arial"/>
              </a:defRPr>
            </a:pPr>
            <a:r>
              <a:t>In company name list</a:t>
            </a:r>
            <a:br/>
            <a:r>
              <a:t>(“J. C. Penny”)</a:t>
            </a:r>
            <a:endParaRPr>
              <a:latin typeface="Tw Cen MT"/>
              <a:ea typeface="Tw Cen MT"/>
              <a:cs typeface="Tw Cen MT"/>
              <a:sym typeface="Tw Cen MT"/>
            </a:endParaRPr>
          </a:p>
          <a:p>
            <a:pPr marL="342900" indent="-342900" defTabSz="914400">
              <a:lnSpc>
                <a:spcPct val="90000"/>
              </a:lnSpc>
              <a:spcBef>
                <a:spcPts val="300"/>
              </a:spcBef>
              <a:defRPr sz="1600">
                <a:latin typeface="Arial"/>
                <a:ea typeface="Arial"/>
                <a:cs typeface="Arial"/>
                <a:sym typeface="Arial"/>
              </a:defRPr>
            </a:pPr>
            <a:r>
              <a:t>In list of company suffixes</a:t>
            </a:r>
            <a:br/>
            <a:r>
              <a:t>(Inc, &amp; Associates, Foundation)</a:t>
            </a:r>
          </a:p>
        </p:txBody>
      </p:sp>
      <p:sp>
        <p:nvSpPr>
          <p:cNvPr id="1191" name="Rectangle 6"/>
          <p:cNvSpPr txBox="1"/>
          <p:nvPr>
            <p:ph type="body" sz="half" idx="1"/>
          </p:nvPr>
        </p:nvSpPr>
        <p:spPr>
          <a:xfrm>
            <a:off x="5410200" y="1570035"/>
            <a:ext cx="4114800" cy="4525969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80000"/>
              </a:lnSpc>
              <a:buSzTx/>
              <a:buNone/>
              <a:defRPr sz="1600"/>
            </a:pPr>
            <a:r>
              <a:t>Word Features</a:t>
            </a:r>
          </a:p>
          <a:p>
            <a:pPr lvl="1" marL="640080" indent="-274320">
              <a:lnSpc>
                <a:spcPct val="80000"/>
              </a:lnSpc>
              <a:spcBef>
                <a:spcPts val="500"/>
              </a:spcBef>
              <a:buClr>
                <a:srgbClr val="94B6D2"/>
              </a:buClr>
              <a:buFont typeface="Tw Cen MT"/>
              <a:defRPr sz="1600"/>
            </a:pPr>
            <a:r>
              <a:t>lists of job titles, </a:t>
            </a:r>
            <a:endParaRPr sz="2600"/>
          </a:p>
          <a:p>
            <a:pPr lvl="1" marL="640080" indent="-274320">
              <a:lnSpc>
                <a:spcPct val="80000"/>
              </a:lnSpc>
              <a:spcBef>
                <a:spcPts val="500"/>
              </a:spcBef>
              <a:buClr>
                <a:srgbClr val="94B6D2"/>
              </a:buClr>
              <a:buFont typeface="Tw Cen MT"/>
              <a:defRPr sz="1600"/>
            </a:pPr>
            <a:r>
              <a:t>Lists of prefixes</a:t>
            </a:r>
            <a:endParaRPr sz="2600"/>
          </a:p>
          <a:p>
            <a:pPr lvl="1" marL="640080" indent="-274320">
              <a:lnSpc>
                <a:spcPct val="80000"/>
              </a:lnSpc>
              <a:spcBef>
                <a:spcPts val="500"/>
              </a:spcBef>
              <a:buClr>
                <a:srgbClr val="94B6D2"/>
              </a:buClr>
              <a:buFont typeface="Tw Cen MT"/>
              <a:defRPr sz="1600"/>
            </a:pPr>
            <a:r>
              <a:t>Lists of suffixes</a:t>
            </a:r>
            <a:endParaRPr sz="2600"/>
          </a:p>
          <a:p>
            <a:pPr lvl="1" marL="640080" indent="-274320">
              <a:lnSpc>
                <a:spcPct val="80000"/>
              </a:lnSpc>
              <a:spcBef>
                <a:spcPts val="500"/>
              </a:spcBef>
              <a:buClr>
                <a:srgbClr val="94B6D2"/>
              </a:buClr>
              <a:buFont typeface="Tw Cen MT"/>
              <a:defRPr sz="1600"/>
            </a:pPr>
            <a:r>
              <a:t>350 informative phrases</a:t>
            </a:r>
            <a:endParaRPr sz="2600"/>
          </a:p>
          <a:p>
            <a:pPr>
              <a:lnSpc>
                <a:spcPct val="80000"/>
              </a:lnSpc>
              <a:buSzTx/>
              <a:buNone/>
              <a:defRPr sz="1600"/>
            </a:pPr>
            <a:r>
              <a:t>HTML/Formatting Features</a:t>
            </a:r>
          </a:p>
          <a:p>
            <a:pPr lvl="1" marL="640080" indent="-274320">
              <a:lnSpc>
                <a:spcPct val="80000"/>
              </a:lnSpc>
              <a:spcBef>
                <a:spcPts val="500"/>
              </a:spcBef>
              <a:buClr>
                <a:srgbClr val="94B6D2"/>
              </a:buClr>
              <a:buFont typeface="Tw Cen MT"/>
              <a:defRPr sz="1600"/>
            </a:pPr>
            <a:r>
              <a:t>{begin, end, in} x </a:t>
            </a:r>
            <a:br/>
            <a:r>
              <a:t>{&lt;b&gt;, &lt;i&gt;, &lt;a&gt;, &lt;hN&gt;} x</a:t>
            </a:r>
            <a:br/>
            <a:r>
              <a:t>{lengths 1, 2, 3, 4, or longer}</a:t>
            </a:r>
            <a:endParaRPr sz="2600"/>
          </a:p>
          <a:p>
            <a:pPr lvl="1" marL="640080" indent="-274320">
              <a:lnSpc>
                <a:spcPct val="80000"/>
              </a:lnSpc>
              <a:spcBef>
                <a:spcPts val="500"/>
              </a:spcBef>
              <a:buClr>
                <a:srgbClr val="94B6D2"/>
              </a:buClr>
              <a:buFont typeface="Tw Cen MT"/>
              <a:defRPr sz="1600"/>
            </a:pPr>
            <a:r>
              <a:t>{begin, end} of line</a:t>
            </a:r>
          </a:p>
        </p:txBody>
      </p:sp>
      <p:sp>
        <p:nvSpPr>
          <p:cNvPr id="1192" name="Rectangle 2"/>
          <p:cNvSpPr txBox="1"/>
          <p:nvPr/>
        </p:nvSpPr>
        <p:spPr>
          <a:xfrm>
            <a:off x="198118" y="152400"/>
            <a:ext cx="8439916" cy="990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ctr">
            <a:normAutofit fontScale="100000" lnSpcReduction="0"/>
          </a:bodyPr>
          <a:lstStyle>
            <a:lvl1pPr defTabSz="914400">
              <a:defRPr sz="3900">
                <a:solidFill>
                  <a:srgbClr val="775F55"/>
                </a:solidFill>
                <a:latin typeface="Tw Cen MT"/>
                <a:ea typeface="Tw Cen MT"/>
                <a:cs typeface="Tw Cen MT"/>
                <a:sym typeface="Tw Cen MT"/>
              </a:defRPr>
            </a:lvl1pPr>
          </a:lstStyle>
          <a:p>
            <a:pPr/>
            <a:r>
              <a:t>Good Features for Information Extraction</a:t>
            </a:r>
          </a:p>
        </p:txBody>
      </p:sp>
      <p:sp>
        <p:nvSpPr>
          <p:cNvPr id="1193" name="TextBox 5"/>
          <p:cNvSpPr txBox="1"/>
          <p:nvPr/>
        </p:nvSpPr>
        <p:spPr>
          <a:xfrm>
            <a:off x="7498040" y="6596391"/>
            <a:ext cx="1600241" cy="2438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1100">
                <a:latin typeface="Tw Cen MT"/>
                <a:ea typeface="Tw Cen MT"/>
                <a:cs typeface="Tw Cen MT"/>
                <a:sym typeface="Tw Cen MT"/>
              </a:defRPr>
            </a:lvl1pPr>
          </a:lstStyle>
          <a:p>
            <a:pPr/>
            <a:r>
              <a:t>Slide from Kauchak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5" name="Title 1"/>
          <p:cNvSpPr txBox="1"/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96" name="Content Placeholder 2"/>
          <p:cNvSpPr txBox="1"/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80000"/>
              </a:lnSpc>
              <a:spcBef>
                <a:spcPts val="600"/>
              </a:spcBef>
              <a:defRPr sz="2900"/>
            </a:pPr>
            <a:r>
              <a:t>Slide sources</a:t>
            </a:r>
          </a:p>
          <a:p>
            <a:pPr lvl="1" marL="742950" indent="-285750">
              <a:lnSpc>
                <a:spcPct val="80000"/>
              </a:lnSpc>
              <a:spcBef>
                <a:spcPts val="600"/>
              </a:spcBef>
              <a:defRPr sz="2500"/>
            </a:pPr>
            <a:r>
              <a:t>A number of slides were taken from a wide variety of sources (see the attribution at the bottom right of each slide)</a:t>
            </a:r>
          </a:p>
          <a:p>
            <a:pPr lvl="1" marL="742950" indent="-285750">
              <a:lnSpc>
                <a:spcPct val="80000"/>
              </a:lnSpc>
              <a:spcBef>
                <a:spcPts val="600"/>
              </a:spcBef>
              <a:defRPr sz="2500"/>
            </a:pPr>
            <a:r>
              <a:t>Some of the slide authors: </a:t>
            </a:r>
          </a:p>
          <a:p>
            <a:pPr lvl="2" marL="1143000" indent="-228600">
              <a:lnSpc>
                <a:spcPct val="80000"/>
              </a:lnSpc>
              <a:spcBef>
                <a:spcPts val="500"/>
              </a:spcBef>
              <a:defRPr sz="2200"/>
            </a:pPr>
            <a:r>
              <a:t>C. Lee Giles, Penn State</a:t>
            </a:r>
          </a:p>
          <a:p>
            <a:pPr lvl="2" marL="1143000" indent="-228600">
              <a:lnSpc>
                <a:spcPct val="80000"/>
              </a:lnSpc>
              <a:spcBef>
                <a:spcPts val="500"/>
              </a:spcBef>
              <a:defRPr sz="2200"/>
            </a:pPr>
            <a:r>
              <a:t>Fabio Ciravegna/Ziqi Zhang, Sheffield</a:t>
            </a:r>
          </a:p>
          <a:p>
            <a:pPr lvl="2" marL="1143000" indent="-228600">
              <a:lnSpc>
                <a:spcPct val="80000"/>
              </a:lnSpc>
              <a:spcBef>
                <a:spcPts val="500"/>
              </a:spcBef>
              <a:defRPr sz="2200"/>
            </a:pPr>
            <a:r>
              <a:t>Dave Kauchak, Pomona College</a:t>
            </a:r>
          </a:p>
          <a:p>
            <a:pPr lvl="2" marL="1143000" indent="-228600">
              <a:lnSpc>
                <a:spcPct val="80000"/>
              </a:lnSpc>
              <a:spcBef>
                <a:spcPts val="500"/>
              </a:spcBef>
              <a:defRPr sz="2200"/>
            </a:pPr>
            <a:r>
              <a:t>Fabian Suchanek, Telecom ParisTech</a:t>
            </a:r>
          </a:p>
          <a:p>
            <a:pPr lvl="1" marL="742950" indent="-285750">
              <a:lnSpc>
                <a:spcPct val="80000"/>
              </a:lnSpc>
              <a:spcBef>
                <a:spcPts val="500"/>
              </a:spcBef>
              <a:defRPr sz="2200"/>
            </a:pPr>
            <a:r>
              <a:t>CMU Seminars task: Dayne Freitag, see also his PhD thesis (Machine Learning for Information Extraction in Informal Domains, CMU, Nov 1998)</a:t>
            </a:r>
          </a:p>
        </p:txBody>
      </p:sp>
      <p:sp>
        <p:nvSpPr>
          <p:cNvPr id="1197" name="Slide Number Placeholder 3"/>
          <p:cNvSpPr txBox="1"/>
          <p:nvPr>
            <p:ph type="sldNum" sz="quarter" idx="4294967295"/>
          </p:nvPr>
        </p:nvSpPr>
        <p:spPr>
          <a:xfrm>
            <a:off x="8428176" y="6414759"/>
            <a:ext cx="258620" cy="24830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defRPr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9" name="Title 1"/>
          <p:cNvSpPr txBox="1"/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/>
          <a:p>
            <a:pPr/>
            <a:r>
              <a:t>Conclusion</a:t>
            </a:r>
          </a:p>
        </p:txBody>
      </p:sp>
      <p:sp>
        <p:nvSpPr>
          <p:cNvPr id="1200" name="Content Placeholder 2"/>
          <p:cNvSpPr txBox="1"/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90000"/>
              </a:lnSpc>
            </a:pPr>
            <a:r>
              <a:t>Last two lectures</a:t>
            </a:r>
          </a:p>
          <a:p>
            <a:pPr lvl="1" marL="742950" indent="-285750">
              <a:lnSpc>
                <a:spcPct val="90000"/>
              </a:lnSpc>
              <a:spcBef>
                <a:spcPts val="600"/>
              </a:spcBef>
              <a:defRPr sz="2800"/>
            </a:pPr>
            <a:r>
              <a:t>Manually coded rules for NER</a:t>
            </a:r>
          </a:p>
          <a:p>
            <a:pPr lvl="1" marL="742950" indent="-285750">
              <a:lnSpc>
                <a:spcPct val="90000"/>
              </a:lnSpc>
              <a:spcBef>
                <a:spcPts val="600"/>
              </a:spcBef>
              <a:defRPr sz="2800"/>
            </a:pPr>
            <a:r>
              <a:t>Learning rules for NER</a:t>
            </a:r>
          </a:p>
          <a:p>
            <a:pPr lvl="1" marL="742950" indent="-285750">
              <a:lnSpc>
                <a:spcPct val="90000"/>
              </a:lnSpc>
              <a:spcBef>
                <a:spcPts val="600"/>
              </a:spcBef>
              <a:defRPr sz="2800"/>
            </a:pPr>
            <a:r>
              <a:t>Evaluation</a:t>
            </a:r>
          </a:p>
          <a:p>
            <a:pPr lvl="1" marL="742950" indent="-285750">
              <a:lnSpc>
                <a:spcPct val="90000"/>
              </a:lnSpc>
              <a:spcBef>
                <a:spcPts val="600"/>
              </a:spcBef>
              <a:defRPr sz="2800"/>
            </a:pPr>
            <a:r>
              <a:t>Annotation</a:t>
            </a:r>
          </a:p>
          <a:p>
            <a:pPr lvl="1" marL="742950" indent="-285750">
              <a:lnSpc>
                <a:spcPct val="90000"/>
              </a:lnSpc>
              <a:spcBef>
                <a:spcPts val="600"/>
              </a:spcBef>
              <a:defRPr sz="2800"/>
            </a:pPr>
            <a:r>
              <a:t>Introduction to classification</a:t>
            </a:r>
          </a:p>
          <a:p>
            <a:pPr lvl="2" marL="1143000" indent="-228600">
              <a:lnSpc>
                <a:spcPct val="90000"/>
              </a:lnSpc>
              <a:spcBef>
                <a:spcPts val="500"/>
              </a:spcBef>
              <a:defRPr sz="2400"/>
            </a:pPr>
            <a:r>
              <a:t>Sliding windows and features</a:t>
            </a:r>
          </a:p>
          <a:p>
            <a:pPr lvl="1" marL="742950" indent="-285750">
              <a:lnSpc>
                <a:spcPct val="90000"/>
              </a:lnSpc>
              <a:spcBef>
                <a:spcPts val="600"/>
              </a:spcBef>
              <a:defRPr sz="2800"/>
            </a:pPr>
          </a:p>
          <a:p>
            <a:pPr>
              <a:lnSpc>
                <a:spcPct val="90000"/>
              </a:lnSpc>
            </a:pPr>
            <a:r>
              <a:t>Please read Sarawagi Chapter 3!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7" name="Rectangle 2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4800"/>
            </a:lvl1pPr>
          </a:lstStyle>
          <a:p>
            <a:pPr/>
            <a:r>
              <a:t>Evaluation</a:t>
            </a:r>
          </a:p>
        </p:txBody>
      </p:sp>
      <p:sp>
        <p:nvSpPr>
          <p:cNvPr id="678" name="Rectangle 3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spcBef>
                <a:spcPts val="900"/>
              </a:spcBef>
              <a:defRPr sz="4000"/>
            </a:pPr>
            <a:r>
              <a:t>Why Evaluate?</a:t>
            </a:r>
          </a:p>
          <a:p>
            <a:pPr>
              <a:spcBef>
                <a:spcPts val="900"/>
              </a:spcBef>
              <a:defRPr sz="4000"/>
            </a:pPr>
            <a:r>
              <a:t>What to Evaluate?</a:t>
            </a:r>
          </a:p>
          <a:p>
            <a:pPr>
              <a:spcBef>
                <a:spcPts val="900"/>
              </a:spcBef>
              <a:defRPr sz="4000"/>
            </a:pPr>
            <a:r>
              <a:t>How to Evaluate?</a:t>
            </a:r>
          </a:p>
        </p:txBody>
      </p:sp>
      <p:sp>
        <p:nvSpPr>
          <p:cNvPr id="679" name="TextBox 3"/>
          <p:cNvSpPr txBox="1"/>
          <p:nvPr/>
        </p:nvSpPr>
        <p:spPr>
          <a:xfrm>
            <a:off x="7881556" y="6618664"/>
            <a:ext cx="1128899" cy="2565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1100">
                <a:latin typeface="Lucida Sans"/>
                <a:ea typeface="Lucida Sans"/>
                <a:cs typeface="Lucida Sans"/>
                <a:sym typeface="Lucida Sans"/>
              </a:defRPr>
            </a:lvl1pPr>
          </a:lstStyle>
          <a:p>
            <a:pPr/>
            <a:r>
              <a:t>Slide  from Giles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2" name="Title 1"/>
          <p:cNvSpPr txBox="1"/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/>
          <a:p>
            <a:pPr/>
            <a:r>
              <a:t>Questions?</a:t>
            </a:r>
          </a:p>
        </p:txBody>
      </p:sp>
      <p:sp>
        <p:nvSpPr>
          <p:cNvPr id="1203" name="Content Placeholder 2"/>
          <p:cNvSpPr txBox="1"/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5" name="Title 1"/>
          <p:cNvSpPr txBox="1"/>
          <p:nvPr>
            <p:ph type="title"/>
          </p:nvPr>
        </p:nvSpPr>
        <p:spPr>
          <a:xfrm>
            <a:off x="457200" y="-1"/>
            <a:ext cx="8229600" cy="923595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206" name="Content Placeholder 2"/>
          <p:cNvSpPr txBox="1"/>
          <p:nvPr>
            <p:ph type="body" idx="1"/>
          </p:nvPr>
        </p:nvSpPr>
        <p:spPr>
          <a:xfrm>
            <a:off x="457200" y="1192974"/>
            <a:ext cx="8229600" cy="4964315"/>
          </a:xfrm>
          <a:prstGeom prst="rect">
            <a:avLst/>
          </a:prstGeom>
        </p:spPr>
        <p:txBody>
          <a:bodyPr/>
          <a:lstStyle/>
          <a:p>
            <a:pPr/>
            <a:r>
              <a:t>Thank you for your attention!</a:t>
            </a:r>
          </a:p>
        </p:txBody>
      </p:sp>
      <p:sp>
        <p:nvSpPr>
          <p:cNvPr id="1207" name="Slide Number Placeholder 3"/>
          <p:cNvSpPr txBox="1"/>
          <p:nvPr>
            <p:ph type="sldNum" sz="quarter" idx="4294967295"/>
          </p:nvPr>
        </p:nvSpPr>
        <p:spPr>
          <a:xfrm>
            <a:off x="8413739" y="6397942"/>
            <a:ext cx="273057" cy="28193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1" name="Rectangle 2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Why Evaluate?</a:t>
            </a:r>
          </a:p>
        </p:txBody>
      </p:sp>
      <p:sp>
        <p:nvSpPr>
          <p:cNvPr id="682" name="Rectangle 3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spcBef>
                <a:spcPts val="800"/>
              </a:spcBef>
              <a:defRPr sz="3600"/>
            </a:pPr>
            <a:r>
              <a:t>Determine if the system is useful</a:t>
            </a:r>
          </a:p>
          <a:p>
            <a:pPr>
              <a:spcBef>
                <a:spcPts val="800"/>
              </a:spcBef>
              <a:defRPr sz="3600"/>
            </a:pPr>
            <a:r>
              <a:t>Make comparative assessments with other methods/systems</a:t>
            </a:r>
          </a:p>
          <a:p>
            <a:pPr lvl="1" marL="742950" indent="-285750">
              <a:buClr>
                <a:srgbClr val="FF3300"/>
              </a:buClr>
            </a:pPr>
            <a:r>
              <a:t>Who’s the best?</a:t>
            </a:r>
            <a:endParaRPr sz="2800"/>
          </a:p>
          <a:p>
            <a:pPr>
              <a:spcBef>
                <a:spcPts val="800"/>
              </a:spcBef>
              <a:defRPr b="1" sz="3600"/>
            </a:pPr>
            <a:r>
              <a:t>Test and improve systems</a:t>
            </a:r>
          </a:p>
          <a:p>
            <a:pPr>
              <a:spcBef>
                <a:spcPts val="800"/>
              </a:spcBef>
              <a:defRPr sz="3600"/>
            </a:pPr>
            <a:r>
              <a:t>Others: Marketing, …</a:t>
            </a:r>
          </a:p>
        </p:txBody>
      </p:sp>
      <p:sp>
        <p:nvSpPr>
          <p:cNvPr id="683" name="TextBox 3"/>
          <p:cNvSpPr txBox="1"/>
          <p:nvPr/>
        </p:nvSpPr>
        <p:spPr>
          <a:xfrm>
            <a:off x="7237607" y="6618664"/>
            <a:ext cx="1695748" cy="2565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1100">
                <a:latin typeface="Lucida Sans"/>
                <a:ea typeface="Lucida Sans"/>
                <a:cs typeface="Lucida Sans"/>
                <a:sym typeface="Lucida Sans"/>
              </a:defRPr>
            </a:lvl1pPr>
          </a:lstStyle>
          <a:p>
            <a:pPr/>
            <a:r>
              <a:t>Slide  modified from Giles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01FF"/>
      </a:accent1>
      <a:accent2>
        <a:srgbClr val="C00200"/>
      </a:accent2>
      <a:accent3>
        <a:srgbClr val="128400"/>
      </a:accent3>
      <a:accent4>
        <a:srgbClr val="FFF100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01FF"/>
      </a:accent1>
      <a:accent2>
        <a:srgbClr val="C00200"/>
      </a:accent2>
      <a:accent3>
        <a:srgbClr val="128400"/>
      </a:accent3>
      <a:accent4>
        <a:srgbClr val="FFF100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