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7" r:id="rId4"/>
    <p:sldId id="296" r:id="rId5"/>
    <p:sldId id="317" r:id="rId6"/>
    <p:sldId id="298" r:id="rId7"/>
    <p:sldId id="320" r:id="rId8"/>
    <p:sldId id="321" r:id="rId9"/>
    <p:sldId id="308" r:id="rId10"/>
    <p:sldId id="307" r:id="rId11"/>
    <p:sldId id="299" r:id="rId12"/>
    <p:sldId id="322" r:id="rId13"/>
    <p:sldId id="318" r:id="rId14"/>
    <p:sldId id="300" r:id="rId15"/>
    <p:sldId id="324" r:id="rId16"/>
    <p:sldId id="319" r:id="rId17"/>
    <p:sldId id="302" r:id="rId18"/>
    <p:sldId id="323" r:id="rId19"/>
    <p:sldId id="306" r:id="rId20"/>
    <p:sldId id="309" r:id="rId21"/>
    <p:sldId id="301" r:id="rId22"/>
    <p:sldId id="325" r:id="rId23"/>
    <p:sldId id="328" r:id="rId24"/>
    <p:sldId id="329" r:id="rId25"/>
    <p:sldId id="326" r:id="rId26"/>
    <p:sldId id="316" r:id="rId2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94660"/>
  </p:normalViewPr>
  <p:slideViewPr>
    <p:cSldViewPr>
      <p:cViewPr varScale="1">
        <p:scale>
          <a:sx n="84" d="100"/>
          <a:sy n="84" d="100"/>
        </p:scale>
        <p:origin x="1589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18.05.2016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18.05.2016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18.05.2016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18.05.2016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18.05.2016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18.05.2016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18.05.2016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18.05.2016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18.05.2016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18.05.2016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18.05.2016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B3FA-123B-4FFC-A11B-99B9A6F36464}" type="datetimeFigureOut">
              <a:rPr lang="de-DE" smtClean="0"/>
              <a:pPr/>
              <a:t>18.05.2016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8C53D-0B38-4BE7-B153-0974BAED55A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Finite State </a:t>
            </a:r>
            <a:r>
              <a:rPr lang="de-DE" dirty="0" err="1" smtClean="0"/>
              <a:t>Morphology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de-DE" b="1" dirty="0"/>
              <a:t>Alexander Fraser &amp; </a:t>
            </a:r>
            <a:r>
              <a:rPr lang="de-DE" b="1" dirty="0" smtClean="0"/>
              <a:t>Luisa </a:t>
            </a:r>
            <a:r>
              <a:rPr lang="de-DE" b="1" dirty="0" err="1" smtClean="0"/>
              <a:t>Berlanda</a:t>
            </a:r>
            <a:endParaRPr lang="de-DE" b="1" dirty="0"/>
          </a:p>
          <a:p>
            <a:r>
              <a:rPr lang="de-DE" b="1" dirty="0" smtClean="0"/>
              <a:t>fraser@cis.uni-muenchen.de</a:t>
            </a:r>
            <a:endParaRPr lang="de-DE" b="1" dirty="0"/>
          </a:p>
          <a:p>
            <a:endParaRPr lang="de-DE" b="1" dirty="0"/>
          </a:p>
          <a:p>
            <a:r>
              <a:rPr lang="de-DE" b="1" dirty="0"/>
              <a:t>CIS, Ludwig-Maximilians-Universität München</a:t>
            </a:r>
          </a:p>
          <a:p>
            <a:endParaRPr lang="en-US" b="1"/>
          </a:p>
          <a:p>
            <a:r>
              <a:rPr lang="en-US" b="1" dirty="0"/>
              <a:t>Computational Morphology and Electronic Dictionaries</a:t>
            </a:r>
          </a:p>
          <a:p>
            <a:r>
              <a:rPr lang="de-DE" b="1"/>
              <a:t>SoSe 2016</a:t>
            </a:r>
          </a:p>
          <a:p>
            <a:r>
              <a:rPr lang="de-DE" b="1" dirty="0" smtClean="0"/>
              <a:t>2016-18-09</a:t>
            </a:r>
            <a:endParaRPr lang="de-DE" b="1" dirty="0"/>
          </a:p>
          <a:p>
            <a:endParaRPr lang="de-D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Multi-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Character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Symbols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indent="-273050">
              <a:buNone/>
              <a:tabLst>
                <a:tab pos="1619250" algn="l"/>
              </a:tabLst>
            </a:pPr>
            <a:r>
              <a:rPr lang="de-DE" sz="2800" dirty="0" err="1" smtClean="0"/>
              <a:t>strings</a:t>
            </a:r>
            <a:r>
              <a:rPr lang="de-DE" sz="2800" dirty="0" smtClean="0"/>
              <a:t> </a:t>
            </a:r>
            <a:r>
              <a:rPr lang="de-DE" sz="2800" dirty="0" err="1" smtClean="0"/>
              <a:t>enclosed</a:t>
            </a:r>
            <a:r>
              <a:rPr lang="de-DE" sz="2800" dirty="0" smtClean="0"/>
              <a:t> in &lt;…&gt; </a:t>
            </a:r>
            <a:r>
              <a:rPr lang="de-DE" sz="2800" dirty="0" err="1" smtClean="0"/>
              <a:t>are</a:t>
            </a:r>
            <a:r>
              <a:rPr lang="de-DE" sz="2800" dirty="0" smtClean="0"/>
              <a:t> </a:t>
            </a:r>
            <a:r>
              <a:rPr lang="de-DE" sz="2800" dirty="0" err="1" smtClean="0"/>
              <a:t>treated</a:t>
            </a:r>
            <a:r>
              <a:rPr lang="de-DE" sz="2800" dirty="0" smtClean="0"/>
              <a:t> </a:t>
            </a:r>
            <a:r>
              <a:rPr lang="de-DE" sz="2800" dirty="0" err="1" smtClean="0"/>
              <a:t>as</a:t>
            </a:r>
            <a:r>
              <a:rPr lang="de-DE" sz="2800" dirty="0" smtClean="0"/>
              <a:t> a </a:t>
            </a:r>
            <a:r>
              <a:rPr lang="de-DE" sz="2800" dirty="0" err="1" smtClean="0"/>
              <a:t>single</a:t>
            </a:r>
            <a:r>
              <a:rPr lang="de-DE" sz="2800" dirty="0" smtClean="0"/>
              <a:t> </a:t>
            </a:r>
            <a:r>
              <a:rPr lang="de-DE" sz="2800" dirty="0" err="1" smtClean="0"/>
              <a:t>unit</a:t>
            </a:r>
            <a:r>
              <a:rPr lang="de-DE" sz="2800" dirty="0" smtClean="0"/>
              <a:t>.</a:t>
            </a:r>
          </a:p>
          <a:p>
            <a:pPr marL="273050" indent="-273050">
              <a:buNone/>
              <a:tabLst>
                <a:tab pos="1619250" algn="l"/>
              </a:tabLst>
            </a:pPr>
            <a:endParaRPr lang="de-DE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800" dirty="0" smtClean="0">
                <a:solidFill>
                  <a:schemeClr val="accent5">
                    <a:lumMod val="75000"/>
                  </a:schemeClr>
                </a:solidFill>
              </a:rPr>
              <a:t>{</a:t>
            </a:r>
            <a:r>
              <a:rPr lang="de-DE" sz="2800" dirty="0" err="1" smtClean="0">
                <a:solidFill>
                  <a:schemeClr val="accent5">
                    <a:lumMod val="75000"/>
                  </a:schemeClr>
                </a:solidFill>
              </a:rPr>
              <a:t>mouse</a:t>
            </a:r>
            <a:r>
              <a:rPr lang="de-DE" sz="2800" dirty="0" smtClean="0">
                <a:solidFill>
                  <a:schemeClr val="accent5">
                    <a:lumMod val="75000"/>
                  </a:schemeClr>
                </a:solidFill>
              </a:rPr>
              <a:t>&lt;N&gt;&lt;</a:t>
            </a:r>
            <a:r>
              <a:rPr lang="de-DE" sz="2800" dirty="0" err="1" smtClean="0">
                <a:solidFill>
                  <a:schemeClr val="accent5">
                    <a:lumMod val="75000"/>
                  </a:schemeClr>
                </a:solidFill>
              </a:rPr>
              <a:t>pl</a:t>
            </a:r>
            <a:r>
              <a:rPr lang="de-DE" sz="2800" dirty="0" smtClean="0">
                <a:solidFill>
                  <a:schemeClr val="accent5">
                    <a:lumMod val="75000"/>
                  </a:schemeClr>
                </a:solidFill>
              </a:rPr>
              <a:t>&gt;}:{</a:t>
            </a:r>
            <a:r>
              <a:rPr lang="de-DE" sz="2800" dirty="0" err="1" smtClean="0">
                <a:solidFill>
                  <a:schemeClr val="accent5">
                    <a:lumMod val="75000"/>
                  </a:schemeClr>
                </a:solidFill>
              </a:rPr>
              <a:t>mice</a:t>
            </a:r>
            <a:r>
              <a:rPr lang="de-DE" sz="2800" dirty="0" smtClean="0">
                <a:solidFill>
                  <a:schemeClr val="accent5">
                    <a:lumMod val="75000"/>
                  </a:schemeClr>
                </a:solidFill>
              </a:rPr>
              <a:t>}</a:t>
            </a: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800" dirty="0" err="1" smtClean="0"/>
              <a:t>analyses</a:t>
            </a:r>
            <a:r>
              <a:rPr lang="de-DE" sz="2800" dirty="0" smtClean="0"/>
              <a:t> </a:t>
            </a:r>
            <a:r>
              <a:rPr lang="de-DE" sz="2800" dirty="0" err="1" smtClean="0">
                <a:solidFill>
                  <a:schemeClr val="accent3">
                    <a:lumMod val="75000"/>
                  </a:schemeClr>
                </a:solidFill>
              </a:rPr>
              <a:t>mice</a:t>
            </a:r>
            <a:r>
              <a:rPr lang="de-DE" sz="2800" dirty="0" smtClean="0"/>
              <a:t> </a:t>
            </a:r>
            <a:r>
              <a:rPr lang="de-DE" sz="2800" dirty="0" err="1" smtClean="0"/>
              <a:t>as</a:t>
            </a:r>
            <a:r>
              <a:rPr lang="de-DE" sz="2800" dirty="0" smtClean="0"/>
              <a:t> </a:t>
            </a:r>
            <a:r>
              <a:rPr lang="de-DE" sz="2800" dirty="0" err="1" smtClean="0">
                <a:solidFill>
                  <a:schemeClr val="accent3">
                    <a:lumMod val="75000"/>
                  </a:schemeClr>
                </a:solidFill>
              </a:rPr>
              <a:t>mouse</a:t>
            </a:r>
            <a:r>
              <a:rPr lang="de-DE" sz="2800" dirty="0" smtClean="0">
                <a:solidFill>
                  <a:schemeClr val="accent3">
                    <a:lumMod val="75000"/>
                  </a:schemeClr>
                </a:solidFill>
              </a:rPr>
              <a:t>&lt;N&gt;&lt;</a:t>
            </a:r>
            <a:r>
              <a:rPr lang="de-DE" sz="2800" dirty="0" err="1" smtClean="0">
                <a:solidFill>
                  <a:schemeClr val="accent3">
                    <a:lumMod val="75000"/>
                  </a:schemeClr>
                </a:solidFill>
              </a:rPr>
              <a:t>pl</a:t>
            </a:r>
            <a:r>
              <a:rPr lang="de-DE" sz="2800" dirty="0" smtClean="0">
                <a:solidFill>
                  <a:schemeClr val="accent3">
                    <a:lumMod val="75000"/>
                  </a:schemeClr>
                </a:solidFill>
              </a:rPr>
              <a:t>&gt;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Multi-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Character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Symbols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73050" indent="-273050">
              <a:buNone/>
              <a:tabLst>
                <a:tab pos="1619250" algn="l"/>
              </a:tabLst>
            </a:pPr>
            <a:r>
              <a:rPr lang="de-DE" sz="2800" dirty="0" smtClean="0"/>
              <a:t>A </a:t>
            </a:r>
            <a:r>
              <a:rPr lang="de-DE" sz="2800" dirty="0" err="1" smtClean="0"/>
              <a:t>more</a:t>
            </a:r>
            <a:r>
              <a:rPr lang="de-DE" sz="2800" dirty="0" smtClean="0"/>
              <a:t> </a:t>
            </a:r>
            <a:r>
              <a:rPr lang="de-DE" sz="2800" dirty="0" err="1" smtClean="0"/>
              <a:t>complex</a:t>
            </a:r>
            <a:r>
              <a:rPr lang="de-DE" sz="2800" dirty="0" smtClean="0"/>
              <a:t> </a:t>
            </a:r>
            <a:r>
              <a:rPr lang="de-DE" sz="2800" dirty="0" err="1" smtClean="0"/>
              <a:t>example</a:t>
            </a:r>
            <a:r>
              <a:rPr lang="de-DE" sz="2800" dirty="0" smtClean="0"/>
              <a:t>:</a:t>
            </a: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schreib {&lt;V&gt;&lt;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pres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&gt;}:{} (\</a:t>
            </a:r>
            <a:b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{&lt;1&gt;&lt;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sg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&gt;}:{e} |\</a:t>
            </a:r>
            <a:b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{&lt;2&gt;&lt;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sg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&gt;}:{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st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} |\</a:t>
            </a:r>
            <a:b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{&lt;3&gt;&lt;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sg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&gt;}:{t} |\</a:t>
            </a:r>
            <a:b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{&lt;1&gt;&lt;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pl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&gt;}:{en} |\</a:t>
            </a:r>
            <a:b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{&lt;2&gt;&lt;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pl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&gt;}:{t} |\</a:t>
            </a:r>
            <a:b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{&lt;3&gt;&lt;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pl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&gt;}:{en})</a:t>
            </a:r>
          </a:p>
          <a:p>
            <a:pPr marL="0" indent="0">
              <a:buNone/>
              <a:tabLst>
                <a:tab pos="1619250" algn="l"/>
              </a:tabLst>
            </a:pP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dirty="0" smtClean="0"/>
              <a:t>The </a:t>
            </a:r>
            <a:r>
              <a:rPr lang="de-DE" sz="2000" dirty="0" err="1" smtClean="0"/>
              <a:t>backslashes</a:t>
            </a:r>
            <a:r>
              <a:rPr lang="de-DE" sz="2000" dirty="0" smtClean="0"/>
              <a:t> (\) </a:t>
            </a:r>
            <a:r>
              <a:rPr lang="de-DE" sz="2000" dirty="0" err="1" smtClean="0"/>
              <a:t>indicate</a:t>
            </a:r>
            <a:r>
              <a:rPr lang="de-DE" sz="2000" dirty="0" smtClean="0"/>
              <a:t> </a:t>
            </a:r>
            <a:r>
              <a:rPr lang="de-DE" sz="2000" dirty="0" err="1" smtClean="0"/>
              <a:t>that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expression</a:t>
            </a:r>
            <a:r>
              <a:rPr lang="de-DE" sz="2000" dirty="0" smtClean="0"/>
              <a:t> </a:t>
            </a:r>
            <a:r>
              <a:rPr lang="de-DE" sz="2000" dirty="0" err="1" smtClean="0"/>
              <a:t>continues</a:t>
            </a:r>
            <a:r>
              <a:rPr lang="de-DE" sz="2000" dirty="0" smtClean="0"/>
              <a:t> in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next</a:t>
            </a:r>
            <a:r>
              <a:rPr lang="de-DE" sz="2000" dirty="0" smtClean="0"/>
              <a:t> </a:t>
            </a:r>
            <a:r>
              <a:rPr lang="de-DE" sz="2000" dirty="0" err="1" smtClean="0"/>
              <a:t>line</a:t>
            </a:r>
            <a:endParaRPr lang="de-DE" sz="2000" dirty="0" smtClean="0"/>
          </a:p>
          <a:p>
            <a:pPr marL="0" indent="0">
              <a:buNone/>
              <a:tabLst>
                <a:tab pos="1619250" algn="l"/>
              </a:tabLst>
            </a:pPr>
            <a:r>
              <a:rPr lang="de-DE" sz="2400" dirty="0" err="1" smtClean="0"/>
              <a:t>What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analysis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schreibst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schreiben?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>
                <a:solidFill>
                  <a:schemeClr val="accent5">
                    <a:lumMod val="75000"/>
                  </a:schemeClr>
                </a:solidFill>
              </a:rPr>
              <a:t>Exercise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/>
              <a:t>Try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write</a:t>
            </a:r>
            <a:r>
              <a:rPr lang="de-DE" dirty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example</a:t>
            </a:r>
            <a:r>
              <a:rPr lang="de-DE" dirty="0" smtClean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code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try</a:t>
            </a:r>
            <a:r>
              <a:rPr lang="de-DE" dirty="0"/>
              <a:t> out,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analyzes</a:t>
            </a:r>
            <a:r>
              <a:rPr lang="de-DE" dirty="0" smtClean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 smtClean="0"/>
              <a:t>generates</a:t>
            </a:r>
            <a:r>
              <a:rPr lang="de-DE" dirty="0" smtClean="0"/>
              <a:t>.</a:t>
            </a:r>
            <a:endParaRPr lang="de-DE" dirty="0"/>
          </a:p>
          <a:p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schreib {&lt;V&gt;&lt;</a:t>
            </a:r>
            <a:r>
              <a:rPr lang="de-DE" dirty="0" err="1">
                <a:solidFill>
                  <a:schemeClr val="accent5">
                    <a:lumMod val="75000"/>
                  </a:schemeClr>
                </a:solidFill>
              </a:rPr>
              <a:t>pres</a:t>
            </a:r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&gt;}:{} (\</a:t>
            </a:r>
            <a:br>
              <a:rPr lang="de-DE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{&lt;1&gt;&lt;</a:t>
            </a:r>
            <a:r>
              <a:rPr lang="de-DE" dirty="0" err="1">
                <a:solidFill>
                  <a:schemeClr val="accent5">
                    <a:lumMod val="75000"/>
                  </a:schemeClr>
                </a:solidFill>
              </a:rPr>
              <a:t>sg</a:t>
            </a:r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&gt;}:{e} |\</a:t>
            </a:r>
            <a:br>
              <a:rPr lang="de-DE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{&lt;2&gt;&lt;</a:t>
            </a:r>
            <a:r>
              <a:rPr lang="de-DE" dirty="0" err="1">
                <a:solidFill>
                  <a:schemeClr val="accent5">
                    <a:lumMod val="75000"/>
                  </a:schemeClr>
                </a:solidFill>
              </a:rPr>
              <a:t>sg</a:t>
            </a:r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&gt;}:{</a:t>
            </a:r>
            <a:r>
              <a:rPr lang="de-DE" dirty="0" err="1">
                <a:solidFill>
                  <a:schemeClr val="accent5">
                    <a:lumMod val="75000"/>
                  </a:schemeClr>
                </a:solidFill>
              </a:rPr>
              <a:t>st</a:t>
            </a:r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} |\</a:t>
            </a:r>
            <a:br>
              <a:rPr lang="de-DE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{&lt;3&gt;&lt;</a:t>
            </a:r>
            <a:r>
              <a:rPr lang="de-DE" dirty="0" err="1">
                <a:solidFill>
                  <a:schemeClr val="accent5">
                    <a:lumMod val="75000"/>
                  </a:schemeClr>
                </a:solidFill>
              </a:rPr>
              <a:t>sg</a:t>
            </a:r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&gt;}:{t} |\</a:t>
            </a:r>
            <a:br>
              <a:rPr lang="de-DE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{&lt;1&gt;&lt;</a:t>
            </a:r>
            <a:r>
              <a:rPr lang="de-DE" dirty="0" err="1">
                <a:solidFill>
                  <a:schemeClr val="accent5">
                    <a:lumMod val="75000"/>
                  </a:schemeClr>
                </a:solidFill>
              </a:rPr>
              <a:t>pl</a:t>
            </a:r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&gt;}:{en} |\</a:t>
            </a:r>
            <a:br>
              <a:rPr lang="de-DE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{&lt;2&gt;&lt;</a:t>
            </a:r>
            <a:r>
              <a:rPr lang="de-DE" dirty="0" err="1">
                <a:solidFill>
                  <a:schemeClr val="accent5">
                    <a:lumMod val="75000"/>
                  </a:schemeClr>
                </a:solidFill>
              </a:rPr>
              <a:t>pl</a:t>
            </a:r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&gt;}:{t} |\</a:t>
            </a:r>
            <a:br>
              <a:rPr lang="de-DE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{&lt;3&gt;&lt;</a:t>
            </a:r>
            <a:r>
              <a:rPr lang="de-DE" dirty="0" err="1">
                <a:solidFill>
                  <a:schemeClr val="accent5">
                    <a:lumMod val="75000"/>
                  </a:schemeClr>
                </a:solidFill>
              </a:rPr>
              <a:t>pl</a:t>
            </a:r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&gt;}:{en})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890668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Multi-</a:t>
            </a:r>
            <a:r>
              <a:rPr lang="de-DE" dirty="0" err="1">
                <a:solidFill>
                  <a:schemeClr val="accent5">
                    <a:lumMod val="75000"/>
                  </a:schemeClr>
                </a:solidFill>
              </a:rPr>
              <a:t>Character</a:t>
            </a:r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 Symbols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dirty="0" err="1"/>
              <a:t>What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analysis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>
                <a:solidFill>
                  <a:schemeClr val="accent5">
                    <a:lumMod val="75000"/>
                  </a:schemeClr>
                </a:solidFill>
              </a:rPr>
              <a:t>schreibst</a:t>
            </a:r>
            <a:r>
              <a:rPr lang="de-DE" sz="2400" dirty="0"/>
              <a:t> </a:t>
            </a:r>
            <a:r>
              <a:rPr lang="de-DE" sz="2400" dirty="0" err="1"/>
              <a:t>and</a:t>
            </a:r>
            <a:r>
              <a:rPr lang="de-DE" sz="2400" dirty="0"/>
              <a:t> </a:t>
            </a:r>
            <a:r>
              <a:rPr lang="de-DE" sz="2400" dirty="0">
                <a:solidFill>
                  <a:schemeClr val="accent5">
                    <a:lumMod val="75000"/>
                  </a:schemeClr>
                </a:solidFill>
              </a:rPr>
              <a:t>schreiben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Schreibst: </a:t>
            </a:r>
            <a:r>
              <a:rPr lang="de-DE" sz="2000" dirty="0" smtClean="0"/>
              <a:t>schreib&lt;V&gt;&lt;</a:t>
            </a:r>
            <a:r>
              <a:rPr lang="de-DE" sz="2000" dirty="0" err="1" smtClean="0"/>
              <a:t>pres</a:t>
            </a:r>
            <a:r>
              <a:rPr lang="de-DE" sz="2000" dirty="0" smtClean="0"/>
              <a:t>&gt;&lt;2&gt;&lt;</a:t>
            </a:r>
            <a:r>
              <a:rPr lang="de-DE" sz="2000" dirty="0" err="1" smtClean="0"/>
              <a:t>sg</a:t>
            </a:r>
            <a:r>
              <a:rPr lang="de-DE" sz="2000" dirty="0" smtClean="0"/>
              <a:t>&gt;</a:t>
            </a:r>
            <a:endParaRPr lang="de-DE" sz="2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Schreiben: </a:t>
            </a:r>
            <a:r>
              <a:rPr lang="de-DE" sz="2000" dirty="0"/>
              <a:t>schreib&lt;V&gt;&lt;</a:t>
            </a:r>
            <a:r>
              <a:rPr lang="de-DE" sz="2000" dirty="0" err="1"/>
              <a:t>pres</a:t>
            </a:r>
            <a:r>
              <a:rPr lang="de-DE" sz="2000" dirty="0"/>
              <a:t>&gt;&lt;1&gt;&lt;</a:t>
            </a:r>
            <a:r>
              <a:rPr lang="de-DE" sz="2000" dirty="0" err="1"/>
              <a:t>pl</a:t>
            </a:r>
            <a:r>
              <a:rPr lang="de-DE" sz="2000" dirty="0"/>
              <a:t>&gt;</a:t>
            </a:r>
          </a:p>
          <a:p>
            <a:pPr marL="1828800" lvl="4" indent="0">
              <a:buNone/>
            </a:pPr>
            <a:r>
              <a:rPr lang="de-DE" dirty="0"/>
              <a:t> schreib&lt;V&gt;&lt;</a:t>
            </a:r>
            <a:r>
              <a:rPr lang="de-DE" dirty="0" err="1"/>
              <a:t>pres</a:t>
            </a:r>
            <a:r>
              <a:rPr lang="de-DE" dirty="0"/>
              <a:t>&gt;&lt;3&gt;&lt;</a:t>
            </a:r>
            <a:r>
              <a:rPr lang="de-DE" dirty="0" err="1"/>
              <a:t>pl</a:t>
            </a:r>
            <a:r>
              <a:rPr lang="de-DE" dirty="0" smtClean="0"/>
              <a:t>&gt;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85995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Character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Ranges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[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abc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]:[AB]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expanded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a:A|b:B|c:B</a:t>
            </a:r>
            <a:endParaRPr lang="de-DE" sz="2400" dirty="0" smtClean="0"/>
          </a:p>
          <a:p>
            <a:pPr marL="0" indent="0">
              <a:buNone/>
            </a:pPr>
            <a:endParaRPr lang="de-DE" sz="2400" dirty="0" smtClean="0"/>
          </a:p>
          <a:p>
            <a:pPr marL="0" indent="0">
              <a:buNone/>
            </a:pPr>
            <a:r>
              <a:rPr lang="de-DE" sz="2400" dirty="0" err="1" smtClean="0"/>
              <a:t>Example</a:t>
            </a:r>
            <a:r>
              <a:rPr lang="de-DE" sz="2400" dirty="0" smtClean="0"/>
              <a:t>: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  [a-z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A-Z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]:[b-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za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B-ZA]*</a:t>
            </a:r>
          </a:p>
          <a:p>
            <a:pPr marL="0" lvl="0" indent="0">
              <a:buNone/>
            </a:pPr>
            <a:r>
              <a:rPr lang="de-DE" sz="2400" dirty="0" err="1" smtClean="0">
                <a:solidFill>
                  <a:prstClr val="black"/>
                </a:solidFill>
              </a:rPr>
              <a:t>What</a:t>
            </a:r>
            <a:r>
              <a:rPr lang="de-DE" sz="2400" dirty="0" smtClean="0">
                <a:solidFill>
                  <a:prstClr val="black"/>
                </a:solidFill>
              </a:rPr>
              <a:t> do </a:t>
            </a:r>
            <a:r>
              <a:rPr lang="de-DE" sz="2400" dirty="0" err="1" smtClean="0">
                <a:solidFill>
                  <a:prstClr val="black"/>
                </a:solidFill>
              </a:rPr>
              <a:t>you</a:t>
            </a:r>
            <a:r>
              <a:rPr lang="de-DE" sz="2400" dirty="0" smtClean="0">
                <a:solidFill>
                  <a:prstClr val="black"/>
                </a:solidFill>
              </a:rPr>
              <a:t> </a:t>
            </a:r>
            <a:r>
              <a:rPr lang="de-DE" sz="2400" dirty="0" err="1" smtClean="0">
                <a:solidFill>
                  <a:prstClr val="black"/>
                </a:solidFill>
              </a:rPr>
              <a:t>get</a:t>
            </a:r>
            <a:r>
              <a:rPr lang="de-DE" sz="2400" dirty="0" smtClean="0">
                <a:solidFill>
                  <a:prstClr val="black"/>
                </a:solidFill>
              </a:rPr>
              <a:t> </a:t>
            </a:r>
            <a:r>
              <a:rPr lang="de-DE" sz="2400" dirty="0" err="1" smtClean="0">
                <a:solidFill>
                  <a:prstClr val="black"/>
                </a:solidFill>
              </a:rPr>
              <a:t>for</a:t>
            </a:r>
            <a:r>
              <a:rPr lang="de-DE" sz="2400" dirty="0" smtClean="0">
                <a:solidFill>
                  <a:prstClr val="black"/>
                </a:solidFill>
              </a:rPr>
              <a:t> </a:t>
            </a:r>
            <a:r>
              <a:rPr lang="de-DE" sz="2400" dirty="0" err="1" smtClean="0">
                <a:solidFill>
                  <a:prstClr val="black"/>
                </a:solidFill>
              </a:rPr>
              <a:t>the</a:t>
            </a:r>
            <a:r>
              <a:rPr lang="de-DE" sz="2400" dirty="0" smtClean="0">
                <a:solidFill>
                  <a:prstClr val="black"/>
                </a:solidFill>
              </a:rPr>
              <a:t> </a:t>
            </a:r>
            <a:r>
              <a:rPr lang="de-DE" sz="2400" dirty="0" err="1" smtClean="0">
                <a:solidFill>
                  <a:prstClr val="black"/>
                </a:solidFill>
              </a:rPr>
              <a:t>input</a:t>
            </a:r>
            <a:r>
              <a:rPr lang="de-DE" sz="2400" dirty="0" smtClean="0">
                <a:solidFill>
                  <a:prstClr val="black"/>
                </a:solidFill>
              </a:rPr>
              <a:t> </a:t>
            </a:r>
            <a:r>
              <a:rPr lang="de-DE" sz="2400" dirty="0" smtClean="0">
                <a:solidFill>
                  <a:schemeClr val="accent3">
                    <a:lumMod val="75000"/>
                  </a:schemeClr>
                </a:solidFill>
              </a:rPr>
              <a:t>IBM</a:t>
            </a:r>
            <a:r>
              <a:rPr lang="de-DE" sz="2400" dirty="0" smtClean="0">
                <a:solidFill>
                  <a:prstClr val="black"/>
                </a:solidFill>
              </a:rPr>
              <a:t>?</a:t>
            </a:r>
          </a:p>
          <a:p>
            <a:pPr marL="0" indent="0">
              <a:buNone/>
            </a:pPr>
            <a:endParaRPr lang="de-DE" sz="2000" dirty="0" smtClean="0"/>
          </a:p>
          <a:p>
            <a:pPr marL="0" indent="0">
              <a:buNone/>
            </a:pPr>
            <a:r>
              <a:rPr lang="de-DE" sz="2400" dirty="0" err="1" smtClean="0"/>
              <a:t>What</a:t>
            </a:r>
            <a:r>
              <a:rPr lang="de-DE" sz="2400" dirty="0" smtClean="0"/>
              <a:t> </a:t>
            </a:r>
            <a:r>
              <a:rPr lang="de-DE" sz="2400" dirty="0" err="1" smtClean="0"/>
              <a:t>does</a:t>
            </a:r>
            <a:r>
              <a:rPr lang="de-DE" sz="2400" dirty="0" smtClean="0"/>
              <a:t> </a:t>
            </a:r>
            <a:r>
              <a:rPr lang="de-DE" sz="2400" dirty="0" err="1" smtClean="0"/>
              <a:t>this</a:t>
            </a:r>
            <a:r>
              <a:rPr lang="de-DE" sz="2400" dirty="0" smtClean="0"/>
              <a:t> </a:t>
            </a:r>
            <a:r>
              <a:rPr lang="de-DE" sz="2400" dirty="0" err="1" smtClean="0"/>
              <a:t>transducer</a:t>
            </a:r>
            <a:r>
              <a:rPr lang="de-DE" sz="2400" dirty="0" smtClean="0"/>
              <a:t> </a:t>
            </a:r>
            <a:r>
              <a:rPr lang="de-DE" sz="2400" dirty="0" err="1" smtClean="0"/>
              <a:t>recognise</a:t>
            </a:r>
            <a:r>
              <a:rPr lang="de-DE" sz="2400" dirty="0" smtClean="0"/>
              <a:t>?</a:t>
            </a:r>
          </a:p>
          <a:p>
            <a:pPr marL="0" indent="0">
              <a:buNone/>
            </a:pP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[+-]? [0-9]* (\. [0-9]+)?</a:t>
            </a:r>
          </a:p>
          <a:p>
            <a:pPr marL="0" indent="0">
              <a:buNone/>
            </a:pPr>
            <a:endParaRPr lang="de-DE" sz="2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714375" indent="-714375">
              <a:buNone/>
            </a:pPr>
            <a:r>
              <a:rPr lang="de-DE" sz="2000" dirty="0" smtClean="0"/>
              <a:t>Note:	</a:t>
            </a:r>
            <a:r>
              <a:rPr lang="de-DE" sz="2000" dirty="0" err="1" smtClean="0"/>
              <a:t>Characters</a:t>
            </a:r>
            <a:r>
              <a:rPr lang="de-DE" sz="2000" dirty="0" smtClean="0"/>
              <a:t> </a:t>
            </a:r>
            <a:r>
              <a:rPr lang="de-DE" sz="2000" dirty="0" err="1" smtClean="0"/>
              <a:t>with</a:t>
            </a:r>
            <a:r>
              <a:rPr lang="de-DE" sz="2000" dirty="0" smtClean="0"/>
              <a:t> a </a:t>
            </a:r>
            <a:r>
              <a:rPr lang="de-DE" sz="2000" dirty="0" err="1" smtClean="0"/>
              <a:t>special</a:t>
            </a:r>
            <a:r>
              <a:rPr lang="de-DE" sz="2000" dirty="0" smtClean="0"/>
              <a:t> </a:t>
            </a:r>
            <a:r>
              <a:rPr lang="de-DE" sz="2000" dirty="0" err="1" smtClean="0"/>
              <a:t>meaning</a:t>
            </a:r>
            <a:r>
              <a:rPr lang="de-DE" sz="2000" dirty="0" smtClean="0"/>
              <a:t> (! ? . &amp; % | * : ( ) [ ] { } etc.) </a:t>
            </a:r>
            <a:r>
              <a:rPr lang="de-DE" sz="2000" dirty="0" err="1" smtClean="0"/>
              <a:t>need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be</a:t>
            </a:r>
            <a:r>
              <a:rPr lang="de-DE" sz="2000" dirty="0" smtClean="0"/>
              <a:t> </a:t>
            </a:r>
            <a:r>
              <a:rPr lang="de-DE" sz="2000" dirty="0" err="1" smtClean="0"/>
              <a:t>quoted</a:t>
            </a:r>
            <a:r>
              <a:rPr lang="de-DE" sz="2000" dirty="0" smtClean="0"/>
              <a:t> </a:t>
            </a:r>
            <a:r>
              <a:rPr lang="de-DE" sz="2000" dirty="0" err="1" smtClean="0"/>
              <a:t>with</a:t>
            </a:r>
            <a:r>
              <a:rPr lang="de-DE" sz="2000" dirty="0" smtClean="0"/>
              <a:t> a </a:t>
            </a:r>
            <a:r>
              <a:rPr lang="de-DE" sz="2000" dirty="0" err="1" smtClean="0"/>
              <a:t>backslash</a:t>
            </a:r>
            <a:r>
              <a:rPr lang="de-DE" sz="2000" dirty="0" smtClean="0"/>
              <a:t>. Blanks </a:t>
            </a:r>
            <a:r>
              <a:rPr lang="de-DE" sz="2000" dirty="0" err="1" smtClean="0"/>
              <a:t>are</a:t>
            </a:r>
            <a:r>
              <a:rPr lang="de-DE" sz="2000" dirty="0" smtClean="0"/>
              <a:t> </a:t>
            </a:r>
            <a:r>
              <a:rPr lang="de-DE" sz="2000" dirty="0" err="1" smtClean="0"/>
              <a:t>ignored</a:t>
            </a:r>
            <a:r>
              <a:rPr lang="de-DE" sz="2000" dirty="0" smtClean="0"/>
              <a:t> </a:t>
            </a:r>
            <a:r>
              <a:rPr lang="de-DE" sz="2000" dirty="0" err="1" smtClean="0"/>
              <a:t>unless</a:t>
            </a:r>
            <a:r>
              <a:rPr lang="de-DE" sz="2000" dirty="0" smtClean="0"/>
              <a:t> </a:t>
            </a:r>
            <a:r>
              <a:rPr lang="de-DE" sz="2000" dirty="0" err="1" smtClean="0"/>
              <a:t>they</a:t>
            </a:r>
            <a:r>
              <a:rPr lang="de-DE" sz="2000" dirty="0" smtClean="0"/>
              <a:t> </a:t>
            </a:r>
            <a:r>
              <a:rPr lang="de-DE" sz="2000" dirty="0" err="1" smtClean="0"/>
              <a:t>are</a:t>
            </a:r>
            <a:r>
              <a:rPr lang="de-DE" sz="2000" dirty="0" smtClean="0"/>
              <a:t> </a:t>
            </a:r>
            <a:r>
              <a:rPr lang="de-DE" sz="2000" dirty="0" err="1" smtClean="0"/>
              <a:t>quoted</a:t>
            </a:r>
            <a:r>
              <a:rPr lang="de-DE" sz="2000" dirty="0" smtClean="0"/>
              <a:t> </a:t>
            </a:r>
            <a:r>
              <a:rPr lang="de-DE" sz="2000" dirty="0" err="1" smtClean="0"/>
              <a:t>with</a:t>
            </a:r>
            <a:r>
              <a:rPr lang="de-DE" sz="2000" dirty="0" smtClean="0"/>
              <a:t> a </a:t>
            </a:r>
            <a:r>
              <a:rPr lang="de-DE" sz="2000" dirty="0" err="1" smtClean="0"/>
              <a:t>backslash</a:t>
            </a:r>
            <a:r>
              <a:rPr lang="de-DE" sz="2000" dirty="0" smtClean="0"/>
              <a:t>.</a:t>
            </a:r>
          </a:p>
          <a:p>
            <a:pPr marL="0" indent="0">
              <a:buNone/>
            </a:pPr>
            <a:endParaRPr lang="de-DE" sz="20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>
                <a:solidFill>
                  <a:schemeClr val="accent5">
                    <a:lumMod val="75000"/>
                  </a:schemeClr>
                </a:solidFill>
              </a:rPr>
              <a:t>Exercise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Try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write</a:t>
            </a:r>
            <a:r>
              <a:rPr lang="de-DE" dirty="0"/>
              <a:t> </a:t>
            </a:r>
            <a:r>
              <a:rPr lang="de-DE" dirty="0" err="1"/>
              <a:t>these</a:t>
            </a:r>
            <a:r>
              <a:rPr lang="de-DE" dirty="0"/>
              <a:t> </a:t>
            </a:r>
            <a:r>
              <a:rPr lang="de-DE" dirty="0" err="1"/>
              <a:t>examples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code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try</a:t>
            </a:r>
            <a:r>
              <a:rPr lang="de-DE" dirty="0"/>
              <a:t> out,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analyze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generate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[a-z A-Z]:[b-</a:t>
            </a:r>
            <a:r>
              <a:rPr lang="de-DE" dirty="0" err="1">
                <a:solidFill>
                  <a:schemeClr val="accent5">
                    <a:lumMod val="75000"/>
                  </a:schemeClr>
                </a:solidFill>
              </a:rPr>
              <a:t>za</a:t>
            </a:r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 B-ZA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]*</a:t>
            </a:r>
          </a:p>
          <a:p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[+-]? [0-9]* (\. [0-9]+)?</a:t>
            </a:r>
          </a:p>
          <a:p>
            <a:endParaRPr lang="de-DE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494074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>
                <a:solidFill>
                  <a:schemeClr val="accent5">
                    <a:lumMod val="75000"/>
                  </a:schemeClr>
                </a:solidFill>
              </a:rPr>
              <a:t>Character</a:t>
            </a:r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 Ranges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z="2400" dirty="0" err="1">
                <a:solidFill>
                  <a:prstClr val="black"/>
                </a:solidFill>
              </a:rPr>
              <a:t>What</a:t>
            </a:r>
            <a:r>
              <a:rPr lang="de-DE" sz="2400" dirty="0">
                <a:solidFill>
                  <a:prstClr val="black"/>
                </a:solidFill>
              </a:rPr>
              <a:t> do </a:t>
            </a:r>
            <a:r>
              <a:rPr lang="de-DE" sz="2400" dirty="0" err="1">
                <a:solidFill>
                  <a:prstClr val="black"/>
                </a:solidFill>
              </a:rPr>
              <a:t>you</a:t>
            </a:r>
            <a:r>
              <a:rPr lang="de-DE" sz="2400" dirty="0">
                <a:solidFill>
                  <a:prstClr val="black"/>
                </a:solidFill>
              </a:rPr>
              <a:t> </a:t>
            </a:r>
            <a:r>
              <a:rPr lang="de-DE" sz="2400" dirty="0" err="1">
                <a:solidFill>
                  <a:prstClr val="black"/>
                </a:solidFill>
              </a:rPr>
              <a:t>get</a:t>
            </a:r>
            <a:r>
              <a:rPr lang="de-DE" sz="2400" dirty="0">
                <a:solidFill>
                  <a:prstClr val="black"/>
                </a:solidFill>
              </a:rPr>
              <a:t> </a:t>
            </a:r>
            <a:r>
              <a:rPr lang="de-DE" sz="2400" dirty="0" err="1">
                <a:solidFill>
                  <a:prstClr val="black"/>
                </a:solidFill>
              </a:rPr>
              <a:t>for</a:t>
            </a:r>
            <a:r>
              <a:rPr lang="de-DE" sz="2400" dirty="0">
                <a:solidFill>
                  <a:prstClr val="black"/>
                </a:solidFill>
              </a:rPr>
              <a:t> </a:t>
            </a:r>
            <a:r>
              <a:rPr lang="de-DE" sz="2400" dirty="0" err="1">
                <a:solidFill>
                  <a:prstClr val="black"/>
                </a:solidFill>
              </a:rPr>
              <a:t>the</a:t>
            </a:r>
            <a:r>
              <a:rPr lang="de-DE" sz="2400" dirty="0">
                <a:solidFill>
                  <a:prstClr val="black"/>
                </a:solidFill>
              </a:rPr>
              <a:t> </a:t>
            </a:r>
            <a:r>
              <a:rPr lang="de-DE" sz="2400" dirty="0" err="1">
                <a:solidFill>
                  <a:prstClr val="black"/>
                </a:solidFill>
              </a:rPr>
              <a:t>input</a:t>
            </a:r>
            <a:r>
              <a:rPr lang="de-DE" sz="2400" dirty="0">
                <a:solidFill>
                  <a:prstClr val="black"/>
                </a:solidFill>
              </a:rPr>
              <a:t> </a:t>
            </a:r>
            <a:r>
              <a:rPr lang="de-DE" sz="2400" dirty="0">
                <a:solidFill>
                  <a:schemeClr val="accent3">
                    <a:lumMod val="75000"/>
                  </a:schemeClr>
                </a:solidFill>
              </a:rPr>
              <a:t>IBM</a:t>
            </a:r>
            <a:r>
              <a:rPr lang="de-DE" sz="2400" dirty="0" smtClean="0">
                <a:solidFill>
                  <a:prstClr val="black"/>
                </a:solidFill>
              </a:rPr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schemeClr val="accent3">
                    <a:lumMod val="75000"/>
                  </a:schemeClr>
                </a:solidFill>
              </a:rPr>
              <a:t>HAL</a:t>
            </a:r>
          </a:p>
          <a:p>
            <a:pPr marL="457200" lvl="1" indent="0">
              <a:buNone/>
            </a:pPr>
            <a:endParaRPr lang="de-DE" sz="2400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de-DE" sz="2400" dirty="0" err="1"/>
              <a:t>What</a:t>
            </a:r>
            <a:r>
              <a:rPr lang="de-DE" sz="2400" dirty="0"/>
              <a:t> </a:t>
            </a:r>
            <a:r>
              <a:rPr lang="de-DE" sz="2400" dirty="0" err="1"/>
              <a:t>does</a:t>
            </a:r>
            <a:r>
              <a:rPr lang="de-DE" sz="2400" dirty="0"/>
              <a:t> </a:t>
            </a:r>
            <a:r>
              <a:rPr lang="de-DE" sz="2400" dirty="0" err="1"/>
              <a:t>this</a:t>
            </a:r>
            <a:r>
              <a:rPr lang="de-DE" sz="2400" dirty="0"/>
              <a:t> </a:t>
            </a:r>
            <a:r>
              <a:rPr lang="de-DE" sz="2400" dirty="0" err="1"/>
              <a:t>transducer</a:t>
            </a:r>
            <a:r>
              <a:rPr lang="de-DE" sz="2400" dirty="0"/>
              <a:t> </a:t>
            </a:r>
            <a:r>
              <a:rPr lang="de-DE" sz="2400" dirty="0" err="1"/>
              <a:t>recognise</a:t>
            </a:r>
            <a:r>
              <a:rPr lang="de-DE" sz="2400" dirty="0" smtClean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2400" dirty="0" err="1">
                <a:solidFill>
                  <a:schemeClr val="accent3">
                    <a:lumMod val="75000"/>
                  </a:schemeClr>
                </a:solidFill>
              </a:rPr>
              <a:t>Integers</a:t>
            </a:r>
            <a:r>
              <a:rPr lang="de-DE" sz="2400" dirty="0">
                <a:solidFill>
                  <a:schemeClr val="accent3">
                    <a:lumMod val="75000"/>
                  </a:schemeClr>
                </a:solidFill>
              </a:rPr>
              <a:t> ans </a:t>
            </a:r>
            <a:r>
              <a:rPr lang="de-DE" sz="2400" dirty="0" err="1">
                <a:solidFill>
                  <a:schemeClr val="accent3">
                    <a:lumMod val="75000"/>
                  </a:schemeClr>
                </a:solidFill>
              </a:rPr>
              <a:t>Floats</a:t>
            </a:r>
            <a:r>
              <a:rPr lang="de-DE" sz="2400" dirty="0">
                <a:solidFill>
                  <a:schemeClr val="accent3">
                    <a:lumMod val="75000"/>
                  </a:schemeClr>
                </a:solidFill>
              </a:rPr>
              <a:t>, negative </a:t>
            </a:r>
            <a:r>
              <a:rPr lang="de-DE" sz="2400" dirty="0" err="1">
                <a:solidFill>
                  <a:schemeClr val="accent3">
                    <a:lumMod val="75000"/>
                  </a:schemeClr>
                </a:solidFill>
              </a:rPr>
              <a:t>or</a:t>
            </a:r>
            <a:r>
              <a:rPr lang="de-DE" sz="2400" dirty="0">
                <a:solidFill>
                  <a:schemeClr val="accent3">
                    <a:lumMod val="75000"/>
                  </a:schemeClr>
                </a:solidFill>
              </a:rPr>
              <a:t> positive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636567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Composition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  <a:tabLst>
                <a:tab pos="3678238" algn="l"/>
              </a:tabLst>
            </a:pPr>
            <a:endParaRPr lang="de-DE" sz="2400" dirty="0" smtClean="0"/>
          </a:p>
          <a:p>
            <a:pPr marL="0" indent="0">
              <a:buNone/>
              <a:tabLst>
                <a:tab pos="3678238" algn="l"/>
              </a:tabLst>
            </a:pP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[a-z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A-Z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]:[b-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za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B-ZA]*  ||  [a-z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A-Z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]:[b-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za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B-ZA]*</a:t>
            </a:r>
            <a:endParaRPr lang="de-DE" sz="24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  <a:tabLst>
                <a:tab pos="3678238" algn="l"/>
              </a:tabLst>
            </a:pPr>
            <a:endParaRPr lang="de-DE" sz="2400" i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  <a:tabLst>
                <a:tab pos="3678238" algn="l"/>
              </a:tabLst>
            </a:pPr>
            <a:r>
              <a:rPr lang="de-DE" sz="2400" dirty="0" smtClean="0"/>
              <a:t>The </a:t>
            </a:r>
            <a:r>
              <a:rPr lang="de-DE" sz="2400" dirty="0" err="1" smtClean="0"/>
              <a:t>output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first</a:t>
            </a:r>
            <a:r>
              <a:rPr lang="de-DE" sz="2400" dirty="0" smtClean="0"/>
              <a:t> </a:t>
            </a:r>
            <a:r>
              <a:rPr lang="de-DE" sz="2400" dirty="0" err="1" smtClean="0"/>
              <a:t>transducer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input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next</a:t>
            </a:r>
            <a:r>
              <a:rPr lang="de-DE" sz="2400" dirty="0" smtClean="0"/>
              <a:t> </a:t>
            </a:r>
            <a:r>
              <a:rPr lang="de-DE" sz="2400" dirty="0" err="1" smtClean="0"/>
              <a:t>transducer</a:t>
            </a:r>
            <a:r>
              <a:rPr lang="de-DE" sz="2400" dirty="0" smtClean="0"/>
              <a:t> (in </a:t>
            </a:r>
            <a:r>
              <a:rPr lang="de-DE" sz="2400" dirty="0" err="1" smtClean="0"/>
              <a:t>generation</a:t>
            </a:r>
            <a:r>
              <a:rPr lang="de-DE" sz="2400" dirty="0" smtClean="0"/>
              <a:t> </a:t>
            </a:r>
            <a:r>
              <a:rPr lang="de-DE" sz="2400" dirty="0" err="1" smtClean="0"/>
              <a:t>mode</a:t>
            </a:r>
            <a:r>
              <a:rPr lang="de-DE" sz="2400" dirty="0" smtClean="0"/>
              <a:t>).</a:t>
            </a:r>
          </a:p>
          <a:p>
            <a:pPr marL="0" indent="0">
              <a:buNone/>
              <a:tabLst>
                <a:tab pos="3678238" algn="l"/>
              </a:tabLst>
            </a:pPr>
            <a:r>
              <a:rPr lang="de-DE" sz="2400" dirty="0" smtClean="0"/>
              <a:t>The </a:t>
            </a:r>
            <a:r>
              <a:rPr lang="de-DE" sz="2400" dirty="0" err="1" smtClean="0"/>
              <a:t>compiler</a:t>
            </a:r>
            <a:r>
              <a:rPr lang="de-DE" sz="2400" dirty="0" smtClean="0"/>
              <a:t> </a:t>
            </a:r>
            <a:r>
              <a:rPr lang="de-DE" sz="2400" dirty="0" err="1" smtClean="0"/>
              <a:t>produces</a:t>
            </a:r>
            <a:r>
              <a:rPr lang="de-DE" sz="2400" dirty="0" smtClean="0"/>
              <a:t> a </a:t>
            </a:r>
            <a:r>
              <a:rPr lang="de-DE" sz="2400" dirty="0" err="1" smtClean="0"/>
              <a:t>single</a:t>
            </a:r>
            <a:r>
              <a:rPr lang="de-DE" sz="2400" dirty="0" smtClean="0"/>
              <a:t> </a:t>
            </a:r>
            <a:r>
              <a:rPr lang="de-DE" sz="2400" dirty="0" err="1" smtClean="0"/>
              <a:t>transducer</a:t>
            </a:r>
            <a:r>
              <a:rPr lang="de-DE" sz="2400" dirty="0" smtClean="0"/>
              <a:t> </a:t>
            </a:r>
            <a:r>
              <a:rPr lang="de-DE" sz="2400" dirty="0" err="1" smtClean="0"/>
              <a:t>which</a:t>
            </a:r>
            <a:r>
              <a:rPr lang="de-DE" sz="2400" dirty="0" smtClean="0"/>
              <a:t> </a:t>
            </a:r>
            <a:r>
              <a:rPr lang="de-DE" sz="2400" dirty="0" err="1" smtClean="0"/>
              <a:t>directly</a:t>
            </a:r>
            <a:r>
              <a:rPr lang="de-DE" sz="2400" dirty="0" smtClean="0"/>
              <a:t> </a:t>
            </a:r>
            <a:r>
              <a:rPr lang="de-DE" sz="2400" dirty="0" err="1" smtClean="0"/>
              <a:t>produces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final </a:t>
            </a:r>
            <a:r>
              <a:rPr lang="de-DE" sz="2400" dirty="0" err="1" smtClean="0"/>
              <a:t>output</a:t>
            </a:r>
            <a:r>
              <a:rPr lang="de-DE" sz="2400" dirty="0" smtClean="0"/>
              <a:t> </a:t>
            </a:r>
            <a:r>
              <a:rPr lang="de-DE" sz="2400" dirty="0" err="1" smtClean="0"/>
              <a:t>without</a:t>
            </a:r>
            <a:r>
              <a:rPr lang="de-DE" sz="2400" dirty="0" smtClean="0"/>
              <a:t> an intermediate </a:t>
            </a:r>
            <a:r>
              <a:rPr lang="de-DE" sz="2400" dirty="0" err="1" smtClean="0"/>
              <a:t>step</a:t>
            </a:r>
            <a:r>
              <a:rPr lang="de-DE" sz="2400" dirty="0" smtClean="0"/>
              <a:t>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>
                <a:solidFill>
                  <a:schemeClr val="accent5">
                    <a:lumMod val="75000"/>
                  </a:schemeClr>
                </a:solidFill>
              </a:rPr>
              <a:t>Exercise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Try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write</a:t>
            </a:r>
            <a:r>
              <a:rPr lang="de-DE" dirty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/>
              <a:t>examples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code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try</a:t>
            </a:r>
            <a:r>
              <a:rPr lang="de-DE" dirty="0"/>
              <a:t> out,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analyzes</a:t>
            </a:r>
            <a:r>
              <a:rPr lang="de-DE" dirty="0" smtClean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 smtClean="0"/>
              <a:t>generates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sz="3000" dirty="0">
                <a:solidFill>
                  <a:schemeClr val="accent5">
                    <a:lumMod val="75000"/>
                  </a:schemeClr>
                </a:solidFill>
              </a:rPr>
              <a:t>[a-z A-Z]:[b-</a:t>
            </a:r>
            <a:r>
              <a:rPr lang="de-DE" sz="3000" dirty="0" err="1">
                <a:solidFill>
                  <a:schemeClr val="accent5">
                    <a:lumMod val="75000"/>
                  </a:schemeClr>
                </a:solidFill>
              </a:rPr>
              <a:t>za</a:t>
            </a:r>
            <a:r>
              <a:rPr lang="de-DE" sz="3000" dirty="0">
                <a:solidFill>
                  <a:schemeClr val="accent5">
                    <a:lumMod val="75000"/>
                  </a:schemeClr>
                </a:solidFill>
              </a:rPr>
              <a:t> B-ZA]*  ||  [a-z A-Z]:[b-</a:t>
            </a:r>
            <a:r>
              <a:rPr lang="de-DE" sz="3000" dirty="0" err="1">
                <a:solidFill>
                  <a:schemeClr val="accent5">
                    <a:lumMod val="75000"/>
                  </a:schemeClr>
                </a:solidFill>
              </a:rPr>
              <a:t>za</a:t>
            </a:r>
            <a:r>
              <a:rPr lang="de-DE" sz="3000" dirty="0">
                <a:solidFill>
                  <a:schemeClr val="accent5">
                    <a:lumMod val="75000"/>
                  </a:schemeClr>
                </a:solidFill>
              </a:rPr>
              <a:t> B-ZA]*</a:t>
            </a:r>
            <a:endParaRPr lang="de-DE" sz="3000" i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25575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Printing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Transducers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  <a:tabLst>
                <a:tab pos="3678238" algn="l"/>
              </a:tabLst>
            </a:pPr>
            <a:r>
              <a:rPr lang="de-DE" sz="2000" dirty="0" smtClean="0"/>
              <a:t>&gt; echo ‘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[a-z 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A-Z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]:[b-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za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 B-ZA]*  ||  [a-z 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A-Z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]:[b-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za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 B-ZA]*</a:t>
            </a:r>
            <a:r>
              <a:rPr lang="de-DE" sz="2000" dirty="0" smtClean="0"/>
              <a:t>‘ &gt; test.fst</a:t>
            </a:r>
          </a:p>
          <a:p>
            <a:pPr marL="0" indent="0">
              <a:buNone/>
              <a:tabLst>
                <a:tab pos="3678238" algn="l"/>
              </a:tabLst>
            </a:pPr>
            <a:r>
              <a:rPr lang="de-DE" sz="2000" dirty="0" smtClean="0"/>
              <a:t>&gt; fst-compiler-utf8 test.fst </a:t>
            </a:r>
            <a:r>
              <a:rPr lang="de-DE" sz="2000" dirty="0" err="1" smtClean="0"/>
              <a:t>test.a</a:t>
            </a:r>
            <a:endParaRPr lang="de-DE" sz="2000" dirty="0" smtClean="0"/>
          </a:p>
          <a:p>
            <a:pPr marL="0" indent="0">
              <a:buNone/>
              <a:tabLst>
                <a:tab pos="3678238" algn="l"/>
              </a:tabLst>
            </a:pPr>
            <a:r>
              <a:rPr lang="de-DE" sz="2000" dirty="0" smtClean="0"/>
              <a:t>&gt; </a:t>
            </a:r>
            <a:r>
              <a:rPr lang="de-DE" sz="2000" dirty="0" err="1" smtClean="0"/>
              <a:t>fst-print</a:t>
            </a:r>
            <a:r>
              <a:rPr lang="de-DE" sz="2000" dirty="0" smtClean="0"/>
              <a:t> </a:t>
            </a:r>
            <a:r>
              <a:rPr lang="de-DE" sz="2000" dirty="0" err="1" smtClean="0"/>
              <a:t>test.a</a:t>
            </a:r>
            <a:endParaRPr lang="de-DE" sz="2000" dirty="0" smtClean="0"/>
          </a:p>
          <a:p>
            <a:pPr marL="0" indent="0">
              <a:buNone/>
              <a:tabLst>
                <a:tab pos="3678238" algn="l"/>
              </a:tabLst>
            </a:pPr>
            <a:r>
              <a:rPr lang="de-DE" sz="2000" dirty="0" smtClean="0"/>
              <a:t>0       0       Y       A</a:t>
            </a:r>
          </a:p>
          <a:p>
            <a:pPr marL="0" indent="0">
              <a:buNone/>
              <a:tabLst>
                <a:tab pos="3678238" algn="l"/>
              </a:tabLst>
            </a:pPr>
            <a:r>
              <a:rPr lang="de-DE" sz="2000" dirty="0" smtClean="0"/>
              <a:t>0       0       Z       B</a:t>
            </a:r>
          </a:p>
          <a:p>
            <a:pPr marL="0" indent="0">
              <a:buNone/>
              <a:tabLst>
                <a:tab pos="3678238" algn="l"/>
              </a:tabLst>
            </a:pPr>
            <a:r>
              <a:rPr lang="de-DE" sz="2000" dirty="0" smtClean="0"/>
              <a:t>0       0       A       C</a:t>
            </a:r>
          </a:p>
          <a:p>
            <a:pPr marL="0" indent="0">
              <a:buNone/>
              <a:tabLst>
                <a:tab pos="3678238" algn="l"/>
              </a:tabLst>
            </a:pPr>
            <a:r>
              <a:rPr lang="de-DE" sz="2000" dirty="0" smtClean="0"/>
              <a:t>0       0       B       D</a:t>
            </a:r>
          </a:p>
          <a:p>
            <a:pPr marL="0" indent="0">
              <a:buNone/>
              <a:tabLst>
                <a:tab pos="3678238" algn="l"/>
              </a:tabLst>
            </a:pPr>
            <a:r>
              <a:rPr lang="de-DE" sz="2000" dirty="0" smtClean="0"/>
              <a:t>0       0       C       E</a:t>
            </a:r>
          </a:p>
          <a:p>
            <a:pPr marL="0" indent="0">
              <a:buNone/>
              <a:tabLst>
                <a:tab pos="3678238" algn="l"/>
              </a:tabLst>
            </a:pPr>
            <a:r>
              <a:rPr lang="de-DE" sz="2000" dirty="0" smtClean="0"/>
              <a:t>…</a:t>
            </a:r>
          </a:p>
          <a:p>
            <a:pPr marL="0" indent="0">
              <a:buNone/>
              <a:tabLst>
                <a:tab pos="3678238" algn="l"/>
              </a:tabLst>
            </a:pPr>
            <a:r>
              <a:rPr lang="pl-PL" sz="2000" dirty="0" smtClean="0"/>
              <a:t>0       0       x       z</a:t>
            </a:r>
          </a:p>
          <a:p>
            <a:pPr marL="0" indent="0">
              <a:buNone/>
              <a:tabLst>
                <a:tab pos="3678238" algn="l"/>
              </a:tabLst>
            </a:pPr>
            <a:r>
              <a:rPr lang="pl-PL" sz="2000" dirty="0" smtClean="0"/>
              <a:t>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Outline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sz="2800" dirty="0" smtClean="0"/>
          </a:p>
          <a:p>
            <a:r>
              <a:rPr lang="de-DE" sz="2800" dirty="0" err="1" smtClean="0"/>
              <a:t>How</a:t>
            </a:r>
            <a:r>
              <a:rPr lang="de-DE" sz="2800" dirty="0" smtClean="0"/>
              <a:t> </a:t>
            </a:r>
            <a:r>
              <a:rPr lang="de-DE" sz="2800" dirty="0" err="1" smtClean="0"/>
              <a:t>to</a:t>
            </a:r>
            <a:r>
              <a:rPr lang="de-DE" sz="2800" dirty="0" smtClean="0"/>
              <a:t> </a:t>
            </a:r>
            <a:r>
              <a:rPr lang="de-DE" sz="2800" dirty="0" err="1" smtClean="0"/>
              <a:t>work</a:t>
            </a:r>
            <a:r>
              <a:rPr lang="de-DE" sz="2800" dirty="0" smtClean="0"/>
              <a:t> </a:t>
            </a:r>
            <a:r>
              <a:rPr lang="de-DE" sz="2800" dirty="0" err="1" smtClean="0"/>
              <a:t>with</a:t>
            </a:r>
            <a:r>
              <a:rPr lang="de-DE" sz="2800" dirty="0" smtClean="0"/>
              <a:t> SFST?</a:t>
            </a:r>
          </a:p>
          <a:p>
            <a:r>
              <a:rPr lang="de-DE" sz="2800" dirty="0" smtClean="0"/>
              <a:t>SFST </a:t>
            </a:r>
            <a:r>
              <a:rPr lang="de-DE" sz="2800" dirty="0" err="1" smtClean="0"/>
              <a:t>Programming</a:t>
            </a:r>
            <a:r>
              <a:rPr lang="de-DE" sz="2800" dirty="0" smtClean="0"/>
              <a:t> </a:t>
            </a:r>
            <a:r>
              <a:rPr lang="de-DE" sz="2800" dirty="0" err="1" smtClean="0"/>
              <a:t>Exercises</a:t>
            </a:r>
            <a:endParaRPr lang="de-DE" sz="2800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SFST Programs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>
            <a:noAutofit/>
          </a:bodyPr>
          <a:lstStyle/>
          <a:p>
            <a:pPr marL="273050" indent="-366713">
              <a:spcBef>
                <a:spcPts val="0"/>
              </a:spcBef>
            </a:pPr>
            <a:r>
              <a:rPr lang="de-DE" sz="2000" dirty="0" err="1" smtClean="0"/>
              <a:t>fst-compiler</a:t>
            </a:r>
            <a:r>
              <a:rPr lang="de-DE" sz="2000" dirty="0" smtClean="0"/>
              <a:t> test.fst </a:t>
            </a:r>
            <a:r>
              <a:rPr lang="de-DE" sz="2000" dirty="0" err="1" smtClean="0"/>
              <a:t>test.a</a:t>
            </a: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reads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an SFST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program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and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translates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it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into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a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transducer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  <a:b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Use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fst-compiler-utf8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it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you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use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Unicode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symbols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pPr marL="273050" indent="-366713">
              <a:spcBef>
                <a:spcPts val="0"/>
              </a:spcBef>
            </a:pPr>
            <a:r>
              <a:rPr lang="de-DE" sz="2000" dirty="0" err="1" smtClean="0"/>
              <a:t>fst-print</a:t>
            </a:r>
            <a:r>
              <a:rPr lang="de-DE" sz="2000" dirty="0" smtClean="0"/>
              <a:t> </a:t>
            </a:r>
            <a:r>
              <a:rPr lang="de-DE" sz="2000" dirty="0" err="1" smtClean="0"/>
              <a:t>test.a</a:t>
            </a: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prints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the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transitions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of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a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compiled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transducer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in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tabular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form</a:t>
            </a:r>
            <a:endParaRPr lang="de-DE" sz="2000" dirty="0" smtClean="0"/>
          </a:p>
          <a:p>
            <a:pPr marL="273050" indent="-366713">
              <a:spcBef>
                <a:spcPts val="0"/>
              </a:spcBef>
            </a:pPr>
            <a:r>
              <a:rPr lang="de-DE" sz="2000" dirty="0" err="1" smtClean="0"/>
              <a:t>fst-generate</a:t>
            </a:r>
            <a:r>
              <a:rPr lang="de-DE" sz="2000" dirty="0" smtClean="0"/>
              <a:t> </a:t>
            </a:r>
            <a:r>
              <a:rPr lang="de-DE" sz="2000" dirty="0" err="1" smtClean="0"/>
              <a:t>test.a</a:t>
            </a: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prints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all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the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string-to-string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mappings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(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with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colon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notation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)</a:t>
            </a:r>
            <a:b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and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might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not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terminate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  <a:endParaRPr lang="de-DE" sz="2000" dirty="0" smtClean="0"/>
          </a:p>
          <a:p>
            <a:pPr marL="273050" indent="-366713">
              <a:spcBef>
                <a:spcPts val="0"/>
              </a:spcBef>
            </a:pPr>
            <a:r>
              <a:rPr lang="de-DE" sz="2000" dirty="0" err="1" smtClean="0"/>
              <a:t>fst-mor</a:t>
            </a:r>
            <a:r>
              <a:rPr lang="de-DE" sz="2000" dirty="0" smtClean="0"/>
              <a:t> </a:t>
            </a:r>
            <a:r>
              <a:rPr lang="de-DE" sz="2000" dirty="0" err="1" smtClean="0"/>
              <a:t>test.a</a:t>
            </a: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analyse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and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generate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strings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interactively</a:t>
            </a:r>
            <a:endParaRPr lang="de-DE" sz="2000" i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273050" indent="-366713">
              <a:spcBef>
                <a:spcPts val="0"/>
              </a:spcBef>
            </a:pPr>
            <a:r>
              <a:rPr lang="de-DE" sz="2000" dirty="0" err="1" smtClean="0"/>
              <a:t>fst-compact</a:t>
            </a:r>
            <a:r>
              <a:rPr lang="de-DE" sz="2000" dirty="0" smtClean="0"/>
              <a:t> </a:t>
            </a:r>
            <a:r>
              <a:rPr lang="de-DE" sz="2000" dirty="0" err="1" smtClean="0"/>
              <a:t>test.a</a:t>
            </a:r>
            <a:r>
              <a:rPr lang="de-DE" sz="2000" dirty="0" smtClean="0"/>
              <a:t> test.ca</a:t>
            </a:r>
            <a:br>
              <a:rPr lang="de-DE" sz="2000" dirty="0" smtClean="0"/>
            </a:b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convert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the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transducer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to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a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more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efficient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format</a:t>
            </a:r>
            <a:endParaRPr lang="de-DE" sz="2000" dirty="0" smtClean="0"/>
          </a:p>
          <a:p>
            <a:pPr marL="273050" indent="-366713">
              <a:spcBef>
                <a:spcPts val="0"/>
              </a:spcBef>
            </a:pPr>
            <a:r>
              <a:rPr lang="de-DE" sz="2000" dirty="0" smtClean="0"/>
              <a:t>fst-infl2 test.ca input.txt</a:t>
            </a:r>
            <a:br>
              <a:rPr lang="de-DE" sz="2000" dirty="0" smtClean="0"/>
            </a:b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analyses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a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sequence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of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strings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with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a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compact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transducer</a:t>
            </a:r>
            <a:endParaRPr lang="de-DE" sz="2000" i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273050" indent="-366713">
              <a:spcBef>
                <a:spcPts val="600"/>
              </a:spcBef>
              <a:buNone/>
            </a:pPr>
            <a:r>
              <a:rPr lang="de-DE" sz="2000" i="1" dirty="0" smtClean="0"/>
              <a:t>Call </a:t>
            </a:r>
            <a:r>
              <a:rPr lang="de-DE" sz="2000" i="1" dirty="0" err="1" smtClean="0"/>
              <a:t>the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programs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with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option</a:t>
            </a:r>
            <a:r>
              <a:rPr lang="de-DE" sz="2000" i="1" dirty="0" smtClean="0"/>
              <a:t> „-h“ </a:t>
            </a:r>
            <a:r>
              <a:rPr lang="de-DE" sz="2000" i="1" dirty="0" err="1" smtClean="0"/>
              <a:t>to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get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information</a:t>
            </a:r>
            <a:r>
              <a:rPr lang="de-DE" sz="2000" i="1" dirty="0" smtClean="0"/>
              <a:t> on </a:t>
            </a:r>
            <a:r>
              <a:rPr lang="de-DE" sz="2000" i="1" dirty="0" err="1" smtClean="0"/>
              <a:t>available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options</a:t>
            </a:r>
            <a:r>
              <a:rPr lang="de-DE" sz="2000" i="1" dirty="0" smtClean="0"/>
              <a:t>.</a:t>
            </a:r>
            <a:endParaRPr lang="de-DE" sz="2800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Transducer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Variables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73050" indent="-273050">
              <a:buNone/>
              <a:tabLst>
                <a:tab pos="3678238" algn="l"/>
              </a:tabLst>
            </a:pPr>
            <a:r>
              <a:rPr lang="de-DE" sz="2000" dirty="0" smtClean="0"/>
              <a:t>$</a:t>
            </a:r>
            <a:r>
              <a:rPr lang="de-DE" sz="2000" dirty="0" err="1" smtClean="0"/>
              <a:t>Vroot</a:t>
            </a:r>
            <a:r>
              <a:rPr lang="de-DE" sz="2000" dirty="0" smtClean="0"/>
              <a:t>$ = walk | talk | </a:t>
            </a:r>
            <a:r>
              <a:rPr lang="de-DE" sz="2000" dirty="0" err="1" smtClean="0"/>
              <a:t>bark</a:t>
            </a:r>
            <a:r>
              <a:rPr lang="de-DE" sz="2000" dirty="0" smtClean="0"/>
              <a:t>	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%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list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of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verbs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with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regular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inflection</a:t>
            </a:r>
            <a:endParaRPr lang="de-DE" sz="2000" i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273050" indent="-273050">
              <a:buNone/>
              <a:tabLst>
                <a:tab pos="3678238" algn="l"/>
              </a:tabLst>
            </a:pPr>
            <a:r>
              <a:rPr lang="de-DE" sz="2000" dirty="0" smtClean="0"/>
              <a:t>$</a:t>
            </a:r>
            <a:r>
              <a:rPr lang="de-DE" sz="2000" dirty="0" err="1" smtClean="0"/>
              <a:t>Vinfl</a:t>
            </a:r>
            <a:r>
              <a:rPr lang="de-DE" sz="2000" dirty="0" smtClean="0"/>
              <a:t>$ = &lt;V&gt;:&lt;&gt; (\	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%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regular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verbal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inflection</a:t>
            </a:r>
            <a:endParaRPr lang="de-DE" sz="2000" dirty="0" smtClean="0"/>
          </a:p>
          <a:p>
            <a:pPr marL="273050" indent="-273050">
              <a:buNone/>
              <a:tabLst>
                <a:tab pos="3678238" algn="l"/>
              </a:tabLst>
            </a:pPr>
            <a:r>
              <a:rPr lang="de-DE" sz="2000" dirty="0" smtClean="0"/>
              <a:t>	[&lt;</a:t>
            </a:r>
            <a:r>
              <a:rPr lang="de-DE" sz="2000" dirty="0" err="1" smtClean="0"/>
              <a:t>inf</a:t>
            </a:r>
            <a:r>
              <a:rPr lang="de-DE" sz="2000" dirty="0" smtClean="0"/>
              <a:t>&gt;&lt;n3s&gt;]:&lt;&gt; |\</a:t>
            </a:r>
          </a:p>
          <a:p>
            <a:pPr marL="273050" indent="-273050">
              <a:buNone/>
              <a:tabLst>
                <a:tab pos="3678238" algn="l"/>
              </a:tabLst>
            </a:pPr>
            <a:r>
              <a:rPr lang="de-DE" sz="2000" dirty="0" smtClean="0"/>
              <a:t>	{&lt;3s&gt;}:{s} |\</a:t>
            </a:r>
          </a:p>
          <a:p>
            <a:pPr marL="273050" indent="-273050">
              <a:buNone/>
              <a:tabLst>
                <a:tab pos="3678238" algn="l"/>
              </a:tabLst>
            </a:pPr>
            <a:r>
              <a:rPr lang="de-DE" sz="2000" dirty="0" smtClean="0"/>
              <a:t>	{&lt;</a:t>
            </a:r>
            <a:r>
              <a:rPr lang="de-DE" sz="2000" dirty="0" err="1" smtClean="0"/>
              <a:t>ger</a:t>
            </a:r>
            <a:r>
              <a:rPr lang="de-DE" sz="2000" dirty="0" smtClean="0"/>
              <a:t>&gt;}:{</a:t>
            </a:r>
            <a:r>
              <a:rPr lang="de-DE" sz="2000" dirty="0" err="1" smtClean="0"/>
              <a:t>ing</a:t>
            </a:r>
            <a:r>
              <a:rPr lang="de-DE" sz="2000" dirty="0" smtClean="0"/>
              <a:t>} |\</a:t>
            </a:r>
          </a:p>
          <a:p>
            <a:pPr marL="273050" indent="-273050">
              <a:spcAft>
                <a:spcPts val="1200"/>
              </a:spcAft>
              <a:buNone/>
              <a:tabLst>
                <a:tab pos="3678238" algn="l"/>
              </a:tabLst>
            </a:pPr>
            <a:r>
              <a:rPr lang="de-DE" sz="2000" dirty="0" smtClean="0"/>
              <a:t>	{&lt;</a:t>
            </a:r>
            <a:r>
              <a:rPr lang="de-DE" sz="2000" dirty="0" err="1" smtClean="0"/>
              <a:t>past</a:t>
            </a:r>
            <a:r>
              <a:rPr lang="de-DE" sz="2000" dirty="0" smtClean="0"/>
              <a:t>&gt;}:{</a:t>
            </a:r>
            <a:r>
              <a:rPr lang="de-DE" sz="2000" dirty="0" err="1" smtClean="0"/>
              <a:t>ed</a:t>
            </a:r>
            <a:r>
              <a:rPr lang="de-DE" sz="2000" dirty="0" smtClean="0"/>
              <a:t>})</a:t>
            </a:r>
          </a:p>
          <a:p>
            <a:pPr marL="273050" indent="-273050">
              <a:buNone/>
              <a:tabLst>
                <a:tab pos="3678238" algn="l"/>
              </a:tabLst>
            </a:pPr>
            <a:r>
              <a:rPr lang="de-DE" sz="2000" dirty="0" smtClean="0"/>
              <a:t>$</a:t>
            </a:r>
            <a:r>
              <a:rPr lang="de-DE" sz="2000" dirty="0" err="1" smtClean="0"/>
              <a:t>Nroot</a:t>
            </a:r>
            <a:r>
              <a:rPr lang="de-DE" sz="2000" dirty="0" smtClean="0"/>
              <a:t>$ = hat | </a:t>
            </a:r>
            <a:r>
              <a:rPr lang="de-DE" sz="2000" dirty="0" err="1" smtClean="0"/>
              <a:t>head</a:t>
            </a:r>
            <a:r>
              <a:rPr lang="de-DE" sz="2000" dirty="0" smtClean="0"/>
              <a:t> | </a:t>
            </a:r>
            <a:r>
              <a:rPr lang="de-DE" sz="2000" dirty="0" err="1" smtClean="0"/>
              <a:t>trick</a:t>
            </a:r>
            <a:r>
              <a:rPr lang="de-DE" sz="2000" dirty="0" smtClean="0"/>
              <a:t>	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%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list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of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nouns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with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regular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inflection</a:t>
            </a:r>
            <a:endParaRPr lang="de-DE" sz="2000" dirty="0" smtClean="0"/>
          </a:p>
          <a:p>
            <a:pPr marL="273050" indent="-273050">
              <a:buNone/>
              <a:tabLst>
                <a:tab pos="3678238" algn="l"/>
              </a:tabLst>
            </a:pPr>
            <a:r>
              <a:rPr lang="de-DE" sz="2000" dirty="0" smtClean="0"/>
              <a:t>$</a:t>
            </a:r>
            <a:r>
              <a:rPr lang="de-DE" sz="2000" dirty="0" err="1" smtClean="0"/>
              <a:t>Ninfl</a:t>
            </a:r>
            <a:r>
              <a:rPr lang="de-DE" sz="2000" dirty="0" smtClean="0"/>
              <a:t>$ = &lt;N&gt;:&lt;&gt; (\	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%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regular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nominal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inflection</a:t>
            </a:r>
            <a:endParaRPr lang="de-DE" sz="2000" dirty="0" smtClean="0"/>
          </a:p>
          <a:p>
            <a:pPr marL="273050" indent="-273050">
              <a:buNone/>
              <a:tabLst>
                <a:tab pos="3678238" algn="l"/>
              </a:tabLst>
            </a:pPr>
            <a:r>
              <a:rPr lang="de-DE" sz="2000" dirty="0" smtClean="0"/>
              <a:t>	{&lt;</a:t>
            </a:r>
            <a:r>
              <a:rPr lang="de-DE" sz="2000" dirty="0" err="1" smtClean="0"/>
              <a:t>sg</a:t>
            </a:r>
            <a:r>
              <a:rPr lang="de-DE" sz="2000" dirty="0" smtClean="0"/>
              <a:t>&gt;}:{} |\</a:t>
            </a:r>
          </a:p>
          <a:p>
            <a:pPr marL="273050" indent="-273050">
              <a:spcAft>
                <a:spcPts val="1200"/>
              </a:spcAft>
              <a:buNone/>
              <a:tabLst>
                <a:tab pos="3678238" algn="l"/>
              </a:tabLst>
            </a:pPr>
            <a:r>
              <a:rPr lang="de-DE" sz="2000" dirty="0" smtClean="0"/>
              <a:t>	{&lt;</a:t>
            </a:r>
            <a:r>
              <a:rPr lang="de-DE" sz="2000" dirty="0" err="1" smtClean="0"/>
              <a:t>pl</a:t>
            </a:r>
            <a:r>
              <a:rPr lang="de-DE" sz="2000" dirty="0" smtClean="0"/>
              <a:t>&gt;}:{s})</a:t>
            </a:r>
          </a:p>
          <a:p>
            <a:pPr marL="273050" indent="-273050">
              <a:buNone/>
              <a:tabLst>
                <a:tab pos="3678238" algn="l"/>
              </a:tabLst>
            </a:pPr>
            <a:r>
              <a:rPr lang="de-DE" sz="2000" dirty="0" smtClean="0"/>
              <a:t>$</a:t>
            </a:r>
            <a:r>
              <a:rPr lang="de-DE" sz="2000" dirty="0" err="1" smtClean="0"/>
              <a:t>Vroot</a:t>
            </a:r>
            <a:r>
              <a:rPr lang="de-DE" sz="2000" dirty="0" smtClean="0"/>
              <a:t>$ $</a:t>
            </a:r>
            <a:r>
              <a:rPr lang="de-DE" sz="2000" dirty="0" err="1" smtClean="0"/>
              <a:t>Vinfl</a:t>
            </a:r>
            <a:r>
              <a:rPr lang="de-DE" sz="2000" dirty="0" smtClean="0"/>
              <a:t>$ | $</a:t>
            </a:r>
            <a:r>
              <a:rPr lang="de-DE" sz="2000" dirty="0" err="1" smtClean="0"/>
              <a:t>Nroot</a:t>
            </a:r>
            <a:r>
              <a:rPr lang="de-DE" sz="2000" dirty="0" smtClean="0"/>
              <a:t>$ $</a:t>
            </a:r>
            <a:r>
              <a:rPr lang="de-DE" sz="2000" dirty="0" err="1" smtClean="0"/>
              <a:t>Ninfl</a:t>
            </a:r>
            <a:r>
              <a:rPr lang="de-DE" sz="2000" dirty="0" smtClean="0"/>
              <a:t>$	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%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combine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stems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and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inflectional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endings</a:t>
            </a:r>
            <a:endParaRPr lang="de-DE" sz="2000" dirty="0" smtClean="0"/>
          </a:p>
          <a:p>
            <a:pPr marL="273050" indent="-273050">
              <a:buNone/>
              <a:tabLst>
                <a:tab pos="3678238" algn="l"/>
              </a:tabLst>
            </a:pPr>
            <a:endParaRPr lang="de-DE" sz="20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>
                <a:solidFill>
                  <a:schemeClr val="accent5">
                    <a:lumMod val="75000"/>
                  </a:schemeClr>
                </a:solidFill>
              </a:rPr>
              <a:t>Exercise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r>
              <a:rPr lang="de-DE" dirty="0"/>
              <a:t>Try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write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examples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code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try</a:t>
            </a:r>
            <a:r>
              <a:rPr lang="de-DE" dirty="0"/>
              <a:t> out,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analyzes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generates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endParaRPr lang="de-DE" dirty="0" smtClean="0"/>
          </a:p>
          <a:p>
            <a:pPr marL="273050" indent="-273050">
              <a:buNone/>
              <a:tabLst>
                <a:tab pos="3678238" algn="l"/>
              </a:tabLst>
            </a:pPr>
            <a:r>
              <a:rPr lang="de-DE" sz="29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$</a:t>
            </a:r>
            <a:r>
              <a:rPr lang="de-DE" sz="29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Vroot</a:t>
            </a:r>
            <a:r>
              <a:rPr lang="de-DE" sz="29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$ = </a:t>
            </a:r>
            <a:r>
              <a:rPr lang="de-DE" sz="29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walk</a:t>
            </a:r>
            <a:r>
              <a:rPr lang="de-DE" sz="29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| </a:t>
            </a:r>
            <a:r>
              <a:rPr lang="de-DE" sz="29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talk</a:t>
            </a:r>
            <a:r>
              <a:rPr lang="de-DE" sz="29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| </a:t>
            </a:r>
            <a:r>
              <a:rPr lang="de-DE" sz="29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bark</a:t>
            </a:r>
            <a:r>
              <a:rPr lang="de-DE" dirty="0"/>
              <a:t>	</a:t>
            </a:r>
            <a:r>
              <a:rPr lang="de-DE" i="1" dirty="0">
                <a:solidFill>
                  <a:schemeClr val="accent3">
                    <a:lumMod val="75000"/>
                  </a:schemeClr>
                </a:solidFill>
              </a:rPr>
              <a:t>% </a:t>
            </a:r>
            <a:r>
              <a:rPr lang="de-DE" i="1" dirty="0" err="1">
                <a:solidFill>
                  <a:schemeClr val="accent3">
                    <a:lumMod val="75000"/>
                  </a:schemeClr>
                </a:solidFill>
              </a:rPr>
              <a:t>list</a:t>
            </a:r>
            <a:r>
              <a:rPr lang="de-DE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i="1" dirty="0" err="1">
                <a:solidFill>
                  <a:schemeClr val="accent3">
                    <a:lumMod val="75000"/>
                  </a:schemeClr>
                </a:solidFill>
              </a:rPr>
              <a:t>of</a:t>
            </a:r>
            <a:r>
              <a:rPr lang="de-DE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i="1" dirty="0" err="1">
                <a:solidFill>
                  <a:schemeClr val="accent3">
                    <a:lumMod val="75000"/>
                  </a:schemeClr>
                </a:solidFill>
              </a:rPr>
              <a:t>verbs</a:t>
            </a:r>
            <a:r>
              <a:rPr lang="de-DE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i="1" dirty="0" err="1">
                <a:solidFill>
                  <a:schemeClr val="accent3">
                    <a:lumMod val="75000"/>
                  </a:schemeClr>
                </a:solidFill>
              </a:rPr>
              <a:t>with</a:t>
            </a:r>
            <a:r>
              <a:rPr lang="de-DE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i="1" dirty="0" err="1">
                <a:solidFill>
                  <a:schemeClr val="accent3">
                    <a:lumMod val="75000"/>
                  </a:schemeClr>
                </a:solidFill>
              </a:rPr>
              <a:t>regular</a:t>
            </a:r>
            <a:r>
              <a:rPr lang="de-DE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i="1" dirty="0" err="1">
                <a:solidFill>
                  <a:schemeClr val="accent3">
                    <a:lumMod val="75000"/>
                  </a:schemeClr>
                </a:solidFill>
              </a:rPr>
              <a:t>inflection</a:t>
            </a:r>
            <a:endParaRPr lang="de-DE" i="1" dirty="0">
              <a:solidFill>
                <a:schemeClr val="accent3">
                  <a:lumMod val="75000"/>
                </a:schemeClr>
              </a:solidFill>
            </a:endParaRPr>
          </a:p>
          <a:p>
            <a:pPr marL="273050" indent="-273050">
              <a:buNone/>
              <a:tabLst>
                <a:tab pos="3678238" algn="l"/>
              </a:tabLst>
            </a:pPr>
            <a:r>
              <a:rPr lang="de-DE" sz="29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$</a:t>
            </a:r>
            <a:r>
              <a:rPr lang="de-DE" sz="29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Vinfl</a:t>
            </a:r>
            <a:r>
              <a:rPr lang="de-DE" sz="29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$ = &lt;V&gt;:&lt;&gt; (\</a:t>
            </a:r>
            <a:r>
              <a:rPr lang="de-DE" dirty="0"/>
              <a:t>	</a:t>
            </a:r>
            <a:r>
              <a:rPr lang="de-DE" i="1" dirty="0">
                <a:solidFill>
                  <a:schemeClr val="accent3">
                    <a:lumMod val="75000"/>
                  </a:schemeClr>
                </a:solidFill>
              </a:rPr>
              <a:t>% </a:t>
            </a:r>
            <a:r>
              <a:rPr lang="de-DE" i="1" dirty="0" err="1">
                <a:solidFill>
                  <a:schemeClr val="accent3">
                    <a:lumMod val="75000"/>
                  </a:schemeClr>
                </a:solidFill>
              </a:rPr>
              <a:t>regular</a:t>
            </a:r>
            <a:r>
              <a:rPr lang="de-DE" i="1" dirty="0">
                <a:solidFill>
                  <a:schemeClr val="accent3">
                    <a:lumMod val="75000"/>
                  </a:schemeClr>
                </a:solidFill>
              </a:rPr>
              <a:t> verbal </a:t>
            </a:r>
            <a:r>
              <a:rPr lang="de-DE" i="1" dirty="0" err="1">
                <a:solidFill>
                  <a:schemeClr val="accent3">
                    <a:lumMod val="75000"/>
                  </a:schemeClr>
                </a:solidFill>
              </a:rPr>
              <a:t>inflection</a:t>
            </a:r>
            <a:endParaRPr lang="de-DE" dirty="0"/>
          </a:p>
          <a:p>
            <a:pPr marL="273050" indent="-273050">
              <a:buNone/>
              <a:tabLst>
                <a:tab pos="3678238" algn="l"/>
              </a:tabLst>
            </a:pPr>
            <a:r>
              <a:rPr lang="de-DE" dirty="0"/>
              <a:t>	</a:t>
            </a:r>
            <a:r>
              <a:rPr lang="de-DE" sz="29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[&lt;</a:t>
            </a:r>
            <a:r>
              <a:rPr lang="de-DE" sz="29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inf</a:t>
            </a:r>
            <a:r>
              <a:rPr lang="de-DE" sz="29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&gt;&lt;n3s&gt;]:&lt;&gt; |\</a:t>
            </a:r>
          </a:p>
          <a:p>
            <a:pPr marL="273050" indent="-273050">
              <a:buNone/>
              <a:tabLst>
                <a:tab pos="3678238" algn="l"/>
              </a:tabLst>
            </a:pPr>
            <a:r>
              <a:rPr lang="de-DE" sz="29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	{&lt;3s&gt;}:{s} |\</a:t>
            </a:r>
          </a:p>
          <a:p>
            <a:pPr marL="273050" indent="-273050">
              <a:buNone/>
              <a:tabLst>
                <a:tab pos="3678238" algn="l"/>
              </a:tabLst>
            </a:pPr>
            <a:r>
              <a:rPr lang="de-DE" sz="29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	{&lt;</a:t>
            </a:r>
            <a:r>
              <a:rPr lang="de-DE" sz="29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ger</a:t>
            </a:r>
            <a:r>
              <a:rPr lang="de-DE" sz="29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&gt;}:{</a:t>
            </a:r>
            <a:r>
              <a:rPr lang="de-DE" sz="29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ing</a:t>
            </a:r>
            <a:r>
              <a:rPr lang="de-DE" sz="29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} |\</a:t>
            </a:r>
          </a:p>
          <a:p>
            <a:pPr marL="273050" indent="-273050">
              <a:spcAft>
                <a:spcPts val="1200"/>
              </a:spcAft>
              <a:buNone/>
              <a:tabLst>
                <a:tab pos="3678238" algn="l"/>
              </a:tabLst>
            </a:pPr>
            <a:r>
              <a:rPr lang="de-DE" sz="29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	{&lt;</a:t>
            </a:r>
            <a:r>
              <a:rPr lang="de-DE" sz="29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past</a:t>
            </a:r>
            <a:r>
              <a:rPr lang="de-DE" sz="29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&gt;}:{</a:t>
            </a:r>
            <a:r>
              <a:rPr lang="de-DE" sz="29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ed</a:t>
            </a:r>
            <a:r>
              <a:rPr lang="de-DE" sz="29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})</a:t>
            </a:r>
          </a:p>
          <a:p>
            <a:pPr marL="273050" indent="-273050">
              <a:buNone/>
              <a:tabLst>
                <a:tab pos="3678238" algn="l"/>
              </a:tabLst>
            </a:pPr>
            <a:r>
              <a:rPr lang="de-DE" sz="29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$</a:t>
            </a:r>
            <a:r>
              <a:rPr lang="de-DE" sz="29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Nroot</a:t>
            </a:r>
            <a:r>
              <a:rPr lang="de-DE" sz="29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$ = hat | </a:t>
            </a:r>
            <a:r>
              <a:rPr lang="de-DE" sz="29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head</a:t>
            </a:r>
            <a:r>
              <a:rPr lang="de-DE" sz="29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| </a:t>
            </a:r>
            <a:r>
              <a:rPr lang="de-DE" sz="29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trick</a:t>
            </a:r>
            <a:r>
              <a:rPr lang="de-DE" dirty="0"/>
              <a:t>	</a:t>
            </a:r>
            <a:r>
              <a:rPr lang="de-DE" i="1" dirty="0">
                <a:solidFill>
                  <a:schemeClr val="accent3">
                    <a:lumMod val="75000"/>
                  </a:schemeClr>
                </a:solidFill>
              </a:rPr>
              <a:t>% </a:t>
            </a:r>
            <a:r>
              <a:rPr lang="de-DE" i="1" dirty="0" err="1">
                <a:solidFill>
                  <a:schemeClr val="accent3">
                    <a:lumMod val="75000"/>
                  </a:schemeClr>
                </a:solidFill>
              </a:rPr>
              <a:t>list</a:t>
            </a:r>
            <a:r>
              <a:rPr lang="de-DE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i="1" dirty="0" err="1">
                <a:solidFill>
                  <a:schemeClr val="accent3">
                    <a:lumMod val="75000"/>
                  </a:schemeClr>
                </a:solidFill>
              </a:rPr>
              <a:t>of</a:t>
            </a:r>
            <a:r>
              <a:rPr lang="de-DE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i="1" dirty="0" err="1">
                <a:solidFill>
                  <a:schemeClr val="accent3">
                    <a:lumMod val="75000"/>
                  </a:schemeClr>
                </a:solidFill>
              </a:rPr>
              <a:t>nouns</a:t>
            </a:r>
            <a:r>
              <a:rPr lang="de-DE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i="1" dirty="0" err="1">
                <a:solidFill>
                  <a:schemeClr val="accent3">
                    <a:lumMod val="75000"/>
                  </a:schemeClr>
                </a:solidFill>
              </a:rPr>
              <a:t>with</a:t>
            </a:r>
            <a:r>
              <a:rPr lang="de-DE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i="1" dirty="0" err="1">
                <a:solidFill>
                  <a:schemeClr val="accent3">
                    <a:lumMod val="75000"/>
                  </a:schemeClr>
                </a:solidFill>
              </a:rPr>
              <a:t>regular</a:t>
            </a:r>
            <a:r>
              <a:rPr lang="de-DE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i="1" dirty="0" err="1">
                <a:solidFill>
                  <a:schemeClr val="accent3">
                    <a:lumMod val="75000"/>
                  </a:schemeClr>
                </a:solidFill>
              </a:rPr>
              <a:t>inflection</a:t>
            </a:r>
            <a:endParaRPr lang="de-DE" dirty="0"/>
          </a:p>
          <a:p>
            <a:pPr marL="273050" indent="-273050">
              <a:buNone/>
              <a:tabLst>
                <a:tab pos="3678238" algn="l"/>
              </a:tabLst>
            </a:pPr>
            <a:r>
              <a:rPr lang="de-DE" sz="29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$</a:t>
            </a:r>
            <a:r>
              <a:rPr lang="de-DE" sz="29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Ninfl</a:t>
            </a:r>
            <a:r>
              <a:rPr lang="de-DE" sz="29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$ = &lt;N&gt;:&lt;&gt; (\</a:t>
            </a:r>
            <a:r>
              <a:rPr lang="de-DE" dirty="0"/>
              <a:t>	</a:t>
            </a:r>
            <a:r>
              <a:rPr lang="de-DE" i="1" dirty="0" smtClean="0">
                <a:solidFill>
                  <a:schemeClr val="accent3">
                    <a:lumMod val="75000"/>
                  </a:schemeClr>
                </a:solidFill>
              </a:rPr>
              <a:t>% </a:t>
            </a:r>
            <a:r>
              <a:rPr lang="de-DE" i="1" dirty="0" err="1" smtClean="0">
                <a:solidFill>
                  <a:schemeClr val="accent3">
                    <a:lumMod val="75000"/>
                  </a:schemeClr>
                </a:solidFill>
              </a:rPr>
              <a:t>regular</a:t>
            </a:r>
            <a:r>
              <a:rPr lang="de-DE" i="1" dirty="0" smtClean="0">
                <a:solidFill>
                  <a:schemeClr val="accent3">
                    <a:lumMod val="75000"/>
                  </a:schemeClr>
                </a:solidFill>
              </a:rPr>
              <a:t> nominal </a:t>
            </a:r>
            <a:r>
              <a:rPr lang="de-DE" i="1" dirty="0" err="1" smtClean="0">
                <a:solidFill>
                  <a:schemeClr val="accent3">
                    <a:lumMod val="75000"/>
                  </a:schemeClr>
                </a:solidFill>
              </a:rPr>
              <a:t>inflection</a:t>
            </a:r>
            <a:endParaRPr lang="de-DE" dirty="0" smtClean="0"/>
          </a:p>
          <a:p>
            <a:pPr marL="273050" indent="-273050">
              <a:buNone/>
              <a:tabLst>
                <a:tab pos="3678238" algn="l"/>
              </a:tabLst>
            </a:pPr>
            <a:r>
              <a:rPr lang="de-DE" dirty="0" smtClean="0"/>
              <a:t>	</a:t>
            </a:r>
            <a:r>
              <a:rPr lang="de-DE" sz="29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{&lt;</a:t>
            </a:r>
            <a:r>
              <a:rPr lang="de-DE" sz="29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sg</a:t>
            </a:r>
            <a:r>
              <a:rPr lang="de-DE" sz="29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&gt;}:{} |\</a:t>
            </a:r>
          </a:p>
          <a:p>
            <a:pPr marL="273050" indent="-273050">
              <a:spcAft>
                <a:spcPts val="1200"/>
              </a:spcAft>
              <a:buNone/>
              <a:tabLst>
                <a:tab pos="3678238" algn="l"/>
              </a:tabLst>
            </a:pPr>
            <a:r>
              <a:rPr lang="de-DE" sz="29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	{&lt;</a:t>
            </a:r>
            <a:r>
              <a:rPr lang="de-DE" sz="29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pl</a:t>
            </a:r>
            <a:r>
              <a:rPr lang="de-DE" sz="29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&gt;}:{s})</a:t>
            </a:r>
          </a:p>
          <a:p>
            <a:pPr marL="273050" indent="-273050">
              <a:buNone/>
              <a:tabLst>
                <a:tab pos="3678238" algn="l"/>
              </a:tabLst>
            </a:pPr>
            <a:r>
              <a:rPr lang="de-DE" sz="29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$</a:t>
            </a:r>
            <a:r>
              <a:rPr lang="de-DE" sz="29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Vroot</a:t>
            </a:r>
            <a:r>
              <a:rPr lang="de-DE" sz="29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$ $</a:t>
            </a:r>
            <a:r>
              <a:rPr lang="de-DE" sz="29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Vinfl</a:t>
            </a:r>
            <a:r>
              <a:rPr lang="de-DE" sz="29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$ | $</a:t>
            </a:r>
            <a:r>
              <a:rPr lang="de-DE" sz="29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Nroot</a:t>
            </a:r>
            <a:r>
              <a:rPr lang="de-DE" sz="29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$ $</a:t>
            </a:r>
            <a:r>
              <a:rPr lang="de-DE" sz="29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Ninfl</a:t>
            </a:r>
            <a:r>
              <a:rPr lang="de-DE" sz="29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$</a:t>
            </a:r>
            <a:r>
              <a:rPr lang="de-DE" dirty="0"/>
              <a:t>	</a:t>
            </a:r>
            <a:endParaRPr lang="de-DE" dirty="0" smtClean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29671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>
                <a:solidFill>
                  <a:schemeClr val="accent5">
                    <a:lumMod val="75000"/>
                  </a:schemeClr>
                </a:solidFill>
              </a:rPr>
              <a:t>Exercise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Write a </a:t>
            </a:r>
            <a:r>
              <a:rPr lang="de-DE" dirty="0" err="1" smtClean="0"/>
              <a:t>program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maps</a:t>
            </a:r>
            <a:r>
              <a:rPr lang="de-DE" dirty="0" smtClean="0"/>
              <a:t> all </a:t>
            </a:r>
            <a:r>
              <a:rPr lang="de-DE" dirty="0" err="1" smtClean="0"/>
              <a:t>letters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a </a:t>
            </a:r>
            <a:r>
              <a:rPr lang="de-DE" dirty="0" err="1" smtClean="0"/>
              <a:t>number</a:t>
            </a:r>
            <a:endParaRPr lang="de-DE" dirty="0" smtClean="0"/>
          </a:p>
          <a:p>
            <a:r>
              <a:rPr lang="de-DE" dirty="0" smtClean="0"/>
              <a:t>Write a </a:t>
            </a:r>
            <a:r>
              <a:rPr lang="de-DE" dirty="0" err="1" smtClean="0"/>
              <a:t>program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maps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word</a:t>
            </a:r>
            <a:r>
              <a:rPr lang="de-DE" dirty="0" smtClean="0"/>
              <a:t> </a:t>
            </a:r>
            <a:r>
              <a:rPr lang="de-DE" dirty="0" err="1" smtClean="0"/>
              <a:t>foot</a:t>
            </a:r>
            <a:r>
              <a:rPr lang="de-DE" dirty="0" smtClean="0"/>
              <a:t> </a:t>
            </a:r>
            <a:r>
              <a:rPr lang="de-DE" dirty="0" err="1" smtClean="0"/>
              <a:t>onto</a:t>
            </a:r>
            <a:r>
              <a:rPr lang="de-DE" dirty="0" smtClean="0"/>
              <a:t> </a:t>
            </a:r>
            <a:r>
              <a:rPr lang="de-DE" dirty="0" err="1" smtClean="0"/>
              <a:t>it´s</a:t>
            </a:r>
            <a:r>
              <a:rPr lang="de-DE" dirty="0" smtClean="0"/>
              <a:t> plural </a:t>
            </a:r>
            <a:r>
              <a:rPr lang="de-DE" dirty="0" smtClean="0"/>
              <a:t>form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379218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Solution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[0-9 0-9 0-9] :[a-z A-Z</a:t>
            </a:r>
            <a:r>
              <a:rPr lang="pl-PL" sz="2400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]*</a:t>
            </a:r>
            <a:endParaRPr lang="de-DE" sz="2400" dirty="0" smtClean="0">
              <a:solidFill>
                <a:schemeClr val="accent5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de-DE" sz="2400" dirty="0" smtClean="0">
              <a:solidFill>
                <a:schemeClr val="accent5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r>
              <a:rPr lang="de-DE" sz="24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f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e:o e:o t</a:t>
            </a:r>
          </a:p>
          <a:p>
            <a:pPr marL="0" indent="0">
              <a:buNone/>
            </a:pPr>
            <a:endParaRPr lang="de-DE" sz="2400" dirty="0" smtClean="0">
              <a:solidFill>
                <a:schemeClr val="accent5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029763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Homework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sz="2800" dirty="0"/>
              <a:t>Write a </a:t>
            </a:r>
            <a:r>
              <a:rPr lang="de-DE" sz="2800" dirty="0" err="1"/>
              <a:t>pipeline</a:t>
            </a:r>
            <a:r>
              <a:rPr lang="de-DE" sz="2800" dirty="0"/>
              <a:t> </a:t>
            </a:r>
            <a:r>
              <a:rPr lang="de-DE" sz="2800" dirty="0" err="1"/>
              <a:t>that</a:t>
            </a:r>
            <a:r>
              <a:rPr lang="de-DE" sz="2800" dirty="0"/>
              <a:t> </a:t>
            </a:r>
            <a:r>
              <a:rPr lang="de-DE" sz="2800" dirty="0" err="1"/>
              <a:t>maps</a:t>
            </a:r>
            <a:r>
              <a:rPr lang="de-DE" sz="2800" dirty="0"/>
              <a:t> all </a:t>
            </a:r>
            <a:r>
              <a:rPr lang="de-DE" sz="2800" dirty="0" err="1"/>
              <a:t>letters</a:t>
            </a:r>
            <a:r>
              <a:rPr lang="de-DE" sz="2800" dirty="0"/>
              <a:t> </a:t>
            </a:r>
            <a:r>
              <a:rPr lang="de-DE" sz="2800" dirty="0" err="1"/>
              <a:t>to</a:t>
            </a:r>
            <a:r>
              <a:rPr lang="de-DE" sz="2800" dirty="0"/>
              <a:t> </a:t>
            </a:r>
            <a:r>
              <a:rPr lang="de-DE" sz="2800" dirty="0" err="1"/>
              <a:t>lowercase</a:t>
            </a:r>
            <a:r>
              <a:rPr lang="de-DE" sz="2800" dirty="0"/>
              <a:t> </a:t>
            </a:r>
            <a:r>
              <a:rPr lang="de-DE" sz="2800" dirty="0" err="1"/>
              <a:t>and</a:t>
            </a:r>
            <a:r>
              <a:rPr lang="de-DE" sz="2800" dirty="0"/>
              <a:t> </a:t>
            </a:r>
            <a:r>
              <a:rPr lang="de-DE" sz="2800" dirty="0" err="1"/>
              <a:t>orders</a:t>
            </a:r>
            <a:r>
              <a:rPr lang="de-DE" sz="2800" dirty="0"/>
              <a:t> </a:t>
            </a:r>
            <a:r>
              <a:rPr lang="de-DE" sz="2800" dirty="0" err="1"/>
              <a:t>them</a:t>
            </a:r>
            <a:r>
              <a:rPr lang="de-DE" sz="2800" dirty="0"/>
              <a:t> </a:t>
            </a:r>
            <a:r>
              <a:rPr lang="de-DE" sz="2800" dirty="0" err="1"/>
              <a:t>backwards</a:t>
            </a:r>
            <a:endParaRPr lang="de-DE" sz="2800" dirty="0"/>
          </a:p>
          <a:p>
            <a:pPr marL="0" indent="0">
              <a:buNone/>
            </a:pPr>
            <a:endParaRPr lang="de-DE" sz="2600" dirty="0" smtClean="0"/>
          </a:p>
          <a:p>
            <a:r>
              <a:rPr lang="de-DE" sz="2600" dirty="0" smtClean="0"/>
              <a:t>Family </a:t>
            </a:r>
            <a:r>
              <a:rPr lang="de-DE" sz="2600" dirty="0" smtClean="0"/>
              <a:t>Huber </a:t>
            </a:r>
            <a:r>
              <a:rPr lang="de-DE" sz="2600" dirty="0" err="1" smtClean="0"/>
              <a:t>has</a:t>
            </a:r>
            <a:r>
              <a:rPr lang="de-DE" sz="2600" dirty="0" smtClean="0"/>
              <a:t> </a:t>
            </a:r>
            <a:r>
              <a:rPr lang="de-DE" sz="2600" dirty="0" err="1" smtClean="0"/>
              <a:t>three</a:t>
            </a:r>
            <a:r>
              <a:rPr lang="de-DE" sz="2600" dirty="0" smtClean="0"/>
              <a:t> </a:t>
            </a:r>
            <a:r>
              <a:rPr lang="de-DE" sz="2600" dirty="0" err="1" smtClean="0"/>
              <a:t>children</a:t>
            </a:r>
            <a:r>
              <a:rPr lang="de-DE" sz="2600" dirty="0" smtClean="0"/>
              <a:t>. </a:t>
            </a:r>
            <a:r>
              <a:rPr lang="de-DE" sz="2600" dirty="0" err="1" smtClean="0"/>
              <a:t>Their</a:t>
            </a:r>
            <a:r>
              <a:rPr lang="de-DE" sz="2600" dirty="0" smtClean="0"/>
              <a:t> </a:t>
            </a:r>
            <a:r>
              <a:rPr lang="de-DE" sz="2600" dirty="0" err="1" smtClean="0"/>
              <a:t>first</a:t>
            </a:r>
            <a:r>
              <a:rPr lang="de-DE" sz="2600" dirty="0" smtClean="0"/>
              <a:t> </a:t>
            </a:r>
            <a:r>
              <a:rPr lang="de-DE" sz="2600" dirty="0" err="1" smtClean="0"/>
              <a:t>child</a:t>
            </a:r>
            <a:r>
              <a:rPr lang="de-DE" sz="2600" dirty="0" smtClean="0"/>
              <a:t> </a:t>
            </a:r>
            <a:r>
              <a:rPr lang="de-DE" sz="2600" dirty="0" err="1" smtClean="0"/>
              <a:t>is</a:t>
            </a:r>
            <a:r>
              <a:rPr lang="de-DE" sz="2600" dirty="0" smtClean="0"/>
              <a:t> </a:t>
            </a:r>
            <a:r>
              <a:rPr lang="de-DE" sz="2600" dirty="0" err="1" smtClean="0"/>
              <a:t>called</a:t>
            </a:r>
            <a:r>
              <a:rPr lang="de-DE" sz="2600" dirty="0" smtClean="0"/>
              <a:t> Mia, </a:t>
            </a:r>
            <a:r>
              <a:rPr lang="de-DE" sz="2600" dirty="0" err="1" smtClean="0"/>
              <a:t>the</a:t>
            </a:r>
            <a:r>
              <a:rPr lang="de-DE" sz="2600" dirty="0" smtClean="0"/>
              <a:t> </a:t>
            </a:r>
            <a:r>
              <a:rPr lang="de-DE" sz="2600" dirty="0" err="1" smtClean="0"/>
              <a:t>next</a:t>
            </a:r>
            <a:r>
              <a:rPr lang="de-DE" sz="2600" dirty="0" smtClean="0"/>
              <a:t> </a:t>
            </a:r>
            <a:r>
              <a:rPr lang="de-DE" sz="2600" dirty="0" err="1" smtClean="0"/>
              <a:t>one</a:t>
            </a:r>
            <a:r>
              <a:rPr lang="de-DE" sz="2600" dirty="0" smtClean="0"/>
              <a:t> Toni </a:t>
            </a:r>
            <a:r>
              <a:rPr lang="de-DE" sz="2600" dirty="0" err="1" smtClean="0"/>
              <a:t>and</a:t>
            </a:r>
            <a:r>
              <a:rPr lang="de-DE" sz="2600" dirty="0" smtClean="0"/>
              <a:t> </a:t>
            </a:r>
            <a:r>
              <a:rPr lang="de-DE" sz="2600" dirty="0" err="1" smtClean="0"/>
              <a:t>the</a:t>
            </a:r>
            <a:r>
              <a:rPr lang="de-DE" sz="2600" dirty="0" smtClean="0"/>
              <a:t> last </a:t>
            </a:r>
            <a:r>
              <a:rPr lang="de-DE" sz="2600" dirty="0" err="1" smtClean="0"/>
              <a:t>one</a:t>
            </a:r>
            <a:r>
              <a:rPr lang="de-DE" sz="2600" dirty="0" smtClean="0"/>
              <a:t> Pia. </a:t>
            </a:r>
          </a:p>
          <a:p>
            <a:r>
              <a:rPr lang="de-DE" sz="2600" dirty="0" smtClean="0"/>
              <a:t>Family Band </a:t>
            </a:r>
            <a:r>
              <a:rPr lang="de-DE" sz="2600" dirty="0" err="1" smtClean="0"/>
              <a:t>has</a:t>
            </a:r>
            <a:r>
              <a:rPr lang="de-DE" sz="2600" dirty="0" smtClean="0"/>
              <a:t> </a:t>
            </a:r>
            <a:r>
              <a:rPr lang="de-DE" sz="2600" dirty="0" err="1" smtClean="0"/>
              <a:t>three</a:t>
            </a:r>
            <a:r>
              <a:rPr lang="de-DE" sz="2600" dirty="0" smtClean="0"/>
              <a:t> </a:t>
            </a:r>
            <a:r>
              <a:rPr lang="de-DE" sz="2600" dirty="0" err="1" smtClean="0"/>
              <a:t>children</a:t>
            </a:r>
            <a:r>
              <a:rPr lang="de-DE" sz="2600" dirty="0" smtClean="0"/>
              <a:t> </a:t>
            </a:r>
            <a:r>
              <a:rPr lang="de-DE" sz="2600" dirty="0" err="1" smtClean="0"/>
              <a:t>as</a:t>
            </a:r>
            <a:r>
              <a:rPr lang="de-DE" sz="2600" dirty="0" smtClean="0"/>
              <a:t> </a:t>
            </a:r>
            <a:r>
              <a:rPr lang="de-DE" sz="2600" dirty="0" err="1" smtClean="0"/>
              <a:t>well</a:t>
            </a:r>
            <a:r>
              <a:rPr lang="de-DE" sz="2600" dirty="0" smtClean="0"/>
              <a:t>. Michael, Paul </a:t>
            </a:r>
            <a:r>
              <a:rPr lang="de-DE" sz="2600" dirty="0" err="1" smtClean="0"/>
              <a:t>and</a:t>
            </a:r>
            <a:r>
              <a:rPr lang="de-DE" sz="2600" dirty="0" smtClean="0"/>
              <a:t> Pia.</a:t>
            </a:r>
          </a:p>
          <a:p>
            <a:r>
              <a:rPr lang="de-DE" sz="2600" dirty="0" smtClean="0"/>
              <a:t>Write a </a:t>
            </a:r>
            <a:r>
              <a:rPr lang="de-DE" sz="2600" dirty="0" err="1" smtClean="0"/>
              <a:t>program</a:t>
            </a:r>
            <a:r>
              <a:rPr lang="de-DE" sz="2600" dirty="0" smtClean="0"/>
              <a:t>, </a:t>
            </a:r>
            <a:r>
              <a:rPr lang="de-DE" sz="2600" dirty="0" err="1" smtClean="0"/>
              <a:t>that</a:t>
            </a:r>
            <a:r>
              <a:rPr lang="de-DE" sz="2600" dirty="0" smtClean="0"/>
              <a:t> </a:t>
            </a:r>
            <a:r>
              <a:rPr lang="de-DE" sz="2600" dirty="0" err="1" smtClean="0"/>
              <a:t>can</a:t>
            </a:r>
            <a:r>
              <a:rPr lang="de-DE" sz="2600" dirty="0" smtClean="0"/>
              <a:t> </a:t>
            </a:r>
            <a:r>
              <a:rPr lang="de-DE" sz="2600" dirty="0" err="1" smtClean="0"/>
              <a:t>tell</a:t>
            </a:r>
            <a:r>
              <a:rPr lang="de-DE" sz="2600" dirty="0" smtClean="0"/>
              <a:t> </a:t>
            </a:r>
            <a:r>
              <a:rPr lang="de-DE" sz="2600" dirty="0" err="1" smtClean="0"/>
              <a:t>us</a:t>
            </a:r>
            <a:r>
              <a:rPr lang="de-DE" sz="2600" dirty="0" smtClean="0"/>
              <a:t> </a:t>
            </a:r>
            <a:r>
              <a:rPr lang="de-DE" sz="2600" dirty="0" err="1" smtClean="0"/>
              <a:t>the</a:t>
            </a:r>
            <a:r>
              <a:rPr lang="de-DE" sz="2600" dirty="0" smtClean="0"/>
              <a:t> </a:t>
            </a:r>
            <a:r>
              <a:rPr lang="de-DE" sz="2600" dirty="0" err="1" smtClean="0"/>
              <a:t>following</a:t>
            </a:r>
            <a:r>
              <a:rPr lang="de-DE" sz="2600" dirty="0" smtClean="0"/>
              <a:t> </a:t>
            </a:r>
            <a:r>
              <a:rPr lang="de-DE" sz="2600" dirty="0" err="1" smtClean="0"/>
              <a:t>details</a:t>
            </a:r>
            <a:r>
              <a:rPr lang="de-DE" sz="2600" dirty="0" smtClean="0"/>
              <a:t> </a:t>
            </a:r>
            <a:r>
              <a:rPr lang="de-DE" sz="2600" dirty="0" err="1" smtClean="0"/>
              <a:t>about</a:t>
            </a:r>
            <a:r>
              <a:rPr lang="de-DE" sz="2600" dirty="0" smtClean="0"/>
              <a:t> </a:t>
            </a:r>
            <a:r>
              <a:rPr lang="de-DE" sz="2600" dirty="0" err="1" smtClean="0"/>
              <a:t>the</a:t>
            </a:r>
            <a:r>
              <a:rPr lang="de-DE" sz="2600" dirty="0" smtClean="0"/>
              <a:t> </a:t>
            </a:r>
            <a:r>
              <a:rPr lang="de-DE" sz="2600" dirty="0" err="1" smtClean="0"/>
              <a:t>children</a:t>
            </a:r>
            <a:r>
              <a:rPr lang="de-DE" sz="2600" dirty="0" smtClean="0"/>
              <a:t>: </a:t>
            </a:r>
            <a:r>
              <a:rPr lang="de-DE" sz="2600" dirty="0" err="1" smtClean="0"/>
              <a:t>which</a:t>
            </a:r>
            <a:r>
              <a:rPr lang="de-DE" sz="2600" dirty="0" smtClean="0"/>
              <a:t> </a:t>
            </a:r>
            <a:r>
              <a:rPr lang="de-DE" sz="2600" dirty="0" err="1" smtClean="0"/>
              <a:t>family</a:t>
            </a:r>
            <a:r>
              <a:rPr lang="de-DE" sz="2600" dirty="0" smtClean="0"/>
              <a:t> </a:t>
            </a:r>
            <a:r>
              <a:rPr lang="de-DE" sz="2600" dirty="0" err="1" smtClean="0"/>
              <a:t>does</a:t>
            </a:r>
            <a:r>
              <a:rPr lang="de-DE" sz="2600" dirty="0" smtClean="0"/>
              <a:t> he/</a:t>
            </a:r>
            <a:r>
              <a:rPr lang="de-DE" sz="2600" dirty="0" err="1" smtClean="0"/>
              <a:t>she</a:t>
            </a:r>
            <a:r>
              <a:rPr lang="de-DE" sz="2600" dirty="0" smtClean="0"/>
              <a:t> </a:t>
            </a:r>
            <a:r>
              <a:rPr lang="de-DE" sz="2600" dirty="0" err="1" smtClean="0"/>
              <a:t>belong</a:t>
            </a:r>
            <a:r>
              <a:rPr lang="de-DE" sz="2600" dirty="0" smtClean="0"/>
              <a:t> </a:t>
            </a:r>
            <a:r>
              <a:rPr lang="de-DE" sz="2600" dirty="0" err="1" smtClean="0"/>
              <a:t>to</a:t>
            </a:r>
            <a:r>
              <a:rPr lang="de-DE" sz="2600" dirty="0" smtClean="0"/>
              <a:t>, </a:t>
            </a:r>
            <a:r>
              <a:rPr lang="de-DE" sz="2600" dirty="0" err="1" smtClean="0"/>
              <a:t>is</a:t>
            </a:r>
            <a:r>
              <a:rPr lang="de-DE" sz="2600" dirty="0" smtClean="0"/>
              <a:t> </a:t>
            </a:r>
            <a:r>
              <a:rPr lang="de-DE" sz="2600" dirty="0" err="1" smtClean="0"/>
              <a:t>it</a:t>
            </a:r>
            <a:r>
              <a:rPr lang="de-DE" sz="2600" dirty="0" smtClean="0"/>
              <a:t> a </a:t>
            </a:r>
            <a:r>
              <a:rPr lang="de-DE" sz="2600" dirty="0" err="1" smtClean="0"/>
              <a:t>son</a:t>
            </a:r>
            <a:r>
              <a:rPr lang="de-DE" sz="2600" dirty="0" smtClean="0"/>
              <a:t> </a:t>
            </a:r>
            <a:r>
              <a:rPr lang="de-DE" sz="2600" dirty="0" err="1" smtClean="0"/>
              <a:t>or</a:t>
            </a:r>
            <a:r>
              <a:rPr lang="de-DE" sz="2600" dirty="0" smtClean="0"/>
              <a:t> a </a:t>
            </a:r>
            <a:r>
              <a:rPr lang="de-DE" sz="2600" dirty="0" err="1" smtClean="0"/>
              <a:t>daugter</a:t>
            </a:r>
            <a:r>
              <a:rPr lang="de-DE" sz="2600" dirty="0" smtClean="0"/>
              <a:t>, was he/</a:t>
            </a:r>
            <a:r>
              <a:rPr lang="de-DE" sz="2600" dirty="0" err="1" smtClean="0"/>
              <a:t>she</a:t>
            </a:r>
            <a:r>
              <a:rPr lang="de-DE" sz="2600" dirty="0" smtClean="0"/>
              <a:t> </a:t>
            </a:r>
            <a:r>
              <a:rPr lang="de-DE" sz="2600" dirty="0" err="1" smtClean="0"/>
              <a:t>the</a:t>
            </a:r>
            <a:r>
              <a:rPr lang="de-DE" sz="2600" dirty="0" smtClean="0"/>
              <a:t> </a:t>
            </a:r>
            <a:r>
              <a:rPr lang="de-DE" sz="2600" dirty="0" err="1" smtClean="0"/>
              <a:t>first</a:t>
            </a:r>
            <a:r>
              <a:rPr lang="de-DE" sz="2600" dirty="0" smtClean="0"/>
              <a:t>, </a:t>
            </a:r>
            <a:r>
              <a:rPr lang="de-DE" sz="2600" dirty="0" err="1" smtClean="0"/>
              <a:t>second</a:t>
            </a:r>
            <a:r>
              <a:rPr lang="de-DE" sz="2600" dirty="0" smtClean="0"/>
              <a:t> </a:t>
            </a:r>
            <a:r>
              <a:rPr lang="de-DE" sz="2600" dirty="0" err="1" smtClean="0"/>
              <a:t>or</a:t>
            </a:r>
            <a:r>
              <a:rPr lang="de-DE" sz="2600" dirty="0" smtClean="0"/>
              <a:t> </a:t>
            </a:r>
            <a:r>
              <a:rPr lang="de-DE" sz="2600" dirty="0" err="1" smtClean="0"/>
              <a:t>third</a:t>
            </a:r>
            <a:r>
              <a:rPr lang="de-DE" sz="2600" dirty="0" smtClean="0"/>
              <a:t> </a:t>
            </a:r>
            <a:r>
              <a:rPr lang="de-DE" sz="2600" dirty="0" err="1" smtClean="0"/>
              <a:t>child</a:t>
            </a:r>
            <a:r>
              <a:rPr lang="de-DE" sz="2600" dirty="0" smtClean="0"/>
              <a:t>.</a:t>
            </a:r>
          </a:p>
          <a:p>
            <a:r>
              <a:rPr lang="de-DE" sz="2600" dirty="0" smtClean="0"/>
              <a:t>Output </a:t>
            </a:r>
            <a:r>
              <a:rPr lang="de-DE" sz="2600" dirty="0" err="1" smtClean="0"/>
              <a:t>format</a:t>
            </a:r>
            <a:r>
              <a:rPr lang="de-DE" sz="2600" dirty="0" smtClean="0"/>
              <a:t>:</a:t>
            </a:r>
            <a:endParaRPr lang="de-DE" sz="2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family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family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name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first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, 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second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child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gender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&gt;</a:t>
            </a:r>
            <a:endParaRPr lang="de-DE" sz="2000" dirty="0">
              <a:solidFill>
                <a:schemeClr val="accent5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217634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Thank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attention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2860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SFST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indent="-273050">
              <a:tabLst>
                <a:tab pos="2963863" algn="l"/>
              </a:tabLst>
            </a:pPr>
            <a:endParaRPr lang="de-DE" sz="2800" dirty="0" smtClean="0"/>
          </a:p>
          <a:p>
            <a:pPr marL="273050" indent="-273050">
              <a:tabLst>
                <a:tab pos="2963863" algn="l"/>
              </a:tabLst>
            </a:pPr>
            <a:r>
              <a:rPr lang="de-DE" sz="2800" dirty="0" err="1" smtClean="0"/>
              <a:t>programming</a:t>
            </a:r>
            <a:r>
              <a:rPr lang="de-DE" sz="2800" dirty="0" smtClean="0"/>
              <a:t> </a:t>
            </a:r>
            <a:r>
              <a:rPr lang="de-DE" sz="2800" dirty="0" err="1" smtClean="0"/>
              <a:t>language</a:t>
            </a:r>
            <a:r>
              <a:rPr lang="de-DE" sz="2800" dirty="0" smtClean="0"/>
              <a:t> </a:t>
            </a:r>
            <a:r>
              <a:rPr lang="de-DE" sz="2800" dirty="0" err="1" smtClean="0"/>
              <a:t>for</a:t>
            </a:r>
            <a:r>
              <a:rPr lang="de-DE" sz="2800" dirty="0" smtClean="0"/>
              <a:t> </a:t>
            </a:r>
            <a:r>
              <a:rPr lang="de-DE" sz="2800" dirty="0" err="1" smtClean="0"/>
              <a:t>developing</a:t>
            </a:r>
            <a:r>
              <a:rPr lang="de-DE" sz="2800" dirty="0" smtClean="0"/>
              <a:t> finite-</a:t>
            </a:r>
            <a:r>
              <a:rPr lang="de-DE" sz="2800" dirty="0" err="1" smtClean="0"/>
              <a:t>state</a:t>
            </a:r>
            <a:r>
              <a:rPr lang="de-DE" sz="2800" dirty="0" smtClean="0"/>
              <a:t> </a:t>
            </a:r>
            <a:r>
              <a:rPr lang="de-DE" sz="2800" dirty="0" err="1" smtClean="0"/>
              <a:t>transducers</a:t>
            </a:r>
            <a:endParaRPr lang="de-DE" sz="2800" dirty="0" smtClean="0"/>
          </a:p>
          <a:p>
            <a:pPr marL="273050" indent="-273050">
              <a:tabLst>
                <a:tab pos="2963863" algn="l"/>
              </a:tabLst>
            </a:pPr>
            <a:r>
              <a:rPr lang="de-DE" sz="2800" dirty="0" err="1" smtClean="0"/>
              <a:t>compiler</a:t>
            </a:r>
            <a:r>
              <a:rPr lang="de-DE" sz="2800" dirty="0" smtClean="0"/>
              <a:t> </a:t>
            </a:r>
            <a:r>
              <a:rPr lang="de-DE" sz="2800" dirty="0" err="1" smtClean="0"/>
              <a:t>which</a:t>
            </a:r>
            <a:r>
              <a:rPr lang="de-DE" sz="2800" dirty="0" smtClean="0"/>
              <a:t> </a:t>
            </a:r>
            <a:r>
              <a:rPr lang="de-DE" sz="2800" dirty="0" err="1" smtClean="0"/>
              <a:t>translates</a:t>
            </a:r>
            <a:r>
              <a:rPr lang="de-DE" sz="2800" dirty="0" smtClean="0"/>
              <a:t> </a:t>
            </a:r>
            <a:r>
              <a:rPr lang="de-DE" sz="2800" dirty="0" err="1" smtClean="0"/>
              <a:t>programs</a:t>
            </a:r>
            <a:r>
              <a:rPr lang="de-DE" sz="2800" dirty="0" smtClean="0"/>
              <a:t> </a:t>
            </a:r>
            <a:r>
              <a:rPr lang="de-DE" sz="2800" dirty="0" err="1" smtClean="0"/>
              <a:t>to</a:t>
            </a:r>
            <a:r>
              <a:rPr lang="de-DE" sz="2800" dirty="0" smtClean="0"/>
              <a:t> </a:t>
            </a:r>
            <a:r>
              <a:rPr lang="de-DE" sz="2800" dirty="0" err="1" smtClean="0"/>
              <a:t>transducers</a:t>
            </a:r>
            <a:endParaRPr lang="de-DE" sz="2800" dirty="0" smtClean="0"/>
          </a:p>
          <a:p>
            <a:pPr marL="273050" indent="-273050">
              <a:tabLst>
                <a:tab pos="2963863" algn="l"/>
              </a:tabLst>
            </a:pPr>
            <a:r>
              <a:rPr lang="de-DE" sz="2800" dirty="0" err="1" smtClean="0"/>
              <a:t>tools</a:t>
            </a:r>
            <a:r>
              <a:rPr lang="de-DE" sz="2800" dirty="0" smtClean="0"/>
              <a:t> </a:t>
            </a:r>
            <a:r>
              <a:rPr lang="de-DE" sz="2800" dirty="0" err="1" smtClean="0"/>
              <a:t>for</a:t>
            </a:r>
            <a:endParaRPr lang="de-DE" sz="2800" dirty="0" smtClean="0"/>
          </a:p>
          <a:p>
            <a:pPr marL="673100" lvl="1" indent="-273050">
              <a:tabLst>
                <a:tab pos="2963863" algn="l"/>
              </a:tabLst>
            </a:pPr>
            <a:r>
              <a:rPr lang="de-DE" sz="2400" dirty="0" err="1" smtClean="0"/>
              <a:t>applying</a:t>
            </a:r>
            <a:r>
              <a:rPr lang="de-DE" sz="2400" dirty="0" smtClean="0"/>
              <a:t> </a:t>
            </a:r>
            <a:r>
              <a:rPr lang="de-DE" sz="2400" dirty="0" err="1" smtClean="0"/>
              <a:t>transducers</a:t>
            </a:r>
            <a:endParaRPr lang="de-DE" sz="2400" dirty="0" smtClean="0"/>
          </a:p>
          <a:p>
            <a:pPr marL="673100" lvl="1" indent="-273050">
              <a:tabLst>
                <a:tab pos="2963863" algn="l"/>
              </a:tabLst>
            </a:pPr>
            <a:r>
              <a:rPr lang="de-DE" sz="2400" dirty="0" err="1" smtClean="0"/>
              <a:t>printing</a:t>
            </a:r>
            <a:r>
              <a:rPr lang="de-DE" sz="2400" dirty="0" smtClean="0"/>
              <a:t> </a:t>
            </a:r>
            <a:r>
              <a:rPr lang="de-DE" sz="2400" dirty="0" err="1" smtClean="0"/>
              <a:t>transducers</a:t>
            </a:r>
            <a:endParaRPr lang="de-DE" sz="2400" dirty="0" smtClean="0"/>
          </a:p>
          <a:p>
            <a:pPr marL="673100" lvl="1" indent="-273050">
              <a:tabLst>
                <a:tab pos="2963863" algn="l"/>
              </a:tabLst>
            </a:pPr>
            <a:r>
              <a:rPr lang="de-DE" sz="2400" dirty="0" err="1" smtClean="0"/>
              <a:t>comparing</a:t>
            </a:r>
            <a:r>
              <a:rPr lang="de-DE" sz="2400" dirty="0" smtClean="0"/>
              <a:t> </a:t>
            </a:r>
            <a:r>
              <a:rPr lang="de-DE" sz="2400" dirty="0" err="1" smtClean="0"/>
              <a:t>transducers</a:t>
            </a:r>
            <a:endParaRPr lang="de-DE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SFST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Example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Session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3050" indent="-273050">
              <a:buNone/>
              <a:tabLst>
                <a:tab pos="4214813" algn="l"/>
              </a:tabLst>
            </a:pPr>
            <a:r>
              <a:rPr lang="de-DE" sz="2800" dirty="0" smtClean="0"/>
              <a:t>&gt; echo "</a:t>
            </a:r>
            <a:r>
              <a:rPr lang="de-DE" sz="2800" dirty="0" err="1" smtClean="0"/>
              <a:t>Hello</a:t>
            </a:r>
            <a:r>
              <a:rPr lang="de-DE" sz="2800" dirty="0" smtClean="0"/>
              <a:t>\ World\!" &gt; test.fst	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storing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small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test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program</a:t>
            </a:r>
            <a:endParaRPr lang="de-DE" sz="28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73050" indent="-273050">
              <a:buNone/>
              <a:tabLst>
                <a:tab pos="4214813" algn="l"/>
              </a:tabLst>
            </a:pPr>
            <a:r>
              <a:rPr lang="de-DE" sz="2800" dirty="0" smtClean="0"/>
              <a:t>&gt; </a:t>
            </a:r>
            <a:r>
              <a:rPr lang="de-DE" sz="2800" dirty="0" err="1" smtClean="0"/>
              <a:t>fst-compiler</a:t>
            </a:r>
            <a:r>
              <a:rPr lang="de-DE" sz="2800" dirty="0" smtClean="0"/>
              <a:t> test.fst </a:t>
            </a:r>
            <a:r>
              <a:rPr lang="de-DE" sz="2800" dirty="0" err="1" smtClean="0"/>
              <a:t>test.a</a:t>
            </a:r>
            <a:r>
              <a:rPr lang="de-DE" sz="2800" dirty="0" smtClean="0"/>
              <a:t>	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calling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the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compiler</a:t>
            </a:r>
            <a:endParaRPr lang="de-DE" sz="28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73050" indent="-273050">
              <a:buNone/>
              <a:tabLst>
                <a:tab pos="4214813" algn="l"/>
              </a:tabLst>
            </a:pPr>
            <a:r>
              <a:rPr lang="de-DE" sz="2800" dirty="0" smtClean="0"/>
              <a:t>test.fst: 2</a:t>
            </a:r>
          </a:p>
          <a:p>
            <a:pPr marL="273050" indent="-273050">
              <a:buNone/>
              <a:tabLst>
                <a:tab pos="4214813" algn="l"/>
              </a:tabLst>
            </a:pPr>
            <a:endParaRPr lang="de-DE" sz="2800" dirty="0" smtClean="0"/>
          </a:p>
          <a:p>
            <a:pPr marL="273050" indent="-273050">
              <a:buNone/>
              <a:tabLst>
                <a:tab pos="4214813" algn="l"/>
              </a:tabLst>
            </a:pPr>
            <a:r>
              <a:rPr lang="de-DE" sz="2800" dirty="0" smtClean="0"/>
              <a:t>&gt; </a:t>
            </a:r>
            <a:r>
              <a:rPr lang="de-DE" sz="2800" dirty="0" err="1" smtClean="0"/>
              <a:t>fst-mor</a:t>
            </a:r>
            <a:r>
              <a:rPr lang="de-DE" sz="2800" dirty="0" smtClean="0"/>
              <a:t> </a:t>
            </a:r>
            <a:r>
              <a:rPr lang="de-DE" sz="2800" dirty="0" err="1" smtClean="0"/>
              <a:t>test.a</a:t>
            </a:r>
            <a:r>
              <a:rPr lang="de-DE" sz="2800" dirty="0" smtClean="0"/>
              <a:t>	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interactive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transducer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usage</a:t>
            </a:r>
            <a:endParaRPr lang="de-DE" sz="28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73050" indent="-273050">
              <a:buNone/>
              <a:tabLst>
                <a:tab pos="4214813" algn="l"/>
              </a:tabLst>
            </a:pPr>
            <a:r>
              <a:rPr lang="de-DE" sz="2800" dirty="0" err="1" smtClean="0"/>
              <a:t>reading</a:t>
            </a:r>
            <a:r>
              <a:rPr lang="de-DE" sz="2800" dirty="0" smtClean="0"/>
              <a:t> </a:t>
            </a:r>
            <a:r>
              <a:rPr lang="de-DE" sz="2800" dirty="0" err="1" smtClean="0"/>
              <a:t>transducer</a:t>
            </a:r>
            <a:r>
              <a:rPr lang="de-DE" sz="2800" dirty="0" smtClean="0"/>
              <a:t>...	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transducer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is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loaded</a:t>
            </a:r>
            <a:endParaRPr lang="de-DE" sz="2800" dirty="0" smtClean="0"/>
          </a:p>
          <a:p>
            <a:pPr marL="273050" indent="-273050">
              <a:buNone/>
              <a:tabLst>
                <a:tab pos="4214813" algn="l"/>
              </a:tabLst>
            </a:pPr>
            <a:r>
              <a:rPr lang="de-DE" sz="2800" dirty="0" err="1" smtClean="0"/>
              <a:t>finished</a:t>
            </a:r>
            <a:r>
              <a:rPr lang="de-DE" sz="2800" dirty="0" smtClean="0"/>
              <a:t>.</a:t>
            </a:r>
          </a:p>
          <a:p>
            <a:pPr marL="273050" indent="-273050">
              <a:buNone/>
              <a:tabLst>
                <a:tab pos="4214813" algn="l"/>
              </a:tabLst>
            </a:pPr>
            <a:r>
              <a:rPr lang="de-DE" sz="2800" dirty="0" err="1" smtClean="0"/>
              <a:t>analyze</a:t>
            </a:r>
            <a:r>
              <a:rPr lang="de-DE" sz="2800" dirty="0" smtClean="0"/>
              <a:t>&gt; </a:t>
            </a:r>
            <a:r>
              <a:rPr lang="de-DE" sz="2800" dirty="0" err="1" smtClean="0"/>
              <a:t>Hello</a:t>
            </a:r>
            <a:r>
              <a:rPr lang="de-DE" sz="2800" dirty="0" smtClean="0"/>
              <a:t> World!	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input</a:t>
            </a:r>
            <a:endParaRPr lang="de-DE" sz="2800" dirty="0" smtClean="0"/>
          </a:p>
          <a:p>
            <a:pPr marL="273050" indent="-273050">
              <a:buNone/>
              <a:tabLst>
                <a:tab pos="4214813" algn="l"/>
              </a:tabLst>
            </a:pPr>
            <a:r>
              <a:rPr lang="de-DE" sz="2800" dirty="0" err="1" smtClean="0"/>
              <a:t>Hello</a:t>
            </a:r>
            <a:r>
              <a:rPr lang="de-DE" sz="2800" dirty="0" smtClean="0"/>
              <a:t> World!	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recognised</a:t>
            </a:r>
            <a:endParaRPr lang="de-DE" sz="2800" dirty="0" smtClean="0"/>
          </a:p>
          <a:p>
            <a:pPr marL="273050" indent="-273050">
              <a:buNone/>
              <a:tabLst>
                <a:tab pos="4214813" algn="l"/>
              </a:tabLst>
            </a:pPr>
            <a:r>
              <a:rPr lang="de-DE" sz="2800" dirty="0" err="1" smtClean="0"/>
              <a:t>analyze</a:t>
            </a:r>
            <a:r>
              <a:rPr lang="de-DE" sz="2800" dirty="0" smtClean="0"/>
              <a:t>&gt; </a:t>
            </a:r>
            <a:r>
              <a:rPr lang="de-DE" sz="2800" dirty="0" err="1" smtClean="0"/>
              <a:t>Hello</a:t>
            </a:r>
            <a:r>
              <a:rPr lang="de-DE" sz="2800" dirty="0" smtClean="0"/>
              <a:t> World	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another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input</a:t>
            </a:r>
            <a:endParaRPr lang="de-DE" sz="2800" dirty="0" smtClean="0"/>
          </a:p>
          <a:p>
            <a:pPr marL="273050" indent="-273050">
              <a:buNone/>
              <a:tabLst>
                <a:tab pos="4214813" algn="l"/>
              </a:tabLst>
            </a:pPr>
            <a:r>
              <a:rPr lang="de-DE" sz="2800" dirty="0" err="1" smtClean="0"/>
              <a:t>no</a:t>
            </a:r>
            <a:r>
              <a:rPr lang="de-DE" sz="2800" dirty="0" smtClean="0"/>
              <a:t> </a:t>
            </a:r>
            <a:r>
              <a:rPr lang="de-DE" sz="2800" dirty="0" err="1" smtClean="0"/>
              <a:t>result</a:t>
            </a:r>
            <a:r>
              <a:rPr lang="de-DE" sz="2800" dirty="0" smtClean="0"/>
              <a:t> </a:t>
            </a:r>
            <a:r>
              <a:rPr lang="de-DE" sz="2800" dirty="0" err="1" smtClean="0"/>
              <a:t>for</a:t>
            </a:r>
            <a:r>
              <a:rPr lang="de-DE" sz="2800" dirty="0" smtClean="0"/>
              <a:t> </a:t>
            </a:r>
            <a:r>
              <a:rPr lang="de-DE" sz="2800" dirty="0" err="1" smtClean="0"/>
              <a:t>Hello</a:t>
            </a:r>
            <a:r>
              <a:rPr lang="de-DE" sz="2800" dirty="0" smtClean="0"/>
              <a:t> World	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not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recognised</a:t>
            </a:r>
            <a:endParaRPr lang="de-DE" sz="2800" dirty="0" smtClean="0"/>
          </a:p>
          <a:p>
            <a:pPr marL="273050" indent="-273050">
              <a:buNone/>
              <a:tabLst>
                <a:tab pos="4214813" algn="l"/>
              </a:tabLst>
            </a:pPr>
            <a:r>
              <a:rPr lang="de-DE" sz="2800" dirty="0" err="1" smtClean="0"/>
              <a:t>analyze</a:t>
            </a:r>
            <a:r>
              <a:rPr lang="de-DE" sz="2800" dirty="0" smtClean="0"/>
              <a:t>&gt; q	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terminate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program</a:t>
            </a:r>
            <a:endParaRPr lang="de-DE" sz="2800" dirty="0" smtClean="0"/>
          </a:p>
          <a:p>
            <a:pPr marL="273050" indent="-273050">
              <a:buNone/>
              <a:tabLst>
                <a:tab pos="4214813" algn="l"/>
              </a:tabLst>
            </a:pPr>
            <a:endParaRPr lang="de-DE" sz="2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SFST 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Basics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indent="-273050">
              <a:tabLst>
                <a:tab pos="2963863" algn="l"/>
              </a:tabLst>
            </a:pPr>
            <a:endParaRPr lang="de-DE" sz="2800" dirty="0"/>
          </a:p>
          <a:p>
            <a:pPr marL="273050" indent="-273050">
              <a:tabLst>
                <a:tab pos="2963863" algn="l"/>
              </a:tabLst>
            </a:pPr>
            <a:r>
              <a:rPr lang="de-DE" sz="2800" dirty="0" smtClean="0"/>
              <a:t>Write </a:t>
            </a:r>
            <a:r>
              <a:rPr lang="de-DE" sz="2800" dirty="0" err="1" smtClean="0"/>
              <a:t>code</a:t>
            </a:r>
            <a:r>
              <a:rPr lang="de-DE" sz="2800" dirty="0" smtClean="0"/>
              <a:t> in terminal:</a:t>
            </a:r>
          </a:p>
          <a:p>
            <a:pPr marL="673100" lvl="2" indent="-273050">
              <a:tabLst>
                <a:tab pos="2963863" algn="l"/>
              </a:tabLst>
            </a:pPr>
            <a:r>
              <a:rPr lang="de-DE" sz="2000" dirty="0"/>
              <a:t>echo " </a:t>
            </a:r>
            <a:r>
              <a:rPr lang="de-DE" sz="2000" dirty="0" err="1" smtClean="0"/>
              <a:t>program</a:t>
            </a:r>
            <a:r>
              <a:rPr lang="de-DE" sz="2000" dirty="0" smtClean="0"/>
              <a:t> </a:t>
            </a:r>
            <a:r>
              <a:rPr lang="de-DE" sz="2000" dirty="0" err="1" smtClean="0"/>
              <a:t>code</a:t>
            </a:r>
            <a:r>
              <a:rPr lang="de-DE" sz="2000" dirty="0" smtClean="0"/>
              <a:t> " </a:t>
            </a:r>
            <a:r>
              <a:rPr lang="de-DE" sz="2000" dirty="0"/>
              <a:t>&gt; </a:t>
            </a:r>
            <a:r>
              <a:rPr lang="de-DE" sz="2000" dirty="0" err="1" smtClean="0"/>
              <a:t>filename.fst</a:t>
            </a:r>
            <a:endParaRPr lang="de-DE" sz="2000" dirty="0" smtClean="0"/>
          </a:p>
          <a:p>
            <a:pPr marL="273050" indent="-273050">
              <a:tabLst>
                <a:tab pos="2963863" algn="l"/>
              </a:tabLst>
            </a:pPr>
            <a:r>
              <a:rPr lang="de-DE" sz="2800" dirty="0" smtClean="0"/>
              <a:t>Write </a:t>
            </a:r>
            <a:r>
              <a:rPr lang="de-DE" sz="2800" dirty="0" err="1" smtClean="0"/>
              <a:t>code</a:t>
            </a:r>
            <a:r>
              <a:rPr lang="de-DE" sz="2800" dirty="0" smtClean="0"/>
              <a:t> in a file:</a:t>
            </a:r>
          </a:p>
          <a:p>
            <a:pPr marL="673100" lvl="2" indent="-273050">
              <a:tabLst>
                <a:tab pos="2963863" algn="l"/>
              </a:tabLst>
            </a:pPr>
            <a:r>
              <a:rPr lang="de-DE" sz="2000" dirty="0" err="1"/>
              <a:t>write</a:t>
            </a:r>
            <a:r>
              <a:rPr lang="de-DE" sz="2000" dirty="0"/>
              <a:t> </a:t>
            </a:r>
            <a:r>
              <a:rPr lang="de-DE" sz="2000" dirty="0" err="1"/>
              <a:t>program</a:t>
            </a:r>
            <a:r>
              <a:rPr lang="de-DE" sz="2000" dirty="0"/>
              <a:t> </a:t>
            </a:r>
            <a:r>
              <a:rPr lang="de-DE" sz="2000" dirty="0" err="1"/>
              <a:t>code</a:t>
            </a:r>
            <a:r>
              <a:rPr lang="de-DE" sz="2000" dirty="0"/>
              <a:t>, save </a:t>
            </a:r>
            <a:r>
              <a:rPr lang="de-DE" sz="2000" dirty="0" err="1"/>
              <a:t>as</a:t>
            </a:r>
            <a:r>
              <a:rPr lang="de-DE" sz="2000" dirty="0"/>
              <a:t> </a:t>
            </a:r>
            <a:r>
              <a:rPr lang="de-DE" sz="2000" dirty="0" err="1"/>
              <a:t>filename.fst</a:t>
            </a:r>
            <a:endParaRPr lang="de-DE" sz="2000" dirty="0"/>
          </a:p>
          <a:p>
            <a:pPr marL="273050" indent="-273050">
              <a:tabLst>
                <a:tab pos="2963863" algn="l"/>
              </a:tabLst>
            </a:pPr>
            <a:r>
              <a:rPr lang="de-DE" sz="2800" dirty="0" err="1" smtClean="0"/>
              <a:t>Compile</a:t>
            </a:r>
            <a:r>
              <a:rPr lang="de-DE" sz="2800" dirty="0" smtClean="0"/>
              <a:t>:</a:t>
            </a:r>
          </a:p>
          <a:p>
            <a:pPr marL="742950" lvl="3" indent="-285750">
              <a:buFont typeface="Arial" panose="020B0604020202020204" pitchFamily="34" charset="0"/>
              <a:buChar char="•"/>
              <a:tabLst>
                <a:tab pos="2963863" algn="l"/>
              </a:tabLst>
            </a:pPr>
            <a:r>
              <a:rPr lang="de-DE" dirty="0" err="1"/>
              <a:t>f</a:t>
            </a:r>
            <a:r>
              <a:rPr lang="de-DE" dirty="0" err="1" smtClean="0"/>
              <a:t>st</a:t>
            </a:r>
            <a:r>
              <a:rPr lang="de-DE" dirty="0" smtClean="0"/>
              <a:t>-compiler </a:t>
            </a:r>
            <a:r>
              <a:rPr lang="de-DE" dirty="0" err="1"/>
              <a:t>filename.fst</a:t>
            </a:r>
            <a:r>
              <a:rPr lang="de-DE" dirty="0"/>
              <a:t> </a:t>
            </a:r>
            <a:r>
              <a:rPr lang="de-DE" dirty="0" err="1" smtClean="0"/>
              <a:t>filename.a</a:t>
            </a:r>
            <a:endParaRPr lang="de-DE" dirty="0" smtClean="0"/>
          </a:p>
          <a:p>
            <a:pPr marL="273050" indent="-273050">
              <a:tabLst>
                <a:tab pos="2963863" algn="l"/>
              </a:tabLst>
            </a:pPr>
            <a:r>
              <a:rPr lang="de-DE" sz="2800" dirty="0" smtClean="0"/>
              <a:t>Execute:</a:t>
            </a:r>
          </a:p>
          <a:p>
            <a:pPr marL="673100" lvl="2" indent="-273050">
              <a:tabLst>
                <a:tab pos="2963863" algn="l"/>
              </a:tabLst>
            </a:pPr>
            <a:r>
              <a:rPr lang="de-DE" sz="2000" dirty="0" err="1"/>
              <a:t>f</a:t>
            </a:r>
            <a:r>
              <a:rPr lang="de-DE" sz="2000" dirty="0" err="1" smtClean="0"/>
              <a:t>st-mor</a:t>
            </a:r>
            <a:r>
              <a:rPr lang="de-DE" sz="2000" dirty="0" smtClean="0"/>
              <a:t> </a:t>
            </a:r>
            <a:r>
              <a:rPr lang="de-DE" sz="2000" dirty="0" err="1" smtClean="0"/>
              <a:t>filename.a</a:t>
            </a:r>
            <a:endParaRPr lang="de-DE" sz="2000" dirty="0"/>
          </a:p>
          <a:p>
            <a:pPr marL="273050" indent="-273050">
              <a:tabLst>
                <a:tab pos="2963863" algn="l"/>
              </a:tabLst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75934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SFST Programming Language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err="1" smtClean="0"/>
              <a:t>Colon</a:t>
            </a:r>
            <a:r>
              <a:rPr lang="de-DE" sz="2400" dirty="0" smtClean="0"/>
              <a:t> </a:t>
            </a:r>
            <a:r>
              <a:rPr lang="de-DE" sz="2400" dirty="0" err="1" smtClean="0"/>
              <a:t>operator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a:b</a:t>
            </a:r>
            <a:r>
              <a:rPr lang="de-DE" sz="2400" dirty="0" smtClean="0"/>
              <a:t>	</a:t>
            </a: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err="1" smtClean="0"/>
              <a:t>empty</a:t>
            </a:r>
            <a:r>
              <a:rPr lang="de-DE" sz="2400" dirty="0" smtClean="0"/>
              <a:t> </a:t>
            </a:r>
            <a:r>
              <a:rPr lang="de-DE" sz="2400" dirty="0" err="1" smtClean="0"/>
              <a:t>string</a:t>
            </a:r>
            <a:r>
              <a:rPr lang="de-DE" sz="2400" dirty="0" smtClean="0"/>
              <a:t> </a:t>
            </a:r>
            <a:r>
              <a:rPr lang="de-DE" sz="2400" dirty="0" err="1" smtClean="0"/>
              <a:t>symbol</a:t>
            </a:r>
            <a:r>
              <a:rPr lang="de-DE" sz="2400" dirty="0" smtClean="0"/>
              <a:t> 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&lt;&gt;</a:t>
            </a:r>
            <a:r>
              <a:rPr lang="de-DE" sz="2400" dirty="0" smtClean="0"/>
              <a:t> </a:t>
            </a: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err="1" smtClean="0"/>
              <a:t>Example</a:t>
            </a:r>
            <a:r>
              <a:rPr lang="de-DE" sz="2400" dirty="0" smtClean="0"/>
              <a:t>: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m:m o:i u:&lt;&gt; s:c e:e</a:t>
            </a:r>
            <a:endParaRPr lang="de-DE" sz="2400" dirty="0" smtClean="0"/>
          </a:p>
          <a:p>
            <a:pPr marL="273050" indent="-273050">
              <a:buNone/>
              <a:tabLst>
                <a:tab pos="1619250" algn="l"/>
              </a:tabLst>
            </a:pPr>
            <a:endParaRPr lang="de-DE" sz="2400" dirty="0" smtClean="0"/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err="1" smtClean="0"/>
              <a:t>identity</a:t>
            </a:r>
            <a:r>
              <a:rPr lang="de-DE" sz="2400" dirty="0" smtClean="0"/>
              <a:t> </a:t>
            </a:r>
            <a:r>
              <a:rPr lang="de-DE" sz="2400" dirty="0" err="1" smtClean="0"/>
              <a:t>mapping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 a  </a:t>
            </a:r>
            <a:r>
              <a:rPr lang="de-DE" sz="2400" dirty="0" smtClean="0"/>
              <a:t>(an </a:t>
            </a:r>
            <a:r>
              <a:rPr lang="de-DE" sz="2400" dirty="0" err="1" smtClean="0"/>
              <a:t>abbreviation</a:t>
            </a:r>
            <a:r>
              <a:rPr lang="de-DE" sz="2400" dirty="0" smtClean="0"/>
              <a:t> </a:t>
            </a:r>
            <a:r>
              <a:rPr lang="de-DE" sz="2400" dirty="0" err="1" smtClean="0"/>
              <a:t>for</a:t>
            </a:r>
            <a:r>
              <a:rPr lang="de-DE" sz="2400" dirty="0" smtClean="0"/>
              <a:t> a:a)</a:t>
            </a: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err="1" smtClean="0"/>
              <a:t>Example</a:t>
            </a:r>
            <a:r>
              <a:rPr lang="de-DE" sz="2400" dirty="0" smtClean="0"/>
              <a:t>: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m o:i u:&lt;&gt; s:c e</a:t>
            </a:r>
            <a:endParaRPr lang="de-DE" sz="2400" dirty="0" smtClean="0"/>
          </a:p>
          <a:p>
            <a:pPr marL="273050" indent="-273050">
              <a:buNone/>
              <a:tabLst>
                <a:tab pos="1619250" algn="l"/>
              </a:tabLst>
            </a:pPr>
            <a:endParaRPr lang="de-DE" sz="2400" dirty="0" smtClean="0"/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{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abc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}:{AB} 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expanded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a:A b:B c:&lt;&gt;</a:t>
            </a: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err="1" smtClean="0"/>
              <a:t>Example</a:t>
            </a:r>
            <a:r>
              <a:rPr lang="de-DE" sz="2400" dirty="0" smtClean="0"/>
              <a:t>: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{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mouse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}:{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mice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}</a:t>
            </a: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smtClean="0">
                <a:solidFill>
                  <a:schemeClr val="accent3">
                    <a:lumMod val="75000"/>
                  </a:schemeClr>
                </a:solidFill>
              </a:rPr>
              <a:t>Is </a:t>
            </a:r>
            <a:r>
              <a:rPr lang="de-DE" sz="2400" dirty="0" err="1" smtClean="0">
                <a:solidFill>
                  <a:schemeClr val="accent3">
                    <a:lumMod val="75000"/>
                  </a:schemeClr>
                </a:solidFill>
              </a:rPr>
              <a:t>this</a:t>
            </a:r>
            <a:r>
              <a:rPr lang="de-DE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3">
                    <a:lumMod val="75000"/>
                  </a:schemeClr>
                </a:solidFill>
              </a:rPr>
              <a:t>expression</a:t>
            </a:r>
            <a:r>
              <a:rPr lang="de-DE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3">
                    <a:lumMod val="75000"/>
                  </a:schemeClr>
                </a:solidFill>
              </a:rPr>
              <a:t>equivalent</a:t>
            </a:r>
            <a:r>
              <a:rPr lang="de-DE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3">
                    <a:lumMod val="75000"/>
                  </a:schemeClr>
                </a:solidFill>
              </a:rPr>
              <a:t>to</a:t>
            </a:r>
            <a:r>
              <a:rPr lang="de-DE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3">
                    <a:lumMod val="75000"/>
                  </a:schemeClr>
                </a:solidFill>
              </a:rPr>
              <a:t>the</a:t>
            </a:r>
            <a:r>
              <a:rPr lang="de-DE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3">
                    <a:lumMod val="75000"/>
                  </a:schemeClr>
                </a:solidFill>
              </a:rPr>
              <a:t>previous</a:t>
            </a:r>
            <a:r>
              <a:rPr lang="de-DE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400" dirty="0" err="1" smtClean="0">
                <a:solidFill>
                  <a:schemeClr val="accent3">
                    <a:lumMod val="75000"/>
                  </a:schemeClr>
                </a:solidFill>
              </a:rPr>
              <a:t>two</a:t>
            </a:r>
            <a:r>
              <a:rPr lang="de-DE" sz="2400" dirty="0" smtClean="0">
                <a:solidFill>
                  <a:schemeClr val="accent3">
                    <a:lumMod val="75000"/>
                  </a:schemeClr>
                </a:solidFill>
              </a:rPr>
              <a:t>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Exercise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Try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write</a:t>
            </a:r>
            <a:r>
              <a:rPr lang="de-DE" dirty="0" smtClean="0"/>
              <a:t> </a:t>
            </a:r>
            <a:r>
              <a:rPr lang="de-DE" dirty="0" err="1" smtClean="0"/>
              <a:t>these</a:t>
            </a:r>
            <a:r>
              <a:rPr lang="de-DE" dirty="0" smtClean="0"/>
              <a:t> </a:t>
            </a:r>
            <a:r>
              <a:rPr lang="de-DE" dirty="0" err="1" smtClean="0"/>
              <a:t>examples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code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try</a:t>
            </a:r>
            <a:r>
              <a:rPr lang="de-DE" dirty="0" smtClean="0"/>
              <a:t> out, </a:t>
            </a: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they</a:t>
            </a:r>
            <a:r>
              <a:rPr lang="de-DE" dirty="0" smtClean="0"/>
              <a:t> </a:t>
            </a:r>
            <a:r>
              <a:rPr lang="de-DE" dirty="0" err="1" smtClean="0"/>
              <a:t>analyze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generate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m:m </a:t>
            </a:r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o:i u:&lt;&gt; s:c 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e:e</a:t>
            </a:r>
          </a:p>
          <a:p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m o:i u:&lt;&gt; s:c e</a:t>
            </a:r>
            <a:endParaRPr lang="de-DE" dirty="0"/>
          </a:p>
          <a:p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{</a:t>
            </a:r>
            <a:r>
              <a:rPr lang="de-DE" dirty="0" err="1">
                <a:solidFill>
                  <a:schemeClr val="accent5">
                    <a:lumMod val="75000"/>
                  </a:schemeClr>
                </a:solidFill>
              </a:rPr>
              <a:t>mouse</a:t>
            </a:r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}:{</a:t>
            </a:r>
            <a:r>
              <a:rPr lang="de-DE" dirty="0" err="1">
                <a:solidFill>
                  <a:schemeClr val="accent5">
                    <a:lumMod val="75000"/>
                  </a:schemeClr>
                </a:solidFill>
              </a:rPr>
              <a:t>mice</a:t>
            </a:r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}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2971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>
                <a:solidFill>
                  <a:schemeClr val="accent5">
                    <a:lumMod val="75000"/>
                  </a:schemeClr>
                </a:solidFill>
              </a:rPr>
              <a:t>Exercise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Try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write</a:t>
            </a:r>
            <a:r>
              <a:rPr lang="de-DE" dirty="0"/>
              <a:t> </a:t>
            </a:r>
            <a:r>
              <a:rPr lang="de-DE" dirty="0" err="1"/>
              <a:t>these</a:t>
            </a:r>
            <a:r>
              <a:rPr lang="de-DE" dirty="0"/>
              <a:t> </a:t>
            </a:r>
            <a:r>
              <a:rPr lang="de-DE" dirty="0" err="1"/>
              <a:t>examples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code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try</a:t>
            </a:r>
            <a:r>
              <a:rPr lang="de-DE" dirty="0"/>
              <a:t> out,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 smtClean="0"/>
              <a:t>they</a:t>
            </a:r>
            <a:r>
              <a:rPr lang="de-DE" dirty="0" smtClean="0"/>
              <a:t> </a:t>
            </a:r>
            <a:r>
              <a:rPr lang="de-DE" dirty="0" err="1"/>
              <a:t>analyze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generate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John | Mary | 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James</a:t>
            </a:r>
          </a:p>
          <a:p>
            <a:r>
              <a:rPr lang="de-DE" dirty="0" err="1">
                <a:solidFill>
                  <a:schemeClr val="accent5">
                    <a:lumMod val="75000"/>
                  </a:schemeClr>
                </a:solidFill>
              </a:rPr>
              <a:t>mouse</a:t>
            </a:r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 | {</a:t>
            </a:r>
            <a:r>
              <a:rPr lang="de-DE" dirty="0" err="1">
                <a:solidFill>
                  <a:schemeClr val="accent5">
                    <a:lumMod val="75000"/>
                  </a:schemeClr>
                </a:solidFill>
              </a:rPr>
              <a:t>mouse</a:t>
            </a:r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}:{</a:t>
            </a:r>
            <a:r>
              <a:rPr lang="de-DE" dirty="0" err="1">
                <a:solidFill>
                  <a:schemeClr val="accent5">
                    <a:lumMod val="75000"/>
                  </a:schemeClr>
                </a:solidFill>
              </a:rPr>
              <a:t>mice</a:t>
            </a:r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}</a:t>
            </a:r>
          </a:p>
          <a:p>
            <a:endParaRPr lang="de-DE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482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Disjunction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indent="-273050">
              <a:buNone/>
              <a:tabLst>
                <a:tab pos="1619250" algn="l"/>
              </a:tabLst>
            </a:pPr>
            <a:endParaRPr lang="de-DE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John | Mary | James</a:t>
            </a: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err="1" smtClean="0"/>
              <a:t>accepts</a:t>
            </a:r>
            <a:r>
              <a:rPr lang="de-DE" sz="2400" dirty="0" smtClean="0"/>
              <a:t> </a:t>
            </a:r>
            <a:r>
              <a:rPr lang="de-DE" sz="2400" dirty="0" err="1" smtClean="0"/>
              <a:t>these</a:t>
            </a:r>
            <a:r>
              <a:rPr lang="de-DE" sz="2400" dirty="0" smtClean="0"/>
              <a:t> </a:t>
            </a:r>
            <a:r>
              <a:rPr lang="de-DE" sz="2400" dirty="0" err="1" smtClean="0"/>
              <a:t>three</a:t>
            </a:r>
            <a:r>
              <a:rPr lang="de-DE" sz="2400" dirty="0" smtClean="0"/>
              <a:t> </a:t>
            </a:r>
            <a:r>
              <a:rPr lang="de-DE" sz="2400" dirty="0" err="1" smtClean="0"/>
              <a:t>strings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maps</a:t>
            </a:r>
            <a:r>
              <a:rPr lang="de-DE" sz="2400" dirty="0" smtClean="0"/>
              <a:t> </a:t>
            </a:r>
            <a:r>
              <a:rPr lang="de-DE" sz="2400" dirty="0" err="1" smtClean="0"/>
              <a:t>them</a:t>
            </a:r>
            <a:r>
              <a:rPr lang="de-DE" sz="2400" dirty="0" smtClean="0"/>
              <a:t> </a:t>
            </a:r>
            <a:r>
              <a:rPr lang="de-DE" sz="2400" dirty="0" err="1" smtClean="0"/>
              <a:t>onto</a:t>
            </a:r>
            <a:r>
              <a:rPr lang="de-DE" sz="2400" dirty="0" smtClean="0"/>
              <a:t> </a:t>
            </a:r>
            <a:r>
              <a:rPr lang="de-DE" sz="2400" dirty="0" err="1" smtClean="0"/>
              <a:t>themselves</a:t>
            </a:r>
            <a:endParaRPr lang="de-DE" sz="2400" dirty="0" smtClean="0"/>
          </a:p>
          <a:p>
            <a:pPr marL="273050" indent="-273050">
              <a:buNone/>
              <a:tabLst>
                <a:tab pos="1619250" algn="l"/>
              </a:tabLst>
            </a:pPr>
            <a:endParaRPr lang="de-DE" sz="2400" dirty="0" smtClean="0"/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mouse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 | {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mouse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}:{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mice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}</a:t>
            </a: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err="1" smtClean="0"/>
              <a:t>analyses</a:t>
            </a:r>
            <a:r>
              <a:rPr lang="de-DE" sz="2400" dirty="0" smtClean="0"/>
              <a:t> </a:t>
            </a:r>
            <a:r>
              <a:rPr lang="de-DE" sz="2400" dirty="0" err="1" smtClean="0">
                <a:solidFill>
                  <a:schemeClr val="accent3">
                    <a:lumMod val="75000"/>
                  </a:schemeClr>
                </a:solidFill>
              </a:rPr>
              <a:t>mouse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>
                <a:solidFill>
                  <a:schemeClr val="accent3">
                    <a:lumMod val="75000"/>
                  </a:schemeClr>
                </a:solidFill>
              </a:rPr>
              <a:t>mice</a:t>
            </a:r>
            <a:r>
              <a:rPr lang="de-DE" sz="2400" dirty="0" smtClean="0"/>
              <a:t> </a:t>
            </a:r>
            <a:r>
              <a:rPr lang="de-DE" sz="2400" dirty="0" err="1" smtClean="0"/>
              <a:t>as</a:t>
            </a:r>
            <a:r>
              <a:rPr lang="de-DE" sz="2400" dirty="0" smtClean="0"/>
              <a:t> </a:t>
            </a:r>
            <a:r>
              <a:rPr lang="de-DE" sz="2400" dirty="0" err="1" smtClean="0">
                <a:solidFill>
                  <a:schemeClr val="accent3">
                    <a:lumMod val="75000"/>
                  </a:schemeClr>
                </a:solidFill>
              </a:rPr>
              <a:t>mouse</a:t>
            </a:r>
            <a:endParaRPr lang="de-DE" sz="24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273050" indent="-273050">
              <a:buNone/>
              <a:tabLst>
                <a:tab pos="1619250" algn="l"/>
              </a:tabLst>
            </a:pPr>
            <a:endParaRPr lang="de-DE" sz="24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738</Words>
  <Application>Microsoft Office PowerPoint</Application>
  <PresentationFormat>Bildschirmpräsentation (4:3)</PresentationFormat>
  <Paragraphs>186</Paragraphs>
  <Slides>26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29" baseType="lpstr">
      <vt:lpstr>Arial</vt:lpstr>
      <vt:lpstr>Calibri</vt:lpstr>
      <vt:lpstr>Larissa-Design</vt:lpstr>
      <vt:lpstr>Finite State Morphology</vt:lpstr>
      <vt:lpstr>Outline</vt:lpstr>
      <vt:lpstr>SFST</vt:lpstr>
      <vt:lpstr>SFST Example Session</vt:lpstr>
      <vt:lpstr>SFST Basics</vt:lpstr>
      <vt:lpstr>SFST Programming Language</vt:lpstr>
      <vt:lpstr>Exercise</vt:lpstr>
      <vt:lpstr>Exercise</vt:lpstr>
      <vt:lpstr>Disjunction</vt:lpstr>
      <vt:lpstr>Multi-Character Symbols</vt:lpstr>
      <vt:lpstr>Multi-Character Symbols</vt:lpstr>
      <vt:lpstr>Exercise</vt:lpstr>
      <vt:lpstr>Multi-Character Symbols</vt:lpstr>
      <vt:lpstr>Character Ranges</vt:lpstr>
      <vt:lpstr>Exercise</vt:lpstr>
      <vt:lpstr>Character Ranges</vt:lpstr>
      <vt:lpstr>Composition</vt:lpstr>
      <vt:lpstr>Exercise</vt:lpstr>
      <vt:lpstr>Printing Transducers</vt:lpstr>
      <vt:lpstr>SFST Programs</vt:lpstr>
      <vt:lpstr>Transducer Variables</vt:lpstr>
      <vt:lpstr>Exercise</vt:lpstr>
      <vt:lpstr>Exercise</vt:lpstr>
      <vt:lpstr>Solution</vt:lpstr>
      <vt:lpstr>Homework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Finite State Morphology</dc:title>
  <dc:creator>Helmut Schmid</dc:creator>
  <cp:lastModifiedBy>Luisa Berlanda</cp:lastModifiedBy>
  <cp:revision>105</cp:revision>
  <dcterms:created xsi:type="dcterms:W3CDTF">2015-04-08T08:29:46Z</dcterms:created>
  <dcterms:modified xsi:type="dcterms:W3CDTF">2016-05-18T21:18:47Z</dcterms:modified>
</cp:coreProperties>
</file>