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3" r:id="rId2"/>
    <p:sldMasterId id="2147483685" r:id="rId3"/>
    <p:sldMasterId id="2147483697" r:id="rId4"/>
    <p:sldMasterId id="2147483709" r:id="rId5"/>
    <p:sldMasterId id="2147483722" r:id="rId6"/>
    <p:sldMasterId id="2147483734" r:id="rId7"/>
  </p:sldMasterIdLst>
  <p:notesMasterIdLst>
    <p:notesMasterId r:id="rId69"/>
  </p:notesMasterIdLst>
  <p:handoutMasterIdLst>
    <p:handoutMasterId r:id="rId70"/>
  </p:handoutMasterIdLst>
  <p:sldIdLst>
    <p:sldId id="1026" r:id="rId8"/>
    <p:sldId id="1084" r:id="rId9"/>
    <p:sldId id="1085" r:id="rId10"/>
    <p:sldId id="1027" r:id="rId11"/>
    <p:sldId id="1028" r:id="rId12"/>
    <p:sldId id="1029" r:id="rId13"/>
    <p:sldId id="959" r:id="rId14"/>
    <p:sldId id="961" r:id="rId15"/>
    <p:sldId id="1031" r:id="rId16"/>
    <p:sldId id="1032" r:id="rId17"/>
    <p:sldId id="1033" r:id="rId18"/>
    <p:sldId id="1034" r:id="rId19"/>
    <p:sldId id="1035" r:id="rId20"/>
    <p:sldId id="1036" r:id="rId21"/>
    <p:sldId id="1037" r:id="rId22"/>
    <p:sldId id="1038" r:id="rId23"/>
    <p:sldId id="1039" r:id="rId24"/>
    <p:sldId id="1040" r:id="rId25"/>
    <p:sldId id="1041" r:id="rId26"/>
    <p:sldId id="1042" r:id="rId27"/>
    <p:sldId id="1043" r:id="rId28"/>
    <p:sldId id="1044" r:id="rId29"/>
    <p:sldId id="1045" r:id="rId30"/>
    <p:sldId id="1046" r:id="rId31"/>
    <p:sldId id="1047" r:id="rId32"/>
    <p:sldId id="1048" r:id="rId33"/>
    <p:sldId id="1049" r:id="rId34"/>
    <p:sldId id="1050" r:id="rId35"/>
    <p:sldId id="1051" r:id="rId36"/>
    <p:sldId id="1052" r:id="rId37"/>
    <p:sldId id="1053" r:id="rId38"/>
    <p:sldId id="1054" r:id="rId39"/>
    <p:sldId id="1055" r:id="rId40"/>
    <p:sldId id="1080" r:id="rId41"/>
    <p:sldId id="1081" r:id="rId42"/>
    <p:sldId id="1082" r:id="rId43"/>
    <p:sldId id="1083" r:id="rId44"/>
    <p:sldId id="1056" r:id="rId45"/>
    <p:sldId id="1057" r:id="rId46"/>
    <p:sldId id="1058" r:id="rId47"/>
    <p:sldId id="1059" r:id="rId48"/>
    <p:sldId id="1060" r:id="rId49"/>
    <p:sldId id="1061" r:id="rId50"/>
    <p:sldId id="1062" r:id="rId51"/>
    <p:sldId id="1063" r:id="rId52"/>
    <p:sldId id="1064" r:id="rId53"/>
    <p:sldId id="1065" r:id="rId54"/>
    <p:sldId id="1066" r:id="rId55"/>
    <p:sldId id="1067" r:id="rId56"/>
    <p:sldId id="1068" r:id="rId57"/>
    <p:sldId id="1069" r:id="rId58"/>
    <p:sldId id="1070" r:id="rId59"/>
    <p:sldId id="1071" r:id="rId60"/>
    <p:sldId id="1072" r:id="rId61"/>
    <p:sldId id="1073" r:id="rId62"/>
    <p:sldId id="1074" r:id="rId63"/>
    <p:sldId id="1075" r:id="rId64"/>
    <p:sldId id="1076" r:id="rId65"/>
    <p:sldId id="1077" r:id="rId66"/>
    <p:sldId id="1086" r:id="rId67"/>
    <p:sldId id="1078" r:id="rId6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23" autoAdjust="0"/>
  </p:normalViewPr>
  <p:slideViewPr>
    <p:cSldViewPr snapToGrid="0" snapToObjects="1">
      <p:cViewPr varScale="1">
        <p:scale>
          <a:sx n="115" d="100"/>
          <a:sy n="115" d="100"/>
        </p:scale>
        <p:origin x="-151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63" Type="http://schemas.openxmlformats.org/officeDocument/2006/relationships/slide" Target="slides/slide56.xml"/><Relationship Id="rId68" Type="http://schemas.openxmlformats.org/officeDocument/2006/relationships/slide" Target="slides/slide6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slide" Target="slides/slide59.xml"/><Relationship Id="rId7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slide" Target="slides/slide57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72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slide" Target="slides/slide60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slide" Target="slides/slide58.xml"/><Relationship Id="rId73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Relationship Id="rId34" Type="http://schemas.openxmlformats.org/officeDocument/2006/relationships/slide" Target="slides/slide27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7" Type="http://schemas.openxmlformats.org/officeDocument/2006/relationships/slideMaster" Target="slideMasters/slideMaster7.xml"/><Relationship Id="rId7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420F2E-6A23-4363-B04D-22D2122FA34A}" type="slidenum">
              <a:rPr lang="en-GB" altLang="de-DE">
                <a:solidFill>
                  <a:prstClr val="black"/>
                </a:solidFill>
              </a:rPr>
              <a:pPr/>
              <a:t>5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Suppose that you have a free afternoon and you are thinking whether or not to go and play tennis.</a:t>
            </a:r>
          </a:p>
          <a:p>
            <a:r>
              <a:rPr lang="en-GB" altLang="de-DE"/>
              <a:t>How you do that?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1F7486-8801-497E-BC00-3D281F480466}" type="slidenum">
              <a:rPr lang="en-GB" altLang="de-DE">
                <a:solidFill>
                  <a:prstClr val="black"/>
                </a:solidFill>
              </a:rPr>
              <a:pPr/>
              <a:t>6</a:t>
            </a:fld>
            <a:endParaRPr lang="en-GB" altLang="de-DE">
              <a:solidFill>
                <a:prstClr val="black"/>
              </a:solidFill>
            </a:endParaRPr>
          </a:p>
        </p:txBody>
      </p:sp>
      <p:sp>
        <p:nvSpPr>
          <p:cNvPr id="257026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027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de-DE"/>
              <a:t>When can something like this useful in practice? </a:t>
            </a:r>
          </a:p>
          <a:p>
            <a:r>
              <a:rPr lang="en-GB" altLang="de-DE"/>
              <a:t>Let us look at a situation more closely….</a:t>
            </a:r>
          </a:p>
          <a:p>
            <a:endParaRPr lang="en-GB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9647-F797-42F2-8FA4-6043CA58DA2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3FB5-4ACC-4716-B093-664D81B040E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885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794F2-5BA6-406F-9716-6B18C1D0B4D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BA312-B9E0-4402-99F9-0BB79CF34D3D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527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BE74E-98CA-490B-85F9-86BD73AB3D1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0435A-E7F1-4665-A01F-3BF0C4247DF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5257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0CC0F-487E-40DC-B8A0-40C1CB35442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86C0C-1BE4-4631-BB1E-6D45CCD916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607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B9DCA-D8B7-4565-9E4C-87EB5DDDE5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D0BC6-410D-4090-A83C-0E881BA1CA5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733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562E6-6BB3-438A-95FE-C35CB497BA4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8812F-0434-4DC3-B51D-E34C5551562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44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631A9-1719-4A7D-A714-1BA938E9E23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BB15A-A850-4B77-AEFA-ADE320D9967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21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8853F-8437-42FE-BCD1-EC32EC4C16A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35B50-24F7-433D-8306-6DACE2A5C78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614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B1BFD-F590-4AFF-94A6-FDB8BE2F656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AA478-CEAC-4593-A811-83A68ED6B56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58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C291-D444-4A55-87C9-17B8DBCE68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BFF1F-AE02-4906-9717-8ABC678154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904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2ABBC-9CC5-4E9F-8F49-2B30F72844C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97C0E-3C4B-4EBF-BBD9-1DDA2B05E38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9133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459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548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540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457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06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4164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532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7329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8974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9870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20330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8915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609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500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40229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8452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910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5646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3519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694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05775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15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91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32519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28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1305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8474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226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3108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798621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76791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75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60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6/7/2017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9264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22790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581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19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733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462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342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608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0771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7752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05872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09649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6128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5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05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80837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4517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4733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7705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9981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3649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0984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18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6/7/2017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en-US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en-US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CF4D4BC2-CEFF-45B8-AD06-713CBBC9FA9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DAFCA443-B013-4630-8A87-A72E01DB00D3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400"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5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0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7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6/7/2017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24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05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19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ctrTitle"/>
          </p:nvPr>
        </p:nvSpPr>
        <p:spPr>
          <a:xfrm>
            <a:off x="642938" y="1714500"/>
            <a:ext cx="7772400" cy="1470025"/>
          </a:xfrm>
        </p:spPr>
        <p:txBody>
          <a:bodyPr/>
          <a:lstStyle/>
          <a:p>
            <a:pPr eaLnBrk="1" hangingPunct="1"/>
            <a:r>
              <a:rPr lang="de-DE" altLang="de-DE" sz="3600" dirty="0" smtClean="0"/>
              <a:t>Basic Machine Learning: Linear Models</a:t>
            </a:r>
            <a:endParaRPr lang="en-US" altLang="de-DE" sz="3600" dirty="0" smtClean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573463"/>
            <a:ext cx="6400800" cy="2519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b="1" dirty="0" smtClean="0">
                <a:solidFill>
                  <a:schemeClr val="tx1"/>
                </a:solidFill>
              </a:rPr>
              <a:t>Alexander Fraser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CIS, LMU Munich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de-DE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dirty="0" smtClean="0">
                <a:solidFill>
                  <a:schemeClr val="tx1"/>
                </a:solidFill>
              </a:rPr>
              <a:t>2017-06-07   Machine Translation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21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58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72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56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68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</a:rPr>
              <a:t>The lemma features that will be on (true = on = 1) are:</a:t>
            </a:r>
            <a:endParaRPr lang="de-DE" dirty="0" smtClean="0">
              <a:solidFill>
                <a:prstClr val="black"/>
              </a:solidFill>
            </a:endParaRP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-3_lemma_the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-2_lemma_Seminar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-1_lemma_at</a:t>
            </a:r>
            <a:endParaRPr lang="de-DE" dirty="0">
              <a:solidFill>
                <a:prstClr val="black"/>
              </a:solidFill>
            </a:endParaRPr>
          </a:p>
          <a:p>
            <a:pPr lvl="1"/>
            <a:r>
              <a:rPr lang="de-DE" dirty="0">
                <a:solidFill>
                  <a:prstClr val="black"/>
                </a:solidFill>
              </a:rPr>
              <a:t>+</a:t>
            </a:r>
            <a:r>
              <a:rPr lang="de-DE" dirty="0" smtClean="0">
                <a:solidFill>
                  <a:prstClr val="black"/>
                </a:solidFill>
              </a:rPr>
              <a:t>1_lemma_4</a:t>
            </a: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+2_lemma_pm</a:t>
            </a:r>
            <a:endParaRPr lang="de-DE" dirty="0">
              <a:solidFill>
                <a:prstClr val="black"/>
              </a:solidFill>
            </a:endParaRPr>
          </a:p>
          <a:p>
            <a:pPr lvl="1"/>
            <a:r>
              <a:rPr lang="de-DE" dirty="0" smtClean="0">
                <a:solidFill>
                  <a:prstClr val="black"/>
                </a:solidFill>
              </a:rPr>
              <a:t>+3_lemma_will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72801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 (say, -3_lemma_giraffe)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...</a:t>
            </a:r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01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0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134637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</a:t>
            </a:r>
          </a:p>
          <a:p>
            <a:r>
              <a:rPr lang="de-DE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23278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Future Plan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000" dirty="0" smtClean="0"/>
              <a:t>Today we'll start by quickly discussing projects</a:t>
            </a:r>
          </a:p>
          <a:p>
            <a:r>
              <a:rPr lang="de-DE" sz="2000" dirty="0" smtClean="0"/>
              <a:t>Then we'll do a lecture on linear models (basic machine learning)</a:t>
            </a:r>
          </a:p>
          <a:p>
            <a:pPr lvl="1"/>
            <a:r>
              <a:rPr lang="de-DE" sz="1800" dirty="0" smtClean="0"/>
              <a:t>This is useful background for non-linear models (e.g., as used in deep learning approaches)</a:t>
            </a:r>
          </a:p>
          <a:p>
            <a:r>
              <a:rPr lang="de-DE" sz="2000" dirty="0" smtClean="0"/>
              <a:t>Time allowing, I'll talk about some recent work  of ours integrating linear models into Moses</a:t>
            </a:r>
          </a:p>
          <a:p>
            <a:endParaRPr lang="de-DE" sz="2000" dirty="0" smtClean="0"/>
          </a:p>
          <a:p>
            <a:r>
              <a:rPr lang="de-DE" sz="2000" dirty="0" smtClean="0"/>
              <a:t>Starting next week, we will cover cover word embeddings, non-linear models, recurrent neural networks, neural machine translation</a:t>
            </a:r>
          </a:p>
          <a:p>
            <a:r>
              <a:rPr lang="de-DE" sz="2000" dirty="0" smtClean="0"/>
              <a:t>There is also a talk next week on SMT and NMT from Jan Niehues on Tuesday at 12:15, see the course web page for details</a:t>
            </a:r>
          </a:p>
          <a:p>
            <a:r>
              <a:rPr lang="de-DE" sz="2000" dirty="0" smtClean="0"/>
              <a:t>As usual, all exercises and lectures will proceed unless explicitly cancelled</a:t>
            </a:r>
          </a:p>
          <a:p>
            <a:pPr lvl="1"/>
            <a:r>
              <a:rPr lang="de-DE" sz="1600" dirty="0" smtClean="0"/>
              <a:t>So, there will also be an exercise and a lecture next week</a:t>
            </a:r>
          </a:p>
        </p:txBody>
      </p:sp>
    </p:spTree>
    <p:extLst>
      <p:ext uri="{BB962C8B-B14F-4D97-AF65-F5344CB8AC3E}">
        <p14:creationId xmlns:p14="http://schemas.microsoft.com/office/powerpoint/2010/main" val="15815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8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52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6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70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4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877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17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9843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58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174"/>
            <a:ext cx="8229600" cy="1143000"/>
          </a:xfrm>
        </p:spPr>
        <p:txBody>
          <a:bodyPr/>
          <a:lstStyle/>
          <a:p>
            <a:r>
              <a:rPr lang="de-DE" dirty="0" smtClean="0"/>
              <a:t>Projects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I've gotten a few emails about project preferences</a:t>
            </a:r>
          </a:p>
          <a:p>
            <a:r>
              <a:rPr lang="de-DE" sz="2800" dirty="0" smtClean="0"/>
              <a:t>I usally use a different system with a tight deadline for signing up for topics, but I don't think it is necessary here</a:t>
            </a:r>
          </a:p>
          <a:p>
            <a:pPr lvl="1"/>
            <a:r>
              <a:rPr lang="de-DE" sz="2400" dirty="0" smtClean="0"/>
              <a:t>Please just send me an email with your preferences today or tomorrow</a:t>
            </a:r>
          </a:p>
          <a:p>
            <a:r>
              <a:rPr lang="de-DE" sz="2800" dirty="0" smtClean="0"/>
              <a:t>You will carry out the projects in groups</a:t>
            </a:r>
          </a:p>
          <a:p>
            <a:r>
              <a:rPr lang="de-DE" sz="2800" dirty="0" smtClean="0"/>
              <a:t>We will reserve the last several sessions of class for presentations</a:t>
            </a:r>
            <a:endParaRPr lang="de-DE" sz="2800" dirty="0"/>
          </a:p>
          <a:p>
            <a:endParaRPr lang="de-DE" sz="2800" dirty="0" smtClean="0"/>
          </a:p>
        </p:txBody>
      </p:sp>
    </p:spTree>
    <p:extLst>
      <p:ext uri="{BB962C8B-B14F-4D97-AF65-F5344CB8AC3E}">
        <p14:creationId xmlns:p14="http://schemas.microsoft.com/office/powerpoint/2010/main" val="61713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25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5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6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 weight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383019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pPr lvl="1"/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2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2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2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-------</a:t>
            </a:r>
          </a:p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157803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</a:t>
            </a:r>
          </a:p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331468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Bias term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-3_lemma_the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-2_lemma_Seminar</a:t>
            </a:r>
          </a:p>
          <a:p>
            <a:endParaRPr lang="de-DE" sz="2400" dirty="0" smtClean="0">
              <a:solidFill>
                <a:prstClr val="black"/>
              </a:solidFill>
            </a:endParaRP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-1_lemma_at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+1_lemma_4</a:t>
            </a:r>
          </a:p>
          <a:p>
            <a:endParaRPr lang="de-DE" sz="2400" dirty="0">
              <a:solidFill>
                <a:prstClr val="black"/>
              </a:solidFill>
            </a:endParaRPr>
          </a:p>
          <a:p>
            <a:r>
              <a:rPr lang="de-DE" sz="2400" dirty="0" smtClean="0">
                <a:solidFill>
                  <a:prstClr val="black"/>
                </a:solidFill>
              </a:rPr>
              <a:t>+1_Digit</a:t>
            </a:r>
          </a:p>
          <a:p>
            <a:r>
              <a:rPr lang="de-DE" sz="2400" dirty="0" smtClean="0">
                <a:solidFill>
                  <a:prstClr val="black"/>
                </a:solidFill>
              </a:rPr>
              <a:t>+2_timeid</a:t>
            </a:r>
            <a:endParaRPr lang="de-DE" sz="2400" dirty="0" smtClean="0">
              <a:solidFill>
                <a:prstClr val="black"/>
              </a:solidFill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0.7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------</a:t>
            </a:r>
          </a:p>
          <a:p>
            <a:r>
              <a:rPr lang="de-DE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4148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41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What we have had up until now is called </a:t>
            </a:r>
            <a:r>
              <a:rPr lang="de-DE" b="1" dirty="0" smtClean="0"/>
              <a:t>binary classification</a:t>
            </a:r>
          </a:p>
          <a:p>
            <a:r>
              <a:rPr lang="de-DE" dirty="0" smtClean="0"/>
              <a:t>But 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70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Machine Learning (Classification)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I'm going to start by presenting a very brief review of decision trees</a:t>
            </a:r>
          </a:p>
          <a:p>
            <a:pPr lvl="1"/>
            <a:r>
              <a:rPr lang="de-DE" dirty="0" smtClean="0"/>
              <a:t>I'll also briefly discuss overfitting</a:t>
            </a:r>
          </a:p>
          <a:p>
            <a:r>
              <a:rPr lang="de-DE" dirty="0" smtClean="0"/>
              <a:t>Then I'll talk about linear models, which are the workhorse of discriminative classification most used in NLP (at least, until recently)</a:t>
            </a:r>
          </a:p>
          <a:p>
            <a:r>
              <a:rPr lang="de-DE" dirty="0" smtClean="0"/>
              <a:t>The example I am repeatedly using here is the CMU seminars task, a standard IE task</a:t>
            </a:r>
          </a:p>
          <a:p>
            <a:pPr lvl="1"/>
            <a:r>
              <a:rPr lang="de-DE" dirty="0" smtClean="0"/>
              <a:t>I will explain this task in a few slides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495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36146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1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02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87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</a:t>
            </a:r>
            <a:r>
              <a:rPr lang="de-DE" dirty="0" smtClean="0"/>
              <a:t>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3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dirty="0" smtClean="0"/>
              <a:t>But this 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43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08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relying on these two independent classifiers is not optimal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50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11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1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 sz="2800"/>
              <a:t>Decision Tree Representation for ‘</a:t>
            </a:r>
            <a:r>
              <a:rPr lang="en-GB" altLang="de-DE" sz="2800" i="1"/>
              <a:t>Play Tennis?’</a:t>
            </a:r>
          </a:p>
        </p:txBody>
      </p:sp>
      <p:pic>
        <p:nvPicPr>
          <p:cNvPr id="229379" name="Picture 3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2325" y="1443038"/>
            <a:ext cx="5741988" cy="4762500"/>
          </a:xfrm>
        </p:spPr>
      </p:pic>
      <p:sp>
        <p:nvSpPr>
          <p:cNvPr id="22938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224588" y="1981200"/>
            <a:ext cx="2720975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altLang="de-DE" sz="2000"/>
              <a:t>Internal node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test an attribute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Branch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attribute value</a:t>
            </a:r>
          </a:p>
          <a:p>
            <a:pPr>
              <a:buFont typeface="Wingdings" pitchFamily="2" charset="2"/>
              <a:buChar char="Ø"/>
            </a:pPr>
            <a:r>
              <a:rPr lang="en-GB" altLang="de-DE" sz="2000"/>
              <a:t>Leaf</a:t>
            </a:r>
          </a:p>
          <a:p>
            <a:pPr>
              <a:buFont typeface="Wingdings" pitchFamily="2" charset="2"/>
              <a:buNone/>
            </a:pPr>
            <a:r>
              <a:rPr lang="en-GB" altLang="de-DE" sz="2000"/>
              <a:t>	~ classification result</a:t>
            </a:r>
          </a:p>
          <a:p>
            <a:pPr>
              <a:buFont typeface="Wingdings" pitchFamily="2" charset="2"/>
              <a:buNone/>
            </a:pPr>
            <a:endParaRPr lang="en-GB" altLang="de-DE" sz="2000"/>
          </a:p>
        </p:txBody>
      </p:sp>
      <p:sp>
        <p:nvSpPr>
          <p:cNvPr id="6" name="TextBox 5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24611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93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8" grpId="0" autoUpdateAnimBg="0"/>
      <p:bldP spid="229380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    -1_label_&lt;stime&gt;</a:t>
            </a:r>
          </a:p>
          <a:p>
            <a:endParaRPr lang="de-DE" sz="24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110908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2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71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solidFill>
                  <a:prstClr val="black"/>
                </a:solidFill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216348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To perform greedy classification, first run your classifier on "Seminar" </a:t>
            </a:r>
            <a:endParaRPr lang="de-DE" sz="20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Suppose you correctly choose "O"</a:t>
            </a:r>
            <a:endParaRPr lang="de-DE" sz="2000" dirty="0">
              <a:solidFill>
                <a:prstClr val="black"/>
              </a:solidFill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cs typeface="Century Gothic"/>
              </a:rPr>
              <a:t>Then when classifying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"4", </a:t>
            </a:r>
            <a:r>
              <a:rPr lang="de-DE" sz="2000" dirty="0">
                <a:solidFill>
                  <a:prstClr val="black"/>
                </a:solidFill>
                <a:cs typeface="Century Gothic"/>
              </a:rPr>
              <a:t>use the feature:</a:t>
            </a:r>
          </a:p>
          <a:p>
            <a:r>
              <a:rPr lang="de-DE" sz="2000" dirty="0">
                <a:solidFill>
                  <a:prstClr val="black"/>
                </a:solidFill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prstClr val="black"/>
                </a:solidFill>
                <a:cs typeface="Century Gothic"/>
              </a:rPr>
              <a:t>Suppose you correctly choose </a:t>
            </a: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prstClr val="black"/>
                </a:solidFill>
                <a:cs typeface="Century Gothic"/>
              </a:rPr>
              <a:t>Etc...</a:t>
            </a:r>
          </a:p>
          <a:p>
            <a:endParaRPr lang="de-DE" sz="2000" dirty="0">
              <a:solidFill>
                <a:prstClr val="black"/>
              </a:solidFill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925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82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0" indent="0">
              <a:buFont typeface="Arial"/>
              <a:buNone/>
            </a:pPr>
            <a:endParaRPr lang="de-DE" sz="1800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>
                <a:solidFill>
                  <a:prstClr val="black"/>
                </a:solidFill>
              </a:rPr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>
              <a:solidFill>
                <a:prstClr val="black"/>
              </a:solidFill>
            </a:endParaRPr>
          </a:p>
          <a:p>
            <a:pPr marL="0" indent="0">
              <a:buFont typeface="Arial"/>
              <a:buNone/>
            </a:pPr>
            <a:endParaRPr lang="de-DE" sz="1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7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456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told you how to actually learn the weight vector in the binary classifier in </a:t>
            </a:r>
            <a:r>
              <a:rPr lang="de-DE" dirty="0" smtClean="0"/>
              <a:t>detail (beyond the perceptron rule)</a:t>
            </a:r>
            <a:endParaRPr lang="de-DE" dirty="0" smtClean="0"/>
          </a:p>
          <a:p>
            <a:pPr lvl="1"/>
            <a:r>
              <a:rPr lang="de-DE" dirty="0" smtClean="0"/>
              <a:t>I also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</a:t>
            </a:r>
            <a:r>
              <a:rPr lang="de-DE" dirty="0" smtClean="0"/>
              <a:t>models</a:t>
            </a:r>
            <a:endParaRPr lang="de-DE" dirty="0" smtClean="0"/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Learning” (text 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257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de-DE"/>
              <a:t>When is it useful?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09763"/>
            <a:ext cx="7772400" cy="4114800"/>
          </a:xfrm>
        </p:spPr>
        <p:txBody>
          <a:bodyPr/>
          <a:lstStyle/>
          <a:p>
            <a:pPr lvl="1">
              <a:buFont typeface="Wingdings" pitchFamily="2" charset="2"/>
              <a:buChar char="q"/>
            </a:pPr>
            <a:r>
              <a:rPr lang="en-GB" altLang="de-DE"/>
              <a:t>Medical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Equipment diagnosis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Credit risk analysis</a:t>
            </a:r>
          </a:p>
          <a:p>
            <a:pPr lvl="1">
              <a:buFont typeface="Wingdings" pitchFamily="2" charset="2"/>
              <a:buChar char="q"/>
            </a:pPr>
            <a:r>
              <a:rPr lang="en-GB" altLang="de-DE"/>
              <a:t>etc</a:t>
            </a:r>
          </a:p>
          <a:p>
            <a:pPr lvl="1">
              <a:buFont typeface="Wingdings" pitchFamily="2" charset="2"/>
              <a:buChar char="§"/>
            </a:pPr>
            <a:endParaRPr lang="en-GB" altLang="de-DE"/>
          </a:p>
        </p:txBody>
      </p:sp>
      <p:sp>
        <p:nvSpPr>
          <p:cNvPr id="5" name="TextBox 4"/>
          <p:cNvSpPr txBox="1"/>
          <p:nvPr/>
        </p:nvSpPr>
        <p:spPr>
          <a:xfrm>
            <a:off x="7569530" y="6617061"/>
            <a:ext cx="1535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dirty="0" smtClean="0">
                <a:solidFill>
                  <a:prstClr val="black"/>
                </a:solidFill>
                <a:latin typeface="Lucida Sans" panose="020B0602030504020204" pitchFamily="34" charset="0"/>
                <a:cs typeface="Lucida Sans" panose="020B0602030504020204" pitchFamily="34" charset="0"/>
              </a:rPr>
              <a:t>Slide from A. Kaban</a:t>
            </a:r>
          </a:p>
        </p:txBody>
      </p:sp>
    </p:spTree>
    <p:extLst>
      <p:ext uri="{BB962C8B-B14F-4D97-AF65-F5344CB8AC3E}">
        <p14:creationId xmlns:p14="http://schemas.microsoft.com/office/powerpoint/2010/main" val="194042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Time allowing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Time allowing, I will briefly cover some of our work on using a linear model in Moses to select phrases</a:t>
            </a:r>
          </a:p>
          <a:p>
            <a:pPr lvl="1"/>
            <a:r>
              <a:rPr lang="de-DE" dirty="0" smtClean="0"/>
              <a:t>Moses primarily uses the two feature functions phrase-based p(e|f) and p(f|e)</a:t>
            </a:r>
          </a:p>
          <a:p>
            <a:pPr lvl="1"/>
            <a:r>
              <a:rPr lang="de-DE" dirty="0" smtClean="0"/>
              <a:t>These are learned from the word alignment</a:t>
            </a:r>
          </a:p>
          <a:p>
            <a:pPr lvl="1"/>
            <a:r>
              <a:rPr lang="de-DE" dirty="0" smtClean="0"/>
              <a:t>p(e|f) is the percentage of times that the source phrase f is translated to the target phrase e</a:t>
            </a:r>
          </a:p>
          <a:p>
            <a:pPr lvl="1"/>
            <a:r>
              <a:rPr lang="de-DE" dirty="0" smtClean="0"/>
              <a:t>An alternative is to use a linear classifier with features based on context instead of this simple statistic</a:t>
            </a:r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8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9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look at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8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7.xml><?xml version="1.0" encoding="utf-8"?>
<a:theme xmlns:a="http://schemas.openxmlformats.org/drawingml/2006/main" name="4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4019</Words>
  <Application>Microsoft Office PowerPoint</Application>
  <PresentationFormat>On-screen Show (4:3)</PresentationFormat>
  <Paragraphs>803</Paragraphs>
  <Slides>61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Office Theme</vt:lpstr>
      <vt:lpstr>Larissa-Design</vt:lpstr>
      <vt:lpstr>1_Office Theme</vt:lpstr>
      <vt:lpstr>2_Office Theme</vt:lpstr>
      <vt:lpstr>Median</vt:lpstr>
      <vt:lpstr>3_Office Theme</vt:lpstr>
      <vt:lpstr>4_Office Theme</vt:lpstr>
      <vt:lpstr>Basic Machine Learning: Linear Models</vt:lpstr>
      <vt:lpstr>Future Plan</vt:lpstr>
      <vt:lpstr>Projects</vt:lpstr>
      <vt:lpstr>Basic Machine Learning (Classification)</vt:lpstr>
      <vt:lpstr>Decision Tree Representation for ‘Play Tennis?’</vt:lpstr>
      <vt:lpstr>When is it useful?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mdels?</vt:lpstr>
      <vt:lpstr>Feature Selection</vt:lpstr>
      <vt:lpstr>Training I</vt:lpstr>
      <vt:lpstr>Perceptron Update I</vt:lpstr>
      <vt:lpstr>Perceptron Update II</vt:lpstr>
      <vt:lpstr>Perceptron Update III</vt:lpstr>
      <vt:lpstr>Perceptron Update IV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Time allowing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Machine Learning - Linear Models</dc:title>
  <dc:creator>Alexander Fraser</dc:creator>
  <cp:lastModifiedBy>alex</cp:lastModifiedBy>
  <cp:revision>612</cp:revision>
  <dcterms:created xsi:type="dcterms:W3CDTF">2011-12-07T15:05:48Z</dcterms:created>
  <dcterms:modified xsi:type="dcterms:W3CDTF">2017-06-07T13:52:54Z</dcterms:modified>
</cp:coreProperties>
</file>