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187553C-9A5C-460B-A57C-23423DEB00F7}">
  <a:tblStyle styleId="{1187553C-9A5C-460B-A57C-23423DEB00F7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Shape 4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Shape 4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Shape 4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Shape 5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Shape 5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Shape 5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Shape 5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Shape 5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Shape 5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Shape 5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Shape 5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Shape 5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Shape 5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Shape 5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Shape 5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Shape 6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see how PBMT is equipped to deal with these phenomena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Shape 6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guessing game, first sense more frequent a priori, shooting of e.g. “expensive dog” still possible; the required cue word can be far in the sentence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examples won’t be very creative, source context: help choose lemma; target context: help choose surface form of that lemma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pumping lemma analogy for source ctx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shooting of the expensive film -&gt; LM resorts to bigrams, these are all fine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en"/>
              <a:t>there is nothing in the model to connect “shooting” and “film”, there is no way the decoder can get it right (other than chance)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assume we’re given a src sent F, tgt sent E and a particular phrasal segmentation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-"/>
            </a:pPr>
            <a:r>
              <a:rPr lang="en"/>
              <a:t>richer feature set: allows to learn that: subj-&gt;nom, noun should be acc when preceded by adj_acc, car=auto (for all morph. cases) etc.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03.png"/><Relationship Id="rId4" Type="http://schemas.openxmlformats.org/officeDocument/2006/relationships/image" Target="../media/image0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Relationship Id="rId4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Relationship Id="rId4" Type="http://schemas.openxmlformats.org/officeDocument/2006/relationships/image" Target="../media/image03.png"/><Relationship Id="rId5" Type="http://schemas.openxmlformats.org/officeDocument/2006/relationships/image" Target="../media/image0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8.png"/><Relationship Id="rId4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537100"/>
            <a:ext cx="8520600" cy="1140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Target-Side Context for Discriminative Models in Statistical MT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316450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u="sng">
                <a:solidFill>
                  <a:srgbClr val="000000"/>
                </a:solidFill>
              </a:rPr>
              <a:t>Aleš Tamchyna</a:t>
            </a:r>
            <a:r>
              <a:rPr lang="en" sz="1800">
                <a:solidFill>
                  <a:srgbClr val="000000"/>
                </a:solidFill>
              </a:rPr>
              <a:t>, </a:t>
            </a: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</a:rPr>
              <a:t>Alexander Fraser, </a:t>
            </a: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</a:rPr>
              <a:t>Ondřej Bojar,</a:t>
            </a: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</a:rPr>
              <a:t>Marcin Junczys-Dowmunt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</a:rPr>
              <a:t>ACL 2016												August 9,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Motivation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Model Description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b="1" lang="en" sz="2000">
                <a:solidFill>
                  <a:srgbClr val="000000"/>
                </a:solidFill>
              </a:rPr>
              <a:t>Integration in Phrase-Based Decoding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Experimental Evaluation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Challenges in Decoding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1643725" y="763625"/>
            <a:ext cx="3727500" cy="4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82" name="Shape 182"/>
          <p:cNvGrpSpPr/>
          <p:nvPr/>
        </p:nvGrpSpPr>
        <p:grpSpPr>
          <a:xfrm>
            <a:off x="4036900" y="2369800"/>
            <a:ext cx="979200" cy="182400"/>
            <a:chOff x="4120250" y="2171700"/>
            <a:chExt cx="979200" cy="182400"/>
          </a:xfrm>
        </p:grpSpPr>
        <p:sp>
          <p:nvSpPr>
            <p:cNvPr id="183" name="Shape 183"/>
            <p:cNvSpPr/>
            <p:nvPr/>
          </p:nvSpPr>
          <p:spPr>
            <a:xfrm>
              <a:off x="41202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42834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44466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46098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47730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9362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9" name="Shape 189"/>
          <p:cNvGrpSpPr/>
          <p:nvPr/>
        </p:nvGrpSpPr>
        <p:grpSpPr>
          <a:xfrm>
            <a:off x="5441175" y="1235500"/>
            <a:ext cx="979200" cy="182400"/>
            <a:chOff x="5594250" y="1801575"/>
            <a:chExt cx="979200" cy="182400"/>
          </a:xfrm>
        </p:grpSpPr>
        <p:sp>
          <p:nvSpPr>
            <p:cNvPr id="190" name="Shape 190"/>
            <p:cNvSpPr/>
            <p:nvPr/>
          </p:nvSpPr>
          <p:spPr>
            <a:xfrm>
              <a:off x="5594250" y="18015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57574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59206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60838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62470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64102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Shape 196"/>
          <p:cNvSpPr/>
          <p:nvPr/>
        </p:nvSpPr>
        <p:spPr>
          <a:xfrm>
            <a:off x="54411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6043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57675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59307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60939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62571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02" name="Shape 202"/>
          <p:cNvGrpSpPr/>
          <p:nvPr/>
        </p:nvGrpSpPr>
        <p:grpSpPr>
          <a:xfrm>
            <a:off x="5430937" y="4575962"/>
            <a:ext cx="979200" cy="182400"/>
            <a:chOff x="5594250" y="3213450"/>
            <a:chExt cx="979200" cy="182400"/>
          </a:xfrm>
        </p:grpSpPr>
        <p:sp>
          <p:nvSpPr>
            <p:cNvPr id="203" name="Shape 203"/>
            <p:cNvSpPr/>
            <p:nvPr/>
          </p:nvSpPr>
          <p:spPr>
            <a:xfrm>
              <a:off x="55942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57574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59206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60838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62470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6410250" y="3213450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" name="Shape 209"/>
          <p:cNvGrpSpPr/>
          <p:nvPr/>
        </p:nvGrpSpPr>
        <p:grpSpPr>
          <a:xfrm>
            <a:off x="5441175" y="3426200"/>
            <a:ext cx="979200" cy="182400"/>
            <a:chOff x="5594250" y="3992275"/>
            <a:chExt cx="979200" cy="182400"/>
          </a:xfrm>
        </p:grpSpPr>
        <p:sp>
          <p:nvSpPr>
            <p:cNvPr id="210" name="Shape 210"/>
            <p:cNvSpPr/>
            <p:nvPr/>
          </p:nvSpPr>
          <p:spPr>
            <a:xfrm>
              <a:off x="55942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57574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5920650" y="39922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60838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62470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64102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16" name="Shape 216"/>
          <p:cNvCxnSpPr>
            <a:stCxn id="188" idx="3"/>
            <a:endCxn id="190" idx="1"/>
          </p:cNvCxnSpPr>
          <p:nvPr/>
        </p:nvCxnSpPr>
        <p:spPr>
          <a:xfrm flipH="1" rot="10800000">
            <a:off x="5016100" y="1326700"/>
            <a:ext cx="425100" cy="113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17" name="Shape 217"/>
          <p:cNvCxnSpPr>
            <a:stCxn id="188" idx="3"/>
            <a:endCxn id="196" idx="1"/>
          </p:cNvCxnSpPr>
          <p:nvPr/>
        </p:nvCxnSpPr>
        <p:spPr>
          <a:xfrm flipH="1" rot="10800000">
            <a:off x="5016100" y="2060500"/>
            <a:ext cx="425100" cy="40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18" name="Shape 218"/>
          <p:cNvCxnSpPr>
            <a:stCxn id="188" idx="3"/>
            <a:endCxn id="203" idx="1"/>
          </p:cNvCxnSpPr>
          <p:nvPr/>
        </p:nvCxnSpPr>
        <p:spPr>
          <a:xfrm>
            <a:off x="5016100" y="2461000"/>
            <a:ext cx="414900" cy="220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19" name="Shape 219"/>
          <p:cNvCxnSpPr/>
          <p:nvPr/>
        </p:nvCxnSpPr>
        <p:spPr>
          <a:xfrm>
            <a:off x="5016087" y="2461000"/>
            <a:ext cx="425100" cy="105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20" name="Shape 220"/>
          <p:cNvSpPr txBox="1"/>
          <p:nvPr/>
        </p:nvSpPr>
        <p:spPr>
          <a:xfrm>
            <a:off x="5445525" y="1326698"/>
            <a:ext cx="4809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31875" y="2060487"/>
            <a:ext cx="8346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muž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5399325" y="3545175"/>
            <a:ext cx="8997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uviděl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5472062" y="4689487"/>
            <a:ext cx="7257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555062" y="3906075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225" name="Shape 225"/>
          <p:cNvSpPr/>
          <p:nvPr/>
        </p:nvSpPr>
        <p:spPr>
          <a:xfrm>
            <a:off x="65928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67560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69192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70824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/>
        </p:nvSpPr>
        <p:spPr>
          <a:xfrm>
            <a:off x="72456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74088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 txBox="1"/>
          <p:nvPr/>
        </p:nvSpPr>
        <p:spPr>
          <a:xfrm>
            <a:off x="6553700" y="20605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uviděl </a:t>
            </a:r>
          </a:p>
        </p:txBody>
      </p:sp>
      <p:cxnSp>
        <p:nvCxnSpPr>
          <p:cNvPr id="232" name="Shape 232"/>
          <p:cNvCxnSpPr>
            <a:stCxn id="201" idx="3"/>
            <a:endCxn id="225" idx="1"/>
          </p:cNvCxnSpPr>
          <p:nvPr/>
        </p:nvCxnSpPr>
        <p:spPr>
          <a:xfrm>
            <a:off x="6420375" y="20605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33" name="Shape 233"/>
          <p:cNvSpPr/>
          <p:nvPr/>
        </p:nvSpPr>
        <p:spPr>
          <a:xfrm>
            <a:off x="79077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79077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80709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82341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7" name="Shape 237"/>
          <p:cNvSpPr/>
          <p:nvPr/>
        </p:nvSpPr>
        <p:spPr>
          <a:xfrm>
            <a:off x="8397375" y="19747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8560575" y="19747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 txBox="1"/>
          <p:nvPr/>
        </p:nvSpPr>
        <p:spPr>
          <a:xfrm>
            <a:off x="7705400" y="20659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kočkou</a:t>
            </a:r>
          </a:p>
        </p:txBody>
      </p:sp>
      <p:cxnSp>
        <p:nvCxnSpPr>
          <p:cNvPr id="240" name="Shape 240"/>
          <p:cNvCxnSpPr/>
          <p:nvPr/>
        </p:nvCxnSpPr>
        <p:spPr>
          <a:xfrm>
            <a:off x="7572075" y="20659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41" name="Shape 241"/>
          <p:cNvSpPr/>
          <p:nvPr/>
        </p:nvSpPr>
        <p:spPr>
          <a:xfrm>
            <a:off x="773992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 txBox="1"/>
          <p:nvPr/>
        </p:nvSpPr>
        <p:spPr>
          <a:xfrm>
            <a:off x="6756075" y="12921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5511675" y="269775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cxnSp>
        <p:nvCxnSpPr>
          <p:cNvPr id="244" name="Shape 244"/>
          <p:cNvCxnSpPr/>
          <p:nvPr/>
        </p:nvCxnSpPr>
        <p:spPr>
          <a:xfrm>
            <a:off x="6420825" y="13307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5" name="Shape 245"/>
          <p:cNvCxnSpPr>
            <a:stCxn id="195" idx="3"/>
          </p:cNvCxnSpPr>
          <p:nvPr/>
        </p:nvCxnSpPr>
        <p:spPr>
          <a:xfrm>
            <a:off x="6420375" y="1326700"/>
            <a:ext cx="173400" cy="17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6" name="Shape 246"/>
          <p:cNvCxnSpPr/>
          <p:nvPr/>
        </p:nvCxnSpPr>
        <p:spPr>
          <a:xfrm flipH="1" rot="10800000">
            <a:off x="6423700" y="1140850"/>
            <a:ext cx="192900" cy="1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7" name="Shape 247"/>
          <p:cNvCxnSpPr/>
          <p:nvPr/>
        </p:nvCxnSpPr>
        <p:spPr>
          <a:xfrm>
            <a:off x="6410137" y="4673987"/>
            <a:ext cx="173400" cy="17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48" name="Shape 248"/>
          <p:cNvCxnSpPr/>
          <p:nvPr/>
        </p:nvCxnSpPr>
        <p:spPr>
          <a:xfrm flipH="1" rot="10800000">
            <a:off x="6413462" y="4488137"/>
            <a:ext cx="192900" cy="1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49" name="Shape 249"/>
          <p:cNvSpPr/>
          <p:nvPr/>
        </p:nvSpPr>
        <p:spPr>
          <a:xfrm>
            <a:off x="78830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78830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80462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82094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8372600" y="25909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8535800" y="25909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 txBox="1"/>
          <p:nvPr/>
        </p:nvSpPr>
        <p:spPr>
          <a:xfrm>
            <a:off x="7680625" y="26821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cxnSp>
        <p:nvCxnSpPr>
          <p:cNvPr id="256" name="Shape 256"/>
          <p:cNvCxnSpPr/>
          <p:nvPr/>
        </p:nvCxnSpPr>
        <p:spPr>
          <a:xfrm>
            <a:off x="7576400" y="2060525"/>
            <a:ext cx="143400" cy="62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57" name="Shape 257"/>
          <p:cNvSpPr/>
          <p:nvPr/>
        </p:nvSpPr>
        <p:spPr>
          <a:xfrm>
            <a:off x="771515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79290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79290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80922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82554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8418662" y="12956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8581862" y="12956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 txBox="1"/>
          <p:nvPr/>
        </p:nvSpPr>
        <p:spPr>
          <a:xfrm>
            <a:off x="7726687" y="13868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kočka</a:t>
            </a:r>
          </a:p>
        </p:txBody>
      </p:sp>
      <p:cxnSp>
        <p:nvCxnSpPr>
          <p:cNvPr id="265" name="Shape 265"/>
          <p:cNvCxnSpPr/>
          <p:nvPr/>
        </p:nvCxnSpPr>
        <p:spPr>
          <a:xfrm flipH="1" rot="10800000">
            <a:off x="7577550" y="1373500"/>
            <a:ext cx="178200" cy="69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66" name="Shape 266"/>
          <p:cNvSpPr/>
          <p:nvPr/>
        </p:nvSpPr>
        <p:spPr>
          <a:xfrm>
            <a:off x="776121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67695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6932775" y="34240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7095975" y="34240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72591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74223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" name="Shape 272"/>
          <p:cNvSpPr txBox="1"/>
          <p:nvPr/>
        </p:nvSpPr>
        <p:spPr>
          <a:xfrm>
            <a:off x="6567200" y="35152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kočkou</a:t>
            </a:r>
          </a:p>
        </p:txBody>
      </p:sp>
      <p:cxnSp>
        <p:nvCxnSpPr>
          <p:cNvPr id="273" name="Shape 273"/>
          <p:cNvCxnSpPr>
            <a:stCxn id="215" idx="3"/>
          </p:cNvCxnSpPr>
          <p:nvPr/>
        </p:nvCxnSpPr>
        <p:spPr>
          <a:xfrm flipH="1" rot="10800000">
            <a:off x="6420375" y="3515300"/>
            <a:ext cx="186000" cy="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74" name="Shape 274"/>
          <p:cNvSpPr/>
          <p:nvPr/>
        </p:nvSpPr>
        <p:spPr>
          <a:xfrm>
            <a:off x="660172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67448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6908000" y="40402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7071200" y="40402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72344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73976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 txBox="1"/>
          <p:nvPr/>
        </p:nvSpPr>
        <p:spPr>
          <a:xfrm>
            <a:off x="6542425" y="41314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cxnSp>
        <p:nvCxnSpPr>
          <p:cNvPr id="281" name="Shape 281"/>
          <p:cNvCxnSpPr>
            <a:stCxn id="215" idx="3"/>
          </p:cNvCxnSpPr>
          <p:nvPr/>
        </p:nvCxnSpPr>
        <p:spPr>
          <a:xfrm>
            <a:off x="6420375" y="3517400"/>
            <a:ext cx="161100" cy="61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82" name="Shape 282"/>
          <p:cNvSpPr/>
          <p:nvPr/>
        </p:nvSpPr>
        <p:spPr>
          <a:xfrm>
            <a:off x="657695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67908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6954062" y="27449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7117262" y="27449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72804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74436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 txBox="1"/>
          <p:nvPr/>
        </p:nvSpPr>
        <p:spPr>
          <a:xfrm>
            <a:off x="6588487" y="28361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kočka</a:t>
            </a:r>
          </a:p>
        </p:txBody>
      </p:sp>
      <p:cxnSp>
        <p:nvCxnSpPr>
          <p:cNvPr id="289" name="Shape 289"/>
          <p:cNvCxnSpPr>
            <a:stCxn id="215" idx="3"/>
          </p:cNvCxnSpPr>
          <p:nvPr/>
        </p:nvCxnSpPr>
        <p:spPr>
          <a:xfrm flipH="1" rot="10800000">
            <a:off x="6420375" y="2822900"/>
            <a:ext cx="197100" cy="69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0" name="Shape 290"/>
          <p:cNvSpPr/>
          <p:nvPr/>
        </p:nvSpPr>
        <p:spPr>
          <a:xfrm>
            <a:off x="662301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91" name="Shape 291"/>
          <p:cNvCxnSpPr/>
          <p:nvPr/>
        </p:nvCxnSpPr>
        <p:spPr>
          <a:xfrm>
            <a:off x="6420362" y="4667175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92" name="Shape 292"/>
          <p:cNvCxnSpPr/>
          <p:nvPr/>
        </p:nvCxnSpPr>
        <p:spPr>
          <a:xfrm>
            <a:off x="7560800" y="41315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93" name="Shape 293"/>
          <p:cNvSpPr/>
          <p:nvPr/>
        </p:nvSpPr>
        <p:spPr>
          <a:xfrm>
            <a:off x="77333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78965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80597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6" name="Shape 296"/>
          <p:cNvSpPr/>
          <p:nvPr/>
        </p:nvSpPr>
        <p:spPr>
          <a:xfrm>
            <a:off x="82229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7" name="Shape 297"/>
          <p:cNvSpPr/>
          <p:nvPr/>
        </p:nvSpPr>
        <p:spPr>
          <a:xfrm>
            <a:off x="8386100" y="4040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8549300" y="4040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 txBox="1"/>
          <p:nvPr/>
        </p:nvSpPr>
        <p:spPr>
          <a:xfrm>
            <a:off x="7724000" y="4131487"/>
            <a:ext cx="8346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muž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883000" y="33612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7983625" y="46124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grpSp>
        <p:nvGrpSpPr>
          <p:cNvPr id="302" name="Shape 302"/>
          <p:cNvGrpSpPr/>
          <p:nvPr/>
        </p:nvGrpSpPr>
        <p:grpSpPr>
          <a:xfrm>
            <a:off x="8745075" y="1207775"/>
            <a:ext cx="196225" cy="358050"/>
            <a:chOff x="2847575" y="1298950"/>
            <a:chExt cx="196225" cy="358050"/>
          </a:xfrm>
        </p:grpSpPr>
        <p:cxnSp>
          <p:nvCxnSpPr>
            <p:cNvPr id="303" name="Shape 303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04" name="Shape 304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05" name="Shape 305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306" name="Shape 306"/>
          <p:cNvGrpSpPr/>
          <p:nvPr/>
        </p:nvGrpSpPr>
        <p:grpSpPr>
          <a:xfrm>
            <a:off x="8723775" y="1881475"/>
            <a:ext cx="196225" cy="358050"/>
            <a:chOff x="2847575" y="1298950"/>
            <a:chExt cx="196225" cy="358050"/>
          </a:xfrm>
        </p:grpSpPr>
        <p:cxnSp>
          <p:nvCxnSpPr>
            <p:cNvPr id="307" name="Shape 307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08" name="Shape 308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09" name="Shape 309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310" name="Shape 310"/>
          <p:cNvGrpSpPr/>
          <p:nvPr/>
        </p:nvGrpSpPr>
        <p:grpSpPr>
          <a:xfrm>
            <a:off x="8699000" y="2503075"/>
            <a:ext cx="196225" cy="358050"/>
            <a:chOff x="2847575" y="1298950"/>
            <a:chExt cx="196225" cy="358050"/>
          </a:xfrm>
        </p:grpSpPr>
        <p:cxnSp>
          <p:nvCxnSpPr>
            <p:cNvPr id="311" name="Shape 311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12" name="Shape 312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13" name="Shape 313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314" name="Shape 314"/>
          <p:cNvGrpSpPr/>
          <p:nvPr/>
        </p:nvGrpSpPr>
        <p:grpSpPr>
          <a:xfrm>
            <a:off x="8721800" y="3952475"/>
            <a:ext cx="196225" cy="358050"/>
            <a:chOff x="2847575" y="1298950"/>
            <a:chExt cx="196225" cy="358050"/>
          </a:xfrm>
        </p:grpSpPr>
        <p:cxnSp>
          <p:nvCxnSpPr>
            <p:cNvPr id="315" name="Shape 315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16" name="Shape 316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317" name="Shape 317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sp>
        <p:nvSpPr>
          <p:cNvPr id="318" name="Shape 318"/>
          <p:cNvSpPr txBox="1"/>
          <p:nvPr/>
        </p:nvSpPr>
        <p:spPr>
          <a:xfrm>
            <a:off x="413550" y="969975"/>
            <a:ext cx="3628500" cy="1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   man     saw     a    cat    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ten    pán     uviděl    kočka    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muž                      kočkou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458900" y="1413500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930600" y="1413500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1445850" y="1413500"/>
            <a:ext cx="537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2051825" y="141350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2051825" y="183805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458900" y="1838050"/>
            <a:ext cx="8346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2795800" y="1413500"/>
            <a:ext cx="942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2051825" y="226260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488475" y="3039375"/>
            <a:ext cx="4113900" cy="22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b="1" lang="en"/>
              <a:t>source</a:t>
            </a:r>
            <a:r>
              <a:rPr lang="en"/>
              <a:t> context remains constant when we decode a single sentence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each translation option evaluated in many different </a:t>
            </a:r>
            <a:r>
              <a:rPr b="1" lang="en"/>
              <a:t>target</a:t>
            </a:r>
            <a:r>
              <a:rPr lang="en"/>
              <a:t> contexts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en"/>
              <a:t>as many as a language model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2506250" y="3007525"/>
            <a:ext cx="1936500" cy="188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1572100" y="3007525"/>
            <a:ext cx="868800" cy="188100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5428300" y="2166675"/>
            <a:ext cx="2132400" cy="261000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Trick #1: Source- and Target-Context Score Parts</a:t>
            </a:r>
          </a:p>
        </p:txBody>
      </p:sp>
      <p:grpSp>
        <p:nvGrpSpPr>
          <p:cNvPr id="336" name="Shape 336"/>
          <p:cNvGrpSpPr/>
          <p:nvPr/>
        </p:nvGrpSpPr>
        <p:grpSpPr>
          <a:xfrm>
            <a:off x="4036900" y="2369800"/>
            <a:ext cx="979200" cy="182400"/>
            <a:chOff x="4120250" y="2171700"/>
            <a:chExt cx="979200" cy="182400"/>
          </a:xfrm>
        </p:grpSpPr>
        <p:sp>
          <p:nvSpPr>
            <p:cNvPr id="337" name="Shape 337"/>
            <p:cNvSpPr/>
            <p:nvPr/>
          </p:nvSpPr>
          <p:spPr>
            <a:xfrm>
              <a:off x="41202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42834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44466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46098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47730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4936250" y="217170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3" name="Shape 343"/>
          <p:cNvGrpSpPr/>
          <p:nvPr/>
        </p:nvGrpSpPr>
        <p:grpSpPr>
          <a:xfrm>
            <a:off x="5441175" y="1235500"/>
            <a:ext cx="979200" cy="182400"/>
            <a:chOff x="5594250" y="1801575"/>
            <a:chExt cx="979200" cy="182400"/>
          </a:xfrm>
        </p:grpSpPr>
        <p:sp>
          <p:nvSpPr>
            <p:cNvPr id="344" name="Shape 344"/>
            <p:cNvSpPr/>
            <p:nvPr/>
          </p:nvSpPr>
          <p:spPr>
            <a:xfrm>
              <a:off x="5594250" y="18015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57574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59206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60838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62470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6410250" y="18015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0" name="Shape 350"/>
          <p:cNvSpPr/>
          <p:nvPr/>
        </p:nvSpPr>
        <p:spPr>
          <a:xfrm>
            <a:off x="54411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56043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57675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59307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60939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62571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56" name="Shape 356"/>
          <p:cNvGrpSpPr/>
          <p:nvPr/>
        </p:nvGrpSpPr>
        <p:grpSpPr>
          <a:xfrm>
            <a:off x="5430937" y="4575962"/>
            <a:ext cx="979200" cy="182400"/>
            <a:chOff x="5594250" y="3213450"/>
            <a:chExt cx="979200" cy="182400"/>
          </a:xfrm>
        </p:grpSpPr>
        <p:sp>
          <p:nvSpPr>
            <p:cNvPr id="357" name="Shape 357"/>
            <p:cNvSpPr/>
            <p:nvPr/>
          </p:nvSpPr>
          <p:spPr>
            <a:xfrm>
              <a:off x="55942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57574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59206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>
              <a:off x="60838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6247050" y="3213450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6410250" y="3213450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3" name="Shape 363"/>
          <p:cNvGrpSpPr/>
          <p:nvPr/>
        </p:nvGrpSpPr>
        <p:grpSpPr>
          <a:xfrm>
            <a:off x="5441175" y="3426200"/>
            <a:ext cx="979200" cy="182400"/>
            <a:chOff x="5594250" y="3992275"/>
            <a:chExt cx="979200" cy="182400"/>
          </a:xfrm>
        </p:grpSpPr>
        <p:sp>
          <p:nvSpPr>
            <p:cNvPr id="364" name="Shape 364"/>
            <p:cNvSpPr/>
            <p:nvPr/>
          </p:nvSpPr>
          <p:spPr>
            <a:xfrm>
              <a:off x="55942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57574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5920650" y="39922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60838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62470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" name="Shape 369"/>
            <p:cNvSpPr/>
            <p:nvPr/>
          </p:nvSpPr>
          <p:spPr>
            <a:xfrm>
              <a:off x="6410250" y="39922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70" name="Shape 370"/>
          <p:cNvCxnSpPr>
            <a:stCxn id="342" idx="3"/>
            <a:endCxn id="344" idx="1"/>
          </p:cNvCxnSpPr>
          <p:nvPr/>
        </p:nvCxnSpPr>
        <p:spPr>
          <a:xfrm flipH="1" rot="10800000">
            <a:off x="5016100" y="1326700"/>
            <a:ext cx="425100" cy="113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1" name="Shape 371"/>
          <p:cNvCxnSpPr>
            <a:stCxn id="342" idx="3"/>
            <a:endCxn id="350" idx="1"/>
          </p:cNvCxnSpPr>
          <p:nvPr/>
        </p:nvCxnSpPr>
        <p:spPr>
          <a:xfrm flipH="1" rot="10800000">
            <a:off x="5016100" y="2060500"/>
            <a:ext cx="425100" cy="40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2" name="Shape 372"/>
          <p:cNvCxnSpPr>
            <a:stCxn id="342" idx="3"/>
            <a:endCxn id="357" idx="1"/>
          </p:cNvCxnSpPr>
          <p:nvPr/>
        </p:nvCxnSpPr>
        <p:spPr>
          <a:xfrm>
            <a:off x="5016100" y="2461000"/>
            <a:ext cx="414900" cy="220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3" name="Shape 373"/>
          <p:cNvCxnSpPr/>
          <p:nvPr/>
        </p:nvCxnSpPr>
        <p:spPr>
          <a:xfrm>
            <a:off x="5016087" y="2461000"/>
            <a:ext cx="425100" cy="105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74" name="Shape 374"/>
          <p:cNvSpPr txBox="1"/>
          <p:nvPr/>
        </p:nvSpPr>
        <p:spPr>
          <a:xfrm>
            <a:off x="5445525" y="1326698"/>
            <a:ext cx="4809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ten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5431875" y="2060487"/>
            <a:ext cx="8346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muž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5399325" y="3545175"/>
            <a:ext cx="8997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uviděl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5472062" y="4689487"/>
            <a:ext cx="7257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5555062" y="3906075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379" name="Shape 379"/>
          <p:cNvSpPr/>
          <p:nvPr/>
        </p:nvSpPr>
        <p:spPr>
          <a:xfrm>
            <a:off x="65928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67560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6919275" y="1969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70824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72456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7408875" y="1969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" name="Shape 385"/>
          <p:cNvSpPr txBox="1"/>
          <p:nvPr/>
        </p:nvSpPr>
        <p:spPr>
          <a:xfrm>
            <a:off x="6553700" y="20605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uviděl </a:t>
            </a:r>
          </a:p>
        </p:txBody>
      </p:sp>
      <p:cxnSp>
        <p:nvCxnSpPr>
          <p:cNvPr id="386" name="Shape 386"/>
          <p:cNvCxnSpPr>
            <a:stCxn id="355" idx="3"/>
            <a:endCxn id="379" idx="1"/>
          </p:cNvCxnSpPr>
          <p:nvPr/>
        </p:nvCxnSpPr>
        <p:spPr>
          <a:xfrm>
            <a:off x="6420375" y="20605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87" name="Shape 387"/>
          <p:cNvSpPr/>
          <p:nvPr/>
        </p:nvSpPr>
        <p:spPr>
          <a:xfrm>
            <a:off x="79077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79077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80709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" name="Shape 390"/>
          <p:cNvSpPr/>
          <p:nvPr/>
        </p:nvSpPr>
        <p:spPr>
          <a:xfrm>
            <a:off x="823417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8397375" y="19747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8560575" y="19747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" name="Shape 393"/>
          <p:cNvSpPr txBox="1"/>
          <p:nvPr/>
        </p:nvSpPr>
        <p:spPr>
          <a:xfrm>
            <a:off x="7705400" y="20659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kočkou</a:t>
            </a:r>
          </a:p>
        </p:txBody>
      </p:sp>
      <p:cxnSp>
        <p:nvCxnSpPr>
          <p:cNvPr id="394" name="Shape 394"/>
          <p:cNvCxnSpPr/>
          <p:nvPr/>
        </p:nvCxnSpPr>
        <p:spPr>
          <a:xfrm>
            <a:off x="7572075" y="20659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95" name="Shape 395"/>
          <p:cNvSpPr/>
          <p:nvPr/>
        </p:nvSpPr>
        <p:spPr>
          <a:xfrm>
            <a:off x="7739925" y="19747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" name="Shape 396"/>
          <p:cNvSpPr txBox="1"/>
          <p:nvPr/>
        </p:nvSpPr>
        <p:spPr>
          <a:xfrm>
            <a:off x="6756075" y="12921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5511675" y="269775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cxnSp>
        <p:nvCxnSpPr>
          <p:cNvPr id="398" name="Shape 398"/>
          <p:cNvCxnSpPr/>
          <p:nvPr/>
        </p:nvCxnSpPr>
        <p:spPr>
          <a:xfrm>
            <a:off x="6420825" y="13307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99" name="Shape 399"/>
          <p:cNvCxnSpPr>
            <a:stCxn id="349" idx="3"/>
          </p:cNvCxnSpPr>
          <p:nvPr/>
        </p:nvCxnSpPr>
        <p:spPr>
          <a:xfrm>
            <a:off x="6420375" y="1326700"/>
            <a:ext cx="173400" cy="17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0" name="Shape 400"/>
          <p:cNvCxnSpPr/>
          <p:nvPr/>
        </p:nvCxnSpPr>
        <p:spPr>
          <a:xfrm flipH="1" rot="10800000">
            <a:off x="6423700" y="1140850"/>
            <a:ext cx="192900" cy="1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1" name="Shape 401"/>
          <p:cNvCxnSpPr/>
          <p:nvPr/>
        </p:nvCxnSpPr>
        <p:spPr>
          <a:xfrm>
            <a:off x="6410137" y="4673987"/>
            <a:ext cx="173400" cy="17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2" name="Shape 402"/>
          <p:cNvCxnSpPr/>
          <p:nvPr/>
        </p:nvCxnSpPr>
        <p:spPr>
          <a:xfrm flipH="1" rot="10800000">
            <a:off x="6413462" y="4488137"/>
            <a:ext cx="192900" cy="1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03" name="Shape 403"/>
          <p:cNvSpPr/>
          <p:nvPr/>
        </p:nvSpPr>
        <p:spPr>
          <a:xfrm>
            <a:off x="78830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78830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80462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820940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8372600" y="25909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8535800" y="25909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" name="Shape 409"/>
          <p:cNvSpPr txBox="1"/>
          <p:nvPr/>
        </p:nvSpPr>
        <p:spPr>
          <a:xfrm>
            <a:off x="7680625" y="26821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cxnSp>
        <p:nvCxnSpPr>
          <p:cNvPr id="410" name="Shape 410"/>
          <p:cNvCxnSpPr/>
          <p:nvPr/>
        </p:nvCxnSpPr>
        <p:spPr>
          <a:xfrm>
            <a:off x="7576400" y="2060525"/>
            <a:ext cx="143400" cy="62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11" name="Shape 411"/>
          <p:cNvSpPr/>
          <p:nvPr/>
        </p:nvSpPr>
        <p:spPr>
          <a:xfrm>
            <a:off x="7715150" y="25909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79290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79290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80922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" name="Shape 415"/>
          <p:cNvSpPr/>
          <p:nvPr/>
        </p:nvSpPr>
        <p:spPr>
          <a:xfrm>
            <a:off x="825546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" name="Shape 416"/>
          <p:cNvSpPr/>
          <p:nvPr/>
        </p:nvSpPr>
        <p:spPr>
          <a:xfrm>
            <a:off x="8418662" y="12956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8581862" y="12956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8" name="Shape 418"/>
          <p:cNvSpPr txBox="1"/>
          <p:nvPr/>
        </p:nvSpPr>
        <p:spPr>
          <a:xfrm>
            <a:off x="7726687" y="1386800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kočka</a:t>
            </a:r>
          </a:p>
        </p:txBody>
      </p:sp>
      <p:cxnSp>
        <p:nvCxnSpPr>
          <p:cNvPr id="419" name="Shape 419"/>
          <p:cNvCxnSpPr/>
          <p:nvPr/>
        </p:nvCxnSpPr>
        <p:spPr>
          <a:xfrm flipH="1" rot="10800000">
            <a:off x="7577550" y="1373500"/>
            <a:ext cx="178200" cy="69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20" name="Shape 420"/>
          <p:cNvSpPr/>
          <p:nvPr/>
        </p:nvSpPr>
        <p:spPr>
          <a:xfrm>
            <a:off x="7761212" y="12956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1" name="Shape 421"/>
          <p:cNvSpPr/>
          <p:nvPr/>
        </p:nvSpPr>
        <p:spPr>
          <a:xfrm>
            <a:off x="67695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6932775" y="34240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3" name="Shape 423"/>
          <p:cNvSpPr/>
          <p:nvPr/>
        </p:nvSpPr>
        <p:spPr>
          <a:xfrm>
            <a:off x="7095975" y="34240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4" name="Shape 424"/>
          <p:cNvSpPr/>
          <p:nvPr/>
        </p:nvSpPr>
        <p:spPr>
          <a:xfrm>
            <a:off x="72591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5" name="Shape 425"/>
          <p:cNvSpPr/>
          <p:nvPr/>
        </p:nvSpPr>
        <p:spPr>
          <a:xfrm>
            <a:off x="742237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6" name="Shape 426"/>
          <p:cNvSpPr txBox="1"/>
          <p:nvPr/>
        </p:nvSpPr>
        <p:spPr>
          <a:xfrm>
            <a:off x="6567200" y="35152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kočkou</a:t>
            </a:r>
          </a:p>
        </p:txBody>
      </p:sp>
      <p:cxnSp>
        <p:nvCxnSpPr>
          <p:cNvPr id="427" name="Shape 427"/>
          <p:cNvCxnSpPr>
            <a:stCxn id="369" idx="3"/>
          </p:cNvCxnSpPr>
          <p:nvPr/>
        </p:nvCxnSpPr>
        <p:spPr>
          <a:xfrm flipH="1" rot="10800000">
            <a:off x="6420375" y="3515300"/>
            <a:ext cx="186000" cy="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28" name="Shape 428"/>
          <p:cNvSpPr/>
          <p:nvPr/>
        </p:nvSpPr>
        <p:spPr>
          <a:xfrm>
            <a:off x="6601725" y="34240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67448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0" name="Shape 430"/>
          <p:cNvSpPr/>
          <p:nvPr/>
        </p:nvSpPr>
        <p:spPr>
          <a:xfrm>
            <a:off x="6908000" y="40402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1" name="Shape 431"/>
          <p:cNvSpPr/>
          <p:nvPr/>
        </p:nvSpPr>
        <p:spPr>
          <a:xfrm>
            <a:off x="7071200" y="40402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2" name="Shape 432"/>
          <p:cNvSpPr/>
          <p:nvPr/>
        </p:nvSpPr>
        <p:spPr>
          <a:xfrm>
            <a:off x="72344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3" name="Shape 433"/>
          <p:cNvSpPr/>
          <p:nvPr/>
        </p:nvSpPr>
        <p:spPr>
          <a:xfrm>
            <a:off x="739760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4" name="Shape 434"/>
          <p:cNvSpPr txBox="1"/>
          <p:nvPr/>
        </p:nvSpPr>
        <p:spPr>
          <a:xfrm>
            <a:off x="6542425" y="41314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cxnSp>
        <p:nvCxnSpPr>
          <p:cNvPr id="435" name="Shape 435"/>
          <p:cNvCxnSpPr>
            <a:stCxn id="369" idx="3"/>
          </p:cNvCxnSpPr>
          <p:nvPr/>
        </p:nvCxnSpPr>
        <p:spPr>
          <a:xfrm>
            <a:off x="6420375" y="3517400"/>
            <a:ext cx="161100" cy="61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36" name="Shape 436"/>
          <p:cNvSpPr/>
          <p:nvPr/>
        </p:nvSpPr>
        <p:spPr>
          <a:xfrm>
            <a:off x="6576950" y="40402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7" name="Shape 437"/>
          <p:cNvSpPr/>
          <p:nvPr/>
        </p:nvSpPr>
        <p:spPr>
          <a:xfrm>
            <a:off x="67908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8" name="Shape 438"/>
          <p:cNvSpPr/>
          <p:nvPr/>
        </p:nvSpPr>
        <p:spPr>
          <a:xfrm>
            <a:off x="6954062" y="27449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9" name="Shape 439"/>
          <p:cNvSpPr/>
          <p:nvPr/>
        </p:nvSpPr>
        <p:spPr>
          <a:xfrm>
            <a:off x="7117262" y="2744987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0" name="Shape 440"/>
          <p:cNvSpPr/>
          <p:nvPr/>
        </p:nvSpPr>
        <p:spPr>
          <a:xfrm>
            <a:off x="72804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1" name="Shape 441"/>
          <p:cNvSpPr/>
          <p:nvPr/>
        </p:nvSpPr>
        <p:spPr>
          <a:xfrm>
            <a:off x="744366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2" name="Shape 442"/>
          <p:cNvSpPr txBox="1"/>
          <p:nvPr/>
        </p:nvSpPr>
        <p:spPr>
          <a:xfrm>
            <a:off x="6588487" y="2836187"/>
            <a:ext cx="12810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kočka</a:t>
            </a:r>
          </a:p>
        </p:txBody>
      </p:sp>
      <p:cxnSp>
        <p:nvCxnSpPr>
          <p:cNvPr id="443" name="Shape 443"/>
          <p:cNvCxnSpPr>
            <a:stCxn id="369" idx="3"/>
          </p:cNvCxnSpPr>
          <p:nvPr/>
        </p:nvCxnSpPr>
        <p:spPr>
          <a:xfrm flipH="1" rot="10800000">
            <a:off x="6420375" y="2822900"/>
            <a:ext cx="197100" cy="69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44" name="Shape 444"/>
          <p:cNvSpPr/>
          <p:nvPr/>
        </p:nvSpPr>
        <p:spPr>
          <a:xfrm>
            <a:off x="6623012" y="2744987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45" name="Shape 445"/>
          <p:cNvCxnSpPr/>
          <p:nvPr/>
        </p:nvCxnSpPr>
        <p:spPr>
          <a:xfrm>
            <a:off x="6420362" y="4667175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46" name="Shape 446"/>
          <p:cNvCxnSpPr/>
          <p:nvPr/>
        </p:nvCxnSpPr>
        <p:spPr>
          <a:xfrm>
            <a:off x="7560800" y="4131500"/>
            <a:ext cx="17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447" name="Shape 447"/>
          <p:cNvSpPr/>
          <p:nvPr/>
        </p:nvSpPr>
        <p:spPr>
          <a:xfrm>
            <a:off x="77333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8" name="Shape 448"/>
          <p:cNvSpPr/>
          <p:nvPr/>
        </p:nvSpPr>
        <p:spPr>
          <a:xfrm>
            <a:off x="78965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9" name="Shape 449"/>
          <p:cNvSpPr/>
          <p:nvPr/>
        </p:nvSpPr>
        <p:spPr>
          <a:xfrm>
            <a:off x="80597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0" name="Shape 450"/>
          <p:cNvSpPr/>
          <p:nvPr/>
        </p:nvSpPr>
        <p:spPr>
          <a:xfrm>
            <a:off x="8222900" y="4040300"/>
            <a:ext cx="163200" cy="18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8386100" y="4040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2" name="Shape 452"/>
          <p:cNvSpPr/>
          <p:nvPr/>
        </p:nvSpPr>
        <p:spPr>
          <a:xfrm>
            <a:off x="8549300" y="4040300"/>
            <a:ext cx="163200" cy="18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3" name="Shape 453"/>
          <p:cNvSpPr txBox="1"/>
          <p:nvPr/>
        </p:nvSpPr>
        <p:spPr>
          <a:xfrm>
            <a:off x="7724000" y="4131487"/>
            <a:ext cx="834600" cy="2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muž</a:t>
            </a:r>
          </a:p>
        </p:txBody>
      </p:sp>
      <p:sp>
        <p:nvSpPr>
          <p:cNvPr id="454" name="Shape 454"/>
          <p:cNvSpPr txBox="1"/>
          <p:nvPr/>
        </p:nvSpPr>
        <p:spPr>
          <a:xfrm>
            <a:off x="7883000" y="33612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7983625" y="4612400"/>
            <a:ext cx="675000" cy="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. . .</a:t>
            </a:r>
          </a:p>
        </p:txBody>
      </p:sp>
      <p:grpSp>
        <p:nvGrpSpPr>
          <p:cNvPr id="456" name="Shape 456"/>
          <p:cNvGrpSpPr/>
          <p:nvPr/>
        </p:nvGrpSpPr>
        <p:grpSpPr>
          <a:xfrm>
            <a:off x="8745075" y="1207775"/>
            <a:ext cx="196225" cy="358050"/>
            <a:chOff x="2847575" y="1298950"/>
            <a:chExt cx="196225" cy="358050"/>
          </a:xfrm>
        </p:grpSpPr>
        <p:cxnSp>
          <p:nvCxnSpPr>
            <p:cNvPr id="457" name="Shape 457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58" name="Shape 458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59" name="Shape 459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460" name="Shape 460"/>
          <p:cNvGrpSpPr/>
          <p:nvPr/>
        </p:nvGrpSpPr>
        <p:grpSpPr>
          <a:xfrm>
            <a:off x="8723775" y="1881475"/>
            <a:ext cx="196225" cy="358050"/>
            <a:chOff x="2847575" y="1298950"/>
            <a:chExt cx="196225" cy="358050"/>
          </a:xfrm>
        </p:grpSpPr>
        <p:cxnSp>
          <p:nvCxnSpPr>
            <p:cNvPr id="461" name="Shape 461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62" name="Shape 462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63" name="Shape 463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464" name="Shape 464"/>
          <p:cNvGrpSpPr/>
          <p:nvPr/>
        </p:nvGrpSpPr>
        <p:grpSpPr>
          <a:xfrm>
            <a:off x="8699000" y="2503075"/>
            <a:ext cx="196225" cy="358050"/>
            <a:chOff x="2847575" y="1298950"/>
            <a:chExt cx="196225" cy="358050"/>
          </a:xfrm>
        </p:grpSpPr>
        <p:cxnSp>
          <p:nvCxnSpPr>
            <p:cNvPr id="465" name="Shape 465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66" name="Shape 466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67" name="Shape 467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grpSp>
        <p:nvGrpSpPr>
          <p:cNvPr id="468" name="Shape 468"/>
          <p:cNvGrpSpPr/>
          <p:nvPr/>
        </p:nvGrpSpPr>
        <p:grpSpPr>
          <a:xfrm>
            <a:off x="8721800" y="3952475"/>
            <a:ext cx="196225" cy="358050"/>
            <a:chOff x="2847575" y="1298950"/>
            <a:chExt cx="196225" cy="358050"/>
          </a:xfrm>
        </p:grpSpPr>
        <p:cxnSp>
          <p:nvCxnSpPr>
            <p:cNvPr id="469" name="Shape 469"/>
            <p:cNvCxnSpPr/>
            <p:nvPr/>
          </p:nvCxnSpPr>
          <p:spPr>
            <a:xfrm>
              <a:off x="2848025" y="14888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70" name="Shape 470"/>
            <p:cNvCxnSpPr/>
            <p:nvPr/>
          </p:nvCxnSpPr>
          <p:spPr>
            <a:xfrm>
              <a:off x="2847575" y="14848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471" name="Shape 471"/>
            <p:cNvCxnSpPr/>
            <p:nvPr/>
          </p:nvCxnSpPr>
          <p:spPr>
            <a:xfrm flipH="1" rot="10800000">
              <a:off x="2850900" y="12989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sp>
        <p:nvSpPr>
          <p:cNvPr id="472" name="Shape 472"/>
          <p:cNvSpPr/>
          <p:nvPr/>
        </p:nvSpPr>
        <p:spPr>
          <a:xfrm>
            <a:off x="347450" y="1019575"/>
            <a:ext cx="2605800" cy="3111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3" name="Shape 473"/>
          <p:cNvSpPr txBox="1"/>
          <p:nvPr/>
        </p:nvSpPr>
        <p:spPr>
          <a:xfrm>
            <a:off x="413550" y="969975"/>
            <a:ext cx="3628500" cy="1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   man     saw     a    cat    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ten    pán     uviděl    kočka    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muž                      kočkou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458900" y="1413500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930600" y="1413500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1445850" y="1413500"/>
            <a:ext cx="537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7" name="Shape 477"/>
          <p:cNvSpPr/>
          <p:nvPr/>
        </p:nvSpPr>
        <p:spPr>
          <a:xfrm>
            <a:off x="2051825" y="141350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8" name="Shape 478"/>
          <p:cNvSpPr/>
          <p:nvPr/>
        </p:nvSpPr>
        <p:spPr>
          <a:xfrm>
            <a:off x="2051825" y="183805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9" name="Shape 479"/>
          <p:cNvSpPr/>
          <p:nvPr/>
        </p:nvSpPr>
        <p:spPr>
          <a:xfrm>
            <a:off x="458900" y="1838050"/>
            <a:ext cx="8346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2795800" y="1413500"/>
            <a:ext cx="942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1" name="Shape 481"/>
          <p:cNvSpPr/>
          <p:nvPr/>
        </p:nvSpPr>
        <p:spPr>
          <a:xfrm>
            <a:off x="2051825" y="2262600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kočku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479750" y="2880150"/>
            <a:ext cx="4397400" cy="21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score(kočku|muž uviděl, a cat, the man saw a cat) =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   w · fv(kočku, muž uviděl, a cat, the man saw a cat)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>
                <a:solidFill>
                  <a:schemeClr val="dk1"/>
                </a:solidFill>
              </a:rPr>
              <a:t>most features do not depend on target-side context “muž uviděl”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>
                <a:solidFill>
                  <a:schemeClr val="dk1"/>
                </a:solidFill>
              </a:rPr>
              <a:t>divide the feature vector into two components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Char char="-"/>
            </a:pPr>
            <a:r>
              <a:rPr lang="en">
                <a:solidFill>
                  <a:schemeClr val="dk1"/>
                </a:solidFill>
              </a:rPr>
              <a:t>pre-compute source-context only part of the score before decoding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7552187" y="2078697"/>
            <a:ext cx="212275" cy="653525"/>
          </a:xfrm>
          <a:custGeom>
            <a:pathLst>
              <a:path extrusionOk="0" h="26141" w="8491">
                <a:moveTo>
                  <a:pt x="0" y="1306"/>
                </a:moveTo>
                <a:cubicBezTo>
                  <a:pt x="1491" y="8013"/>
                  <a:pt x="1494" y="15324"/>
                  <a:pt x="4785" y="21356"/>
                </a:cubicBezTo>
                <a:cubicBezTo>
                  <a:pt x="5647" y="22936"/>
                  <a:pt x="5490" y="26141"/>
                  <a:pt x="7291" y="26141"/>
                </a:cubicBezTo>
                <a:cubicBezTo>
                  <a:pt x="8278" y="26141"/>
                  <a:pt x="8552" y="24386"/>
                  <a:pt x="8430" y="23407"/>
                </a:cubicBezTo>
                <a:cubicBezTo>
                  <a:pt x="7558" y="16442"/>
                  <a:pt x="5169" y="9752"/>
                  <a:pt x="3645" y="2901"/>
                </a:cubicBezTo>
                <a:cubicBezTo>
                  <a:pt x="3353" y="1589"/>
                  <a:pt x="1849" y="-499"/>
                  <a:pt x="683" y="167"/>
                </a:cubicBezTo>
                <a:cubicBezTo>
                  <a:pt x="-108" y="618"/>
                  <a:pt x="177" y="2142"/>
                  <a:pt x="683" y="2901"/>
                </a:cubicBezTo>
              </a:path>
            </a:pathLst>
          </a:custGeom>
          <a:noFill/>
          <a:ln cap="flat" cmpd="sng" w="28575">
            <a:solidFill>
              <a:srgbClr val="38761D"/>
            </a:solidFill>
            <a:prstDash val="solid"/>
            <a:round/>
            <a:headEnd len="lg" w="lg" type="none"/>
            <a:tailEnd len="lg" w="lg" type="none"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Tricks #2 and #3</a:t>
            </a:r>
          </a:p>
        </p:txBody>
      </p:sp>
      <p:sp>
        <p:nvSpPr>
          <p:cNvPr id="489" name="Shape 4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b="1" lang="en">
                <a:solidFill>
                  <a:srgbClr val="000000"/>
                </a:solidFill>
              </a:rPr>
              <a:t>Cache feature vectors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each </a:t>
            </a:r>
            <a:r>
              <a:rPr b="1" lang="en">
                <a:solidFill>
                  <a:srgbClr val="000000"/>
                </a:solidFill>
              </a:rPr>
              <a:t>translation option</a:t>
            </a:r>
            <a:r>
              <a:rPr lang="en">
                <a:solidFill>
                  <a:srgbClr val="000000"/>
                </a:solidFill>
              </a:rPr>
              <a:t> (“kočku”) will be seen multiple times during decoding</a:t>
            </a:r>
          </a:p>
          <a:p>
            <a:pPr indent="-228600" lvl="2" marL="13716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cache its feature vector before decoding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b="1" lang="en">
                <a:solidFill>
                  <a:srgbClr val="000000"/>
                </a:solidFill>
              </a:rPr>
              <a:t>target-side contexts</a:t>
            </a:r>
            <a:r>
              <a:rPr lang="en">
                <a:solidFill>
                  <a:srgbClr val="000000"/>
                </a:solidFill>
              </a:rPr>
              <a:t> repeat within a single search (“muž uviděl” -&gt; *)</a:t>
            </a:r>
          </a:p>
          <a:p>
            <a:pPr indent="-228600" lvl="2" marL="13716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cache context features for each new context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b="1" lang="en">
                <a:solidFill>
                  <a:srgbClr val="000000"/>
                </a:solidFill>
              </a:rPr>
              <a:t>Cache final results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pre-compute and store scores for all possible translations of the current phrase</a:t>
            </a:r>
          </a:p>
          <a:p>
            <a:pPr indent="-228600" lvl="2" marL="13716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needed for normalization anyway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Evaluation of Decoding Speed</a:t>
            </a:r>
          </a:p>
        </p:txBody>
      </p:sp>
      <p:pic>
        <p:nvPicPr>
          <p:cNvPr descr="stopwatch-clipart-black-and-white-Stopwatch.png" id="495" name="Shape 4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7750" y="1152475"/>
            <a:ext cx="2724549" cy="20372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96" name="Shape 496"/>
          <p:cNvGraphicFramePr/>
          <p:nvPr/>
        </p:nvGraphicFramePr>
        <p:xfrm>
          <a:off x="1399650" y="1699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{1187553C-9A5C-460B-A57C-23423DEB00F7}</a:tableStyleId>
              </a:tblPr>
              <a:tblGrid>
                <a:gridCol w="1679325"/>
                <a:gridCol w="1912150"/>
              </a:tblGrid>
              <a:tr h="548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Integration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Avg. Time 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per Sentence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8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baseline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  0.8 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8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naive: only #3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13.7 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8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+tricks #1, #2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  2.9 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502" name="Shape 5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Motivation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Model Description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Integration in Phrase-Based Decoding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b="1" lang="en" sz="2000">
                <a:solidFill>
                  <a:srgbClr val="000000"/>
                </a:solidFill>
              </a:rPr>
              <a:t>Experimental Evaluation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Scaling to Large Data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11700" y="4417000"/>
            <a:ext cx="8173200" cy="6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BLEU scores, English-Czech translation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training data: subsets of CzEng 1.0</a:t>
            </a:r>
          </a:p>
        </p:txBody>
      </p:sp>
      <p:pic>
        <p:nvPicPr>
          <p:cNvPr id="509" name="Shape 5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3225" y="1017725"/>
            <a:ext cx="6203274" cy="351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Additional Language Pairs</a:t>
            </a:r>
          </a:p>
        </p:txBody>
      </p:sp>
      <p:pic>
        <p:nvPicPr>
          <p:cNvPr id="515" name="Shape 5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2262" y="1017725"/>
            <a:ext cx="7190025" cy="396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Manual Evaluation</a:t>
            </a:r>
          </a:p>
        </p:txBody>
      </p:sp>
      <p:sp>
        <p:nvSpPr>
          <p:cNvPr id="521" name="Shape 5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blind evaluation of system outputs, 104 random test sentences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English-Czech translation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sample BLEU scores: 15.08, 16.22, 16.53</a:t>
            </a:r>
          </a:p>
        </p:txBody>
      </p:sp>
      <p:graphicFrame>
        <p:nvGraphicFramePr>
          <p:cNvPr id="522" name="Shape 522"/>
          <p:cNvGraphicFramePr/>
          <p:nvPr/>
        </p:nvGraphicFramePr>
        <p:xfrm>
          <a:off x="278575" y="252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{1187553C-9A5C-460B-A57C-23423DEB00F7}</a:tableStyleId>
              </a:tblPr>
              <a:tblGrid>
                <a:gridCol w="2502750"/>
                <a:gridCol w="1937300"/>
                <a:gridCol w="2118750"/>
                <a:gridCol w="2028025"/>
              </a:tblGrid>
              <a:tr h="5637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Setting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Equal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Baseline is better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New is better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637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baseline vs. +source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52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26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26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637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baseline vs. +target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52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34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528" name="Shape 5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novel discriminative model for MT that uses both source- and target-side context information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(relatively) efficient integration directly into MT decoding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significant improvement of BLEU for English-Czech even on large-scale data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chemeClr val="dk1"/>
                </a:solidFill>
              </a:rPr>
              <a:t>consistent </a:t>
            </a:r>
            <a:r>
              <a:rPr lang="en">
                <a:solidFill>
                  <a:srgbClr val="000000"/>
                </a:solidFill>
              </a:rPr>
              <a:t>improvement for three other language pairs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model freely available as part of the Moses toolkit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2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b="1" lang="en" sz="2000">
                <a:solidFill>
                  <a:schemeClr val="dk1"/>
                </a:solidFill>
              </a:rPr>
              <a:t>Motivation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en" sz="2000">
                <a:solidFill>
                  <a:schemeClr val="dk1"/>
                </a:solidFill>
              </a:rPr>
              <a:t>Model Description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en" sz="2000">
                <a:solidFill>
                  <a:schemeClr val="dk1"/>
                </a:solidFill>
              </a:rPr>
              <a:t>Integration in Phrase-Based Decoding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en" sz="2000">
                <a:solidFill>
                  <a:schemeClr val="dk1"/>
                </a:solidFill>
              </a:rPr>
              <a:t>Experimental Evaluation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en" sz="2000">
                <a:solidFill>
                  <a:schemeClr val="dk1"/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/>
          <p:nvPr/>
        </p:nvSpPr>
        <p:spPr>
          <a:xfrm>
            <a:off x="918925" y="731250"/>
            <a:ext cx="7370700" cy="40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rtl="0" algn="ctr">
              <a:spcBef>
                <a:spcPts val="0"/>
              </a:spcBef>
              <a:buNone/>
            </a:pPr>
            <a:r>
              <a:rPr lang="en" sz="3600"/>
              <a:t>Thank you!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algn="ctr">
              <a:spcBef>
                <a:spcPts val="0"/>
              </a:spcBef>
              <a:buNone/>
            </a:pPr>
            <a:r>
              <a:rPr lang="en" sz="3000"/>
              <a:t>Questions?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/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Extra slides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Intrinsic Evaluation</a:t>
            </a:r>
          </a:p>
        </p:txBody>
      </p:sp>
      <p:sp>
        <p:nvSpPr>
          <p:cNvPr id="544" name="Shape 5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the task: predict the correct translation in the current context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baseline: select the most frequent translation from the candidates, i.e., translation with the highest P(e|f)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English-Czech translation, tested on WMT13 test set</a:t>
            </a:r>
          </a:p>
        </p:txBody>
      </p:sp>
      <p:graphicFrame>
        <p:nvGraphicFramePr>
          <p:cNvPr id="545" name="Shape 545"/>
          <p:cNvGraphicFramePr/>
          <p:nvPr/>
        </p:nvGraphicFramePr>
        <p:xfrm>
          <a:off x="2869625" y="320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{1187553C-9A5C-460B-A57C-23423DEB00F7}</a:tableStyleId>
              </a:tblPr>
              <a:tblGrid>
                <a:gridCol w="1961225"/>
                <a:gridCol w="1961225"/>
              </a:tblGrid>
              <a:tr h="4142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Model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Accuracy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42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baseline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51.5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42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+source context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66.3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142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+target context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74.8*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descr="gun4.png" id="546" name="Shape 5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4075" y="1992950"/>
            <a:ext cx="724999" cy="349721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Shape 547"/>
          <p:cNvSpPr txBox="1"/>
          <p:nvPr/>
        </p:nvSpPr>
        <p:spPr>
          <a:xfrm>
            <a:off x="3330250" y="2210575"/>
            <a:ext cx="1451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800"/>
              <a:t>shooting</a:t>
            </a:r>
          </a:p>
        </p:txBody>
      </p:sp>
      <p:pic>
        <p:nvPicPr>
          <p:cNvPr descr="Video-Camera-Icon-Silhouette.png" id="548" name="Shape 5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0974" y="2379225"/>
            <a:ext cx="571201" cy="4512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9" name="Shape 549"/>
          <p:cNvCxnSpPr/>
          <p:nvPr/>
        </p:nvCxnSpPr>
        <p:spPr>
          <a:xfrm>
            <a:off x="4406975" y="2468925"/>
            <a:ext cx="647100" cy="27180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lg" w="lg" type="none"/>
            <a:tailEnd len="lg" w="lg" type="stealth"/>
          </a:ln>
        </p:spPr>
      </p:cxnSp>
      <p:cxnSp>
        <p:nvCxnSpPr>
          <p:cNvPr id="550" name="Shape 550"/>
          <p:cNvCxnSpPr/>
          <p:nvPr/>
        </p:nvCxnSpPr>
        <p:spPr>
          <a:xfrm flipH="1" rot="10800000">
            <a:off x="4419925" y="2239075"/>
            <a:ext cx="589200" cy="22650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lg" w="lg" type="none"/>
            <a:tailEnd len="lg" w="lg" type="stealth"/>
          </a:ln>
        </p:spPr>
      </p:cxnSp>
      <p:sp>
        <p:nvSpPr>
          <p:cNvPr id="551" name="Shape 551"/>
          <p:cNvSpPr/>
          <p:nvPr/>
        </p:nvSpPr>
        <p:spPr>
          <a:xfrm>
            <a:off x="4976780" y="1873225"/>
            <a:ext cx="1013975" cy="506000"/>
          </a:xfrm>
          <a:custGeom>
            <a:pathLst>
              <a:path extrusionOk="0" h="20240" w="40559">
                <a:moveTo>
                  <a:pt x="15993" y="0"/>
                </a:moveTo>
                <a:cubicBezTo>
                  <a:pt x="8540" y="0"/>
                  <a:pt x="-3352" y="10501"/>
                  <a:pt x="979" y="16566"/>
                </a:cubicBezTo>
                <a:cubicBezTo>
                  <a:pt x="5559" y="22980"/>
                  <a:pt x="16666" y="19100"/>
                  <a:pt x="24535" y="18637"/>
                </a:cubicBezTo>
                <a:cubicBezTo>
                  <a:pt x="29720" y="18331"/>
                  <a:pt x="37283" y="20072"/>
                  <a:pt x="39807" y="15531"/>
                </a:cubicBezTo>
                <a:cubicBezTo>
                  <a:pt x="44636" y="6838"/>
                  <a:pt x="24124" y="259"/>
                  <a:pt x="14181" y="259"/>
                </a:cubicBezTo>
              </a:path>
            </a:pathLst>
          </a:custGeom>
          <a:noFill/>
          <a:ln cap="flat" cmpd="sng" w="28575">
            <a:solidFill>
              <a:srgbClr val="4A86E8"/>
            </a:solidFill>
            <a:prstDash val="solid"/>
            <a:round/>
            <a:headEnd len="lg" w="lg" type="none"/>
            <a:tailEnd len="lg" w="lg" type="none"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Model Training: </a:t>
            </a:r>
            <a:r>
              <a:rPr lang="en"/>
              <a:t>Parallel Data</a:t>
            </a:r>
          </a:p>
        </p:txBody>
      </p:sp>
      <p:grpSp>
        <p:nvGrpSpPr>
          <p:cNvPr id="557" name="Shape 557"/>
          <p:cNvGrpSpPr/>
          <p:nvPr/>
        </p:nvGrpSpPr>
        <p:grpSpPr>
          <a:xfrm>
            <a:off x="471950" y="1132550"/>
            <a:ext cx="5309400" cy="2318700"/>
            <a:chOff x="471950" y="1132550"/>
            <a:chExt cx="5309400" cy="2318700"/>
          </a:xfrm>
        </p:grpSpPr>
        <p:sp>
          <p:nvSpPr>
            <p:cNvPr id="558" name="Shape 558"/>
            <p:cNvSpPr txBox="1"/>
            <p:nvPr/>
          </p:nvSpPr>
          <p:spPr>
            <a:xfrm>
              <a:off x="471950" y="1132550"/>
              <a:ext cx="5309400" cy="231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gunmen fled after the shooting .	pachatelé po střelbě uprchli 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  <a:p>
              <a:pPr lvl="0">
                <a:spcBef>
                  <a:spcPts val="0"/>
                </a:spcBef>
                <a:buNone/>
              </a:pPr>
              <a:r>
                <a:rPr lang="en"/>
                <a:t>...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  <a:p>
              <a:pPr lvl="0">
                <a:spcBef>
                  <a:spcPts val="0"/>
                </a:spcBef>
                <a:buNone/>
              </a:pPr>
              <a:r>
                <a:rPr lang="en"/>
                <a:t>shooting of an expensive film .	natáčení drahého filmu 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  <a:p>
              <a:pPr lvl="0">
                <a:spcBef>
                  <a:spcPts val="0"/>
                </a:spcBef>
                <a:buNone/>
              </a:pPr>
              <a:r>
                <a:rPr lang="en"/>
                <a:t>...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  <a:p>
              <a:pPr lvl="0">
                <a:spcBef>
                  <a:spcPts val="0"/>
                </a:spcBef>
                <a:buNone/>
              </a:pPr>
              <a:r>
                <a:rPr lang="en"/>
                <a:t>the director left the shooting .	režisér odešel z natáčení 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  <a:p>
              <a:pPr lvl="0">
                <a:spcBef>
                  <a:spcPts val="0"/>
                </a:spcBef>
                <a:buNone/>
              </a:pPr>
              <a:r>
                <a:rPr lang="en"/>
                <a:t>...</a:t>
              </a:r>
            </a:p>
          </p:txBody>
        </p:sp>
        <p:sp>
          <p:nvSpPr>
            <p:cNvPr id="559" name="Shape 559"/>
            <p:cNvSpPr/>
            <p:nvPr/>
          </p:nvSpPr>
          <p:spPr>
            <a:xfrm>
              <a:off x="2278625" y="1202000"/>
              <a:ext cx="7005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0" name="Shape 560"/>
            <p:cNvSpPr/>
            <p:nvPr/>
          </p:nvSpPr>
          <p:spPr>
            <a:xfrm>
              <a:off x="550600" y="2031350"/>
              <a:ext cx="7005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1" name="Shape 561"/>
            <p:cNvSpPr/>
            <p:nvPr/>
          </p:nvSpPr>
          <p:spPr>
            <a:xfrm>
              <a:off x="2058025" y="2884300"/>
              <a:ext cx="7005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2" name="Shape 562"/>
            <p:cNvSpPr/>
            <p:nvPr/>
          </p:nvSpPr>
          <p:spPr>
            <a:xfrm>
              <a:off x="4364300" y="1202000"/>
              <a:ext cx="5757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3256325" y="2031350"/>
              <a:ext cx="7644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4" name="Shape 564"/>
            <p:cNvSpPr/>
            <p:nvPr/>
          </p:nvSpPr>
          <p:spPr>
            <a:xfrm>
              <a:off x="4574500" y="2884300"/>
              <a:ext cx="764400" cy="294900"/>
            </a:xfrm>
            <a:prstGeom prst="rect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65" name="Shape 565"/>
          <p:cNvSpPr/>
          <p:nvPr/>
        </p:nvSpPr>
        <p:spPr>
          <a:xfrm>
            <a:off x="2195650" y="3488000"/>
            <a:ext cx="294900" cy="2673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6" name="Shape 566"/>
          <p:cNvSpPr/>
          <p:nvPr/>
        </p:nvSpPr>
        <p:spPr>
          <a:xfrm>
            <a:off x="1302175" y="4345875"/>
            <a:ext cx="294900" cy="2673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7" name="Shape 567"/>
          <p:cNvSpPr txBox="1"/>
          <p:nvPr/>
        </p:nvSpPr>
        <p:spPr>
          <a:xfrm>
            <a:off x="471950" y="3393500"/>
            <a:ext cx="5535300" cy="15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man saw a black cat .		muž viděl černou|A4 kočku|N4 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...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the black cat noticed the man .	černá|A1 kočka|N1 viděla muže .</a:t>
            </a:r>
          </a:p>
        </p:txBody>
      </p:sp>
      <p:grpSp>
        <p:nvGrpSpPr>
          <p:cNvPr id="568" name="Shape 568"/>
          <p:cNvGrpSpPr/>
          <p:nvPr/>
        </p:nvGrpSpPr>
        <p:grpSpPr>
          <a:xfrm>
            <a:off x="5873550" y="3299000"/>
            <a:ext cx="3226200" cy="1503175"/>
            <a:chOff x="5873550" y="3299000"/>
            <a:chExt cx="3226200" cy="1503175"/>
          </a:xfrm>
        </p:grpSpPr>
        <p:sp>
          <p:nvSpPr>
            <p:cNvPr id="569" name="Shape 569"/>
            <p:cNvSpPr txBox="1"/>
            <p:nvPr/>
          </p:nvSpPr>
          <p:spPr>
            <a:xfrm>
              <a:off x="5873550" y="3299000"/>
              <a:ext cx="3226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FF0000"/>
                  </a:solidFill>
                </a:rPr>
                <a:t>-</a:t>
              </a:r>
              <a:r>
                <a:rPr lang="en"/>
                <a:t>  prev=A4&amp;N1 </a:t>
              </a:r>
              <a:r>
                <a:rPr lang="en">
                  <a:solidFill>
                    <a:schemeClr val="dk1"/>
                  </a:solidFill>
                </a:rPr>
                <a:t>prev=A4</a:t>
              </a:r>
              <a:r>
                <a:rPr lang="en">
                  <a:solidFill>
                    <a:schemeClr val="dk1"/>
                  </a:solidFill>
                </a:rPr>
                <a:t>&amp;kočka ...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6AA84F"/>
                  </a:solidFill>
                </a:rPr>
                <a:t>+</a:t>
              </a:r>
              <a:r>
                <a:rPr lang="en">
                  <a:solidFill>
                    <a:schemeClr val="dk1"/>
                  </a:solidFill>
                </a:rPr>
                <a:t> prev=A4&amp;N4 prev=A4&amp;kočku ... </a:t>
              </a:r>
            </a:p>
          </p:txBody>
        </p:sp>
        <p:sp>
          <p:nvSpPr>
            <p:cNvPr id="570" name="Shape 570"/>
            <p:cNvSpPr txBox="1"/>
            <p:nvPr/>
          </p:nvSpPr>
          <p:spPr>
            <a:xfrm>
              <a:off x="5873550" y="4156875"/>
              <a:ext cx="3226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6AA84F"/>
                  </a:solidFill>
                </a:rPr>
                <a:t>+</a:t>
              </a:r>
              <a:r>
                <a:rPr lang="en"/>
                <a:t> prev=A1&amp;N1 </a:t>
              </a:r>
              <a:r>
                <a:rPr lang="en">
                  <a:solidFill>
                    <a:schemeClr val="dk1"/>
                  </a:solidFill>
                </a:rPr>
                <a:t>prev=A1&amp;kočka ...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FF0000"/>
                  </a:solidFill>
                </a:rPr>
                <a:t>-</a:t>
              </a:r>
              <a:r>
                <a:rPr lang="en">
                  <a:solidFill>
                    <a:schemeClr val="dk1"/>
                  </a:solidFill>
                </a:rPr>
                <a:t>  prev=A1&amp;N4 prev=A1&amp;kočku ... </a:t>
              </a:r>
            </a:p>
          </p:txBody>
        </p:sp>
      </p:grpSp>
      <p:cxnSp>
        <p:nvCxnSpPr>
          <p:cNvPr id="571" name="Shape 571"/>
          <p:cNvCxnSpPr/>
          <p:nvPr/>
        </p:nvCxnSpPr>
        <p:spPr>
          <a:xfrm>
            <a:off x="5919650" y="1000750"/>
            <a:ext cx="0" cy="399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grpSp>
        <p:nvGrpSpPr>
          <p:cNvPr id="572" name="Shape 572"/>
          <p:cNvGrpSpPr/>
          <p:nvPr/>
        </p:nvGrpSpPr>
        <p:grpSpPr>
          <a:xfrm>
            <a:off x="5873550" y="750325"/>
            <a:ext cx="3226200" cy="2568675"/>
            <a:chOff x="5873550" y="750325"/>
            <a:chExt cx="3226200" cy="2568675"/>
          </a:xfrm>
        </p:grpSpPr>
        <p:sp>
          <p:nvSpPr>
            <p:cNvPr id="573" name="Shape 573"/>
            <p:cNvSpPr txBox="1"/>
            <p:nvPr/>
          </p:nvSpPr>
          <p:spPr>
            <a:xfrm>
              <a:off x="5873550" y="1015000"/>
              <a:ext cx="3226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6AA84F"/>
                  </a:solidFill>
                </a:rPr>
                <a:t>+</a:t>
              </a:r>
              <a:r>
                <a:rPr lang="en"/>
                <a:t> </a:t>
              </a:r>
              <a:r>
                <a:rPr lang="en"/>
                <a:t>střelbě&amp;gunmen </a:t>
              </a:r>
              <a:r>
                <a:rPr lang="en">
                  <a:solidFill>
                    <a:schemeClr val="dk1"/>
                  </a:solidFill>
                </a:rPr>
                <a:t>střelbě&amp;fled ...</a:t>
              </a:r>
            </a:p>
            <a:p>
              <a:pPr lvl="0">
                <a:spcBef>
                  <a:spcPts val="0"/>
                </a:spcBef>
                <a:buNone/>
              </a:pPr>
              <a:r>
                <a:rPr b="1" lang="en">
                  <a:solidFill>
                    <a:srgbClr val="FF0000"/>
                  </a:solidFill>
                </a:rPr>
                <a:t>-</a:t>
              </a:r>
              <a:r>
                <a:rPr lang="en">
                  <a:solidFill>
                    <a:schemeClr val="dk1"/>
                  </a:solidFill>
                </a:rPr>
                <a:t>  natáčení&amp;gunmen natáčení&amp;fled ... </a:t>
              </a:r>
            </a:p>
          </p:txBody>
        </p:sp>
        <p:sp>
          <p:nvSpPr>
            <p:cNvPr id="574" name="Shape 574"/>
            <p:cNvSpPr txBox="1"/>
            <p:nvPr/>
          </p:nvSpPr>
          <p:spPr>
            <a:xfrm>
              <a:off x="5873550" y="1844350"/>
              <a:ext cx="3226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FF0000"/>
                  </a:solidFill>
                </a:rPr>
                <a:t>-</a:t>
              </a:r>
              <a:r>
                <a:rPr lang="en"/>
                <a:t>  střelbě&amp;film </a:t>
              </a:r>
              <a:r>
                <a:rPr lang="en">
                  <a:solidFill>
                    <a:schemeClr val="dk1"/>
                  </a:solidFill>
                </a:rPr>
                <a:t>střelbě&amp;expensive ...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6AA84F"/>
                  </a:solidFill>
                </a:rPr>
                <a:t>+</a:t>
              </a:r>
              <a:r>
                <a:rPr lang="en">
                  <a:solidFill>
                    <a:schemeClr val="dk1"/>
                  </a:solidFill>
                </a:rPr>
                <a:t> natáčení&amp;film natáčení&amp;fled ... </a:t>
              </a:r>
            </a:p>
          </p:txBody>
        </p:sp>
        <p:sp>
          <p:nvSpPr>
            <p:cNvPr id="575" name="Shape 575"/>
            <p:cNvSpPr txBox="1"/>
            <p:nvPr/>
          </p:nvSpPr>
          <p:spPr>
            <a:xfrm>
              <a:off x="5873550" y="2673700"/>
              <a:ext cx="3226200" cy="6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FF0000"/>
                  </a:solidFill>
                </a:rPr>
                <a:t>-</a:t>
              </a:r>
              <a:r>
                <a:rPr lang="en"/>
                <a:t>  střelbě&amp;director </a:t>
              </a:r>
              <a:r>
                <a:rPr lang="en">
                  <a:solidFill>
                    <a:schemeClr val="dk1"/>
                  </a:solidFill>
                </a:rPr>
                <a:t>střelbě&amp;left ...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rPr b="1" lang="en">
                  <a:solidFill>
                    <a:srgbClr val="6AA84F"/>
                  </a:solidFill>
                </a:rPr>
                <a:t>+</a:t>
              </a:r>
              <a:r>
                <a:rPr lang="en">
                  <a:solidFill>
                    <a:schemeClr val="dk1"/>
                  </a:solidFill>
                </a:rPr>
                <a:t> natáčení&amp;director natáčení&amp;left ... </a:t>
              </a:r>
            </a:p>
          </p:txBody>
        </p:sp>
        <p:sp>
          <p:nvSpPr>
            <p:cNvPr id="576" name="Shape 576"/>
            <p:cNvSpPr txBox="1"/>
            <p:nvPr/>
          </p:nvSpPr>
          <p:spPr>
            <a:xfrm>
              <a:off x="5919650" y="750325"/>
              <a:ext cx="2756100" cy="34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b="1" lang="en"/>
                <a:t>Training examples:</a:t>
              </a: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Model Training</a:t>
            </a:r>
          </a:p>
        </p:txBody>
      </p:sp>
      <p:sp>
        <p:nvSpPr>
          <p:cNvPr id="582" name="Shape 5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Vowpal Wabbit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quadratic feature combinations generated automatically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objective function: logistic loss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setting: </a:t>
            </a:r>
            <a:r>
              <a:rPr lang="en" sz="16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--csoaa_ldf mc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10 iterations over data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select best model based on held-out accuracy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no regularization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Training Efficiency</a:t>
            </a:r>
          </a:p>
        </p:txBody>
      </p:sp>
      <p:sp>
        <p:nvSpPr>
          <p:cNvPr id="588" name="Shape 5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huge number of features generated (hundreds of GBs when compressed)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feature extraction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easily parallelizable task: simply split data into many chunks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each chunk processed in a multithreaded instance of Moses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model training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Vowpal Wabbit is fast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training can be parallelized using VW AllReduce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workers train on independent chunks, share parameter updates with a master node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linear speed-up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10-20 jobs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8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Additional Language Pairs (1/2)</a:t>
            </a:r>
          </a:p>
        </p:txBody>
      </p:sp>
      <p:sp>
        <p:nvSpPr>
          <p:cNvPr id="594" name="Shape 59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English-German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parallel data: 4.3M sentence pairs (Europarl + Common Crawl)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dev/test: WMT13/WMT14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English-Polish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not included in WMT so far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parallel data: 750k sentence pairs (Europarl + WIT)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dev/test: IWSLT sets (TED talks) 2010, 2011, 2012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English-Romanian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included only in WMT16</a:t>
            </a:r>
          </a:p>
          <a:p>
            <a:pPr indent="-228600" lvl="1" marL="9144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parallel data: 600k sentence pairs (Europarl + SETIMES2)</a:t>
            </a:r>
          </a:p>
          <a:p>
            <a:pPr indent="-228600" lvl="1" marL="91440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dev/test: WMT16 dev test, split in half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9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LMs over Morphological Tags</a:t>
            </a:r>
          </a:p>
        </p:txBody>
      </p:sp>
      <p:sp>
        <p:nvSpPr>
          <p:cNvPr id="600" name="Shape 6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a stronger baseline: add LMs over tags for better morphological coherence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do our models still improve translation?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  <a:buChar char="-"/>
            </a:pPr>
            <a:r>
              <a:rPr lang="en">
                <a:solidFill>
                  <a:srgbClr val="000000"/>
                </a:solidFill>
              </a:rPr>
              <a:t>1M sentence pairs, English-Czech translation</a:t>
            </a:r>
          </a:p>
        </p:txBody>
      </p:sp>
      <p:graphicFrame>
        <p:nvGraphicFramePr>
          <p:cNvPr id="601" name="Shape 601"/>
          <p:cNvGraphicFramePr/>
          <p:nvPr/>
        </p:nvGraphicFramePr>
        <p:xfrm>
          <a:off x="3060025" y="2180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{1187553C-9A5C-460B-A57C-23423DEB00F7}</a:tableStyleId>
              </a:tblPr>
              <a:tblGrid>
                <a:gridCol w="1537600"/>
                <a:gridCol w="1537600"/>
              </a:tblGrid>
              <a:tr h="464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System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 sz="1800"/>
                        <a:t>BLEU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64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baseline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13.0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64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+tag LM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14.0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64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+source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14.5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64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+target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14.8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Phrase-Based MT: Quick Refresher</a:t>
            </a:r>
          </a:p>
        </p:txBody>
      </p:sp>
      <p:sp>
        <p:nvSpPr>
          <p:cNvPr id="607" name="Shape 607"/>
          <p:cNvSpPr txBox="1"/>
          <p:nvPr/>
        </p:nvSpPr>
        <p:spPr>
          <a:xfrm>
            <a:off x="428175" y="1273625"/>
            <a:ext cx="1759800" cy="4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man saw a cat .</a:t>
            </a:r>
          </a:p>
        </p:txBody>
      </p:sp>
      <p:sp>
        <p:nvSpPr>
          <p:cNvPr id="608" name="Shape 608"/>
          <p:cNvSpPr/>
          <p:nvPr/>
        </p:nvSpPr>
        <p:spPr>
          <a:xfrm>
            <a:off x="899875" y="1708925"/>
            <a:ext cx="598800" cy="480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9" name="Shape 609"/>
          <p:cNvSpPr txBox="1"/>
          <p:nvPr/>
        </p:nvSpPr>
        <p:spPr>
          <a:xfrm>
            <a:off x="1498675" y="1731725"/>
            <a:ext cx="1759800" cy="4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i="1" lang="en"/>
              <a:t>query phrase table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428175" y="2354100"/>
            <a:ext cx="3628500" cy="1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   man     saw     a    cat    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ten    pán     uviděl    kočka    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    muž                      kočkou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      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uviděl kočku</a:t>
            </a:r>
          </a:p>
        </p:txBody>
      </p:sp>
      <p:sp>
        <p:nvSpPr>
          <p:cNvPr id="611" name="Shape 611"/>
          <p:cNvSpPr/>
          <p:nvPr/>
        </p:nvSpPr>
        <p:spPr>
          <a:xfrm>
            <a:off x="473525" y="2797625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945225" y="2797625"/>
            <a:ext cx="363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3" name="Shape 613"/>
          <p:cNvSpPr/>
          <p:nvPr/>
        </p:nvSpPr>
        <p:spPr>
          <a:xfrm>
            <a:off x="1460475" y="2797625"/>
            <a:ext cx="537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2066450" y="2797625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5" name="Shape 615"/>
          <p:cNvSpPr/>
          <p:nvPr/>
        </p:nvSpPr>
        <p:spPr>
          <a:xfrm>
            <a:off x="2066450" y="3222175"/>
            <a:ext cx="675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6" name="Shape 616"/>
          <p:cNvSpPr/>
          <p:nvPr/>
        </p:nvSpPr>
        <p:spPr>
          <a:xfrm>
            <a:off x="1460475" y="3646725"/>
            <a:ext cx="12810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473525" y="3222175"/>
            <a:ext cx="8346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2810425" y="2797625"/>
            <a:ext cx="94200" cy="381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9" name="Shape 619"/>
          <p:cNvSpPr/>
          <p:nvPr/>
        </p:nvSpPr>
        <p:spPr>
          <a:xfrm rot="-5400000">
            <a:off x="3440725" y="2786625"/>
            <a:ext cx="598800" cy="480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0" name="Shape 620"/>
          <p:cNvSpPr txBox="1"/>
          <p:nvPr/>
        </p:nvSpPr>
        <p:spPr>
          <a:xfrm>
            <a:off x="3290275" y="3326475"/>
            <a:ext cx="8997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en"/>
              <a:t>decode</a:t>
            </a:r>
          </a:p>
        </p:txBody>
      </p:sp>
      <p:grpSp>
        <p:nvGrpSpPr>
          <p:cNvPr id="621" name="Shape 621"/>
          <p:cNvGrpSpPr/>
          <p:nvPr/>
        </p:nvGrpSpPr>
        <p:grpSpPr>
          <a:xfrm>
            <a:off x="4189975" y="1706925"/>
            <a:ext cx="4949500" cy="2687200"/>
            <a:chOff x="4189975" y="1706925"/>
            <a:chExt cx="4949500" cy="2687200"/>
          </a:xfrm>
        </p:grpSpPr>
        <p:grpSp>
          <p:nvGrpSpPr>
            <p:cNvPr id="622" name="Shape 622"/>
            <p:cNvGrpSpPr/>
            <p:nvPr/>
          </p:nvGrpSpPr>
          <p:grpSpPr>
            <a:xfrm>
              <a:off x="4189975" y="2935875"/>
              <a:ext cx="979200" cy="182400"/>
              <a:chOff x="4120250" y="2171700"/>
              <a:chExt cx="979200" cy="182400"/>
            </a:xfrm>
          </p:grpSpPr>
          <p:sp>
            <p:nvSpPr>
              <p:cNvPr id="623" name="Shape 623"/>
              <p:cNvSpPr/>
              <p:nvPr/>
            </p:nvSpPr>
            <p:spPr>
              <a:xfrm>
                <a:off x="41202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4" name="Shape 624"/>
              <p:cNvSpPr/>
              <p:nvPr/>
            </p:nvSpPr>
            <p:spPr>
              <a:xfrm>
                <a:off x="42834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5" name="Shape 625"/>
              <p:cNvSpPr/>
              <p:nvPr/>
            </p:nvSpPr>
            <p:spPr>
              <a:xfrm>
                <a:off x="44466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6" name="Shape 626"/>
              <p:cNvSpPr/>
              <p:nvPr/>
            </p:nvSpPr>
            <p:spPr>
              <a:xfrm>
                <a:off x="46098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7" name="Shape 627"/>
              <p:cNvSpPr/>
              <p:nvPr/>
            </p:nvSpPr>
            <p:spPr>
              <a:xfrm>
                <a:off x="47730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8" name="Shape 628"/>
              <p:cNvSpPr/>
              <p:nvPr/>
            </p:nvSpPr>
            <p:spPr>
              <a:xfrm>
                <a:off x="4936250" y="217170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29" name="Shape 629"/>
            <p:cNvGrpSpPr/>
            <p:nvPr/>
          </p:nvGrpSpPr>
          <p:grpSpPr>
            <a:xfrm>
              <a:off x="5594250" y="1801575"/>
              <a:ext cx="979200" cy="182400"/>
              <a:chOff x="5594250" y="1801575"/>
              <a:chExt cx="979200" cy="182400"/>
            </a:xfrm>
          </p:grpSpPr>
          <p:sp>
            <p:nvSpPr>
              <p:cNvPr id="630" name="Shape 630"/>
              <p:cNvSpPr/>
              <p:nvPr/>
            </p:nvSpPr>
            <p:spPr>
              <a:xfrm>
                <a:off x="5594250" y="1801575"/>
                <a:ext cx="163200" cy="182400"/>
              </a:xfrm>
              <a:prstGeom prst="rect">
                <a:avLst/>
              </a:prstGeom>
              <a:solidFill>
                <a:srgbClr val="000000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1" name="Shape 631"/>
              <p:cNvSpPr/>
              <p:nvPr/>
            </p:nvSpPr>
            <p:spPr>
              <a:xfrm>
                <a:off x="5757450" y="18015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2" name="Shape 632"/>
              <p:cNvSpPr/>
              <p:nvPr/>
            </p:nvSpPr>
            <p:spPr>
              <a:xfrm>
                <a:off x="5920650" y="18015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Shape 633"/>
              <p:cNvSpPr/>
              <p:nvPr/>
            </p:nvSpPr>
            <p:spPr>
              <a:xfrm>
                <a:off x="6083850" y="18015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4" name="Shape 634"/>
              <p:cNvSpPr/>
              <p:nvPr/>
            </p:nvSpPr>
            <p:spPr>
              <a:xfrm>
                <a:off x="6247050" y="18015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5" name="Shape 635"/>
              <p:cNvSpPr/>
              <p:nvPr/>
            </p:nvSpPr>
            <p:spPr>
              <a:xfrm>
                <a:off x="6410250" y="18015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36" name="Shape 636"/>
            <p:cNvSpPr/>
            <p:nvPr/>
          </p:nvSpPr>
          <p:spPr>
            <a:xfrm>
              <a:off x="55942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7" name="Shape 637"/>
            <p:cNvSpPr/>
            <p:nvPr/>
          </p:nvSpPr>
          <p:spPr>
            <a:xfrm>
              <a:off x="57574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8" name="Shape 638"/>
            <p:cNvSpPr/>
            <p:nvPr/>
          </p:nvSpPr>
          <p:spPr>
            <a:xfrm>
              <a:off x="5920650" y="25353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9" name="Shape 639"/>
            <p:cNvSpPr/>
            <p:nvPr/>
          </p:nvSpPr>
          <p:spPr>
            <a:xfrm>
              <a:off x="6083850" y="25353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0" name="Shape 640"/>
            <p:cNvSpPr/>
            <p:nvPr/>
          </p:nvSpPr>
          <p:spPr>
            <a:xfrm>
              <a:off x="6247050" y="25353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1" name="Shape 641"/>
            <p:cNvSpPr/>
            <p:nvPr/>
          </p:nvSpPr>
          <p:spPr>
            <a:xfrm>
              <a:off x="6410250" y="25353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642" name="Shape 642"/>
            <p:cNvGrpSpPr/>
            <p:nvPr/>
          </p:nvGrpSpPr>
          <p:grpSpPr>
            <a:xfrm>
              <a:off x="5594250" y="3213450"/>
              <a:ext cx="979200" cy="182400"/>
              <a:chOff x="5594250" y="3213450"/>
              <a:chExt cx="979200" cy="182400"/>
            </a:xfrm>
          </p:grpSpPr>
          <p:sp>
            <p:nvSpPr>
              <p:cNvPr id="643" name="Shape 643"/>
              <p:cNvSpPr/>
              <p:nvPr/>
            </p:nvSpPr>
            <p:spPr>
              <a:xfrm>
                <a:off x="5594250" y="321345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4" name="Shape 644"/>
              <p:cNvSpPr/>
              <p:nvPr/>
            </p:nvSpPr>
            <p:spPr>
              <a:xfrm>
                <a:off x="5757450" y="321345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5" name="Shape 645"/>
              <p:cNvSpPr/>
              <p:nvPr/>
            </p:nvSpPr>
            <p:spPr>
              <a:xfrm>
                <a:off x="5920650" y="3213450"/>
                <a:ext cx="163200" cy="182400"/>
              </a:xfrm>
              <a:prstGeom prst="rect">
                <a:avLst/>
              </a:prstGeom>
              <a:solidFill>
                <a:srgbClr val="000000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6" name="Shape 646"/>
              <p:cNvSpPr/>
              <p:nvPr/>
            </p:nvSpPr>
            <p:spPr>
              <a:xfrm>
                <a:off x="6083850" y="321345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7" name="Shape 647"/>
              <p:cNvSpPr/>
              <p:nvPr/>
            </p:nvSpPr>
            <p:spPr>
              <a:xfrm>
                <a:off x="6247050" y="321345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8" name="Shape 648"/>
              <p:cNvSpPr/>
              <p:nvPr/>
            </p:nvSpPr>
            <p:spPr>
              <a:xfrm>
                <a:off x="6410250" y="3213450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49" name="Shape 649"/>
            <p:cNvGrpSpPr/>
            <p:nvPr/>
          </p:nvGrpSpPr>
          <p:grpSpPr>
            <a:xfrm>
              <a:off x="5594250" y="3992275"/>
              <a:ext cx="979200" cy="182400"/>
              <a:chOff x="5594250" y="3992275"/>
              <a:chExt cx="979200" cy="182400"/>
            </a:xfrm>
          </p:grpSpPr>
          <p:sp>
            <p:nvSpPr>
              <p:cNvPr id="650" name="Shape 650"/>
              <p:cNvSpPr/>
              <p:nvPr/>
            </p:nvSpPr>
            <p:spPr>
              <a:xfrm>
                <a:off x="5594250" y="39922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1" name="Shape 651"/>
              <p:cNvSpPr/>
              <p:nvPr/>
            </p:nvSpPr>
            <p:spPr>
              <a:xfrm>
                <a:off x="5757450" y="39922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2" name="Shape 652"/>
              <p:cNvSpPr/>
              <p:nvPr/>
            </p:nvSpPr>
            <p:spPr>
              <a:xfrm>
                <a:off x="5920650" y="39922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3" name="Shape 653"/>
              <p:cNvSpPr/>
              <p:nvPr/>
            </p:nvSpPr>
            <p:spPr>
              <a:xfrm>
                <a:off x="6083850" y="39922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4" name="Shape 654"/>
              <p:cNvSpPr/>
              <p:nvPr/>
            </p:nvSpPr>
            <p:spPr>
              <a:xfrm>
                <a:off x="6247050" y="3992275"/>
                <a:ext cx="163200" cy="1824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5" name="Shape 655"/>
              <p:cNvSpPr/>
              <p:nvPr/>
            </p:nvSpPr>
            <p:spPr>
              <a:xfrm>
                <a:off x="6410250" y="3992275"/>
                <a:ext cx="163200" cy="182400"/>
              </a:xfrm>
              <a:prstGeom prst="rect">
                <a:avLst/>
              </a:prstGeom>
              <a:solidFill>
                <a:srgbClr val="000000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656" name="Shape 656"/>
            <p:cNvCxnSpPr>
              <a:stCxn id="628" idx="3"/>
              <a:endCxn id="630" idx="1"/>
            </p:cNvCxnSpPr>
            <p:nvPr/>
          </p:nvCxnSpPr>
          <p:spPr>
            <a:xfrm flipH="1" rot="10800000">
              <a:off x="5169175" y="1892775"/>
              <a:ext cx="425100" cy="1134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57" name="Shape 657"/>
            <p:cNvCxnSpPr>
              <a:stCxn id="628" idx="3"/>
              <a:endCxn id="636" idx="1"/>
            </p:cNvCxnSpPr>
            <p:nvPr/>
          </p:nvCxnSpPr>
          <p:spPr>
            <a:xfrm flipH="1" rot="10800000">
              <a:off x="5169175" y="2626575"/>
              <a:ext cx="425100" cy="400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58" name="Shape 658"/>
            <p:cNvCxnSpPr>
              <a:stCxn id="628" idx="3"/>
              <a:endCxn id="643" idx="1"/>
            </p:cNvCxnSpPr>
            <p:nvPr/>
          </p:nvCxnSpPr>
          <p:spPr>
            <a:xfrm>
              <a:off x="5169175" y="3027075"/>
              <a:ext cx="425100" cy="27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59" name="Shape 659"/>
            <p:cNvCxnSpPr>
              <a:stCxn id="628" idx="3"/>
              <a:endCxn id="650" idx="1"/>
            </p:cNvCxnSpPr>
            <p:nvPr/>
          </p:nvCxnSpPr>
          <p:spPr>
            <a:xfrm>
              <a:off x="5169175" y="3027075"/>
              <a:ext cx="425100" cy="105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660" name="Shape 660"/>
            <p:cNvSpPr txBox="1"/>
            <p:nvPr/>
          </p:nvSpPr>
          <p:spPr>
            <a:xfrm>
              <a:off x="5598600" y="1892773"/>
              <a:ext cx="480900" cy="2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ten</a:t>
              </a:r>
            </a:p>
          </p:txBody>
        </p:sp>
        <p:sp>
          <p:nvSpPr>
            <p:cNvPr id="661" name="Shape 661"/>
            <p:cNvSpPr txBox="1"/>
            <p:nvPr/>
          </p:nvSpPr>
          <p:spPr>
            <a:xfrm>
              <a:off x="5584950" y="2626562"/>
              <a:ext cx="834600" cy="2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muž</a:t>
              </a:r>
            </a:p>
          </p:txBody>
        </p:sp>
        <p:sp>
          <p:nvSpPr>
            <p:cNvPr id="662" name="Shape 662"/>
            <p:cNvSpPr txBox="1"/>
            <p:nvPr/>
          </p:nvSpPr>
          <p:spPr>
            <a:xfrm>
              <a:off x="5594250" y="3326475"/>
              <a:ext cx="899700" cy="36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uviděl</a:t>
              </a:r>
            </a:p>
          </p:txBody>
        </p:sp>
        <p:sp>
          <p:nvSpPr>
            <p:cNvPr id="663" name="Shape 663"/>
            <p:cNvSpPr txBox="1"/>
            <p:nvPr/>
          </p:nvSpPr>
          <p:spPr>
            <a:xfrm>
              <a:off x="5609775" y="4116625"/>
              <a:ext cx="725700" cy="2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b="1" lang="en"/>
                <a:t>.</a:t>
              </a:r>
            </a:p>
          </p:txBody>
        </p:sp>
        <p:sp>
          <p:nvSpPr>
            <p:cNvPr id="664" name="Shape 664"/>
            <p:cNvSpPr txBox="1"/>
            <p:nvPr/>
          </p:nvSpPr>
          <p:spPr>
            <a:xfrm>
              <a:off x="5635125" y="3546675"/>
              <a:ext cx="675000" cy="18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b="1" lang="en"/>
                <a:t>. . .</a:t>
              </a:r>
            </a:p>
          </p:txBody>
        </p:sp>
        <p:sp>
          <p:nvSpPr>
            <p:cNvPr id="665" name="Shape 665"/>
            <p:cNvSpPr/>
            <p:nvPr/>
          </p:nvSpPr>
          <p:spPr>
            <a:xfrm>
              <a:off x="67459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6" name="Shape 666"/>
            <p:cNvSpPr/>
            <p:nvPr/>
          </p:nvSpPr>
          <p:spPr>
            <a:xfrm>
              <a:off x="69091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7" name="Shape 667"/>
            <p:cNvSpPr/>
            <p:nvPr/>
          </p:nvSpPr>
          <p:spPr>
            <a:xfrm>
              <a:off x="70723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8" name="Shape 668"/>
            <p:cNvSpPr/>
            <p:nvPr/>
          </p:nvSpPr>
          <p:spPr>
            <a:xfrm>
              <a:off x="72355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9" name="Shape 669"/>
            <p:cNvSpPr/>
            <p:nvPr/>
          </p:nvSpPr>
          <p:spPr>
            <a:xfrm>
              <a:off x="7398750" y="25353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7561950" y="2535375"/>
              <a:ext cx="163200" cy="182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1" name="Shape 671"/>
            <p:cNvSpPr txBox="1"/>
            <p:nvPr/>
          </p:nvSpPr>
          <p:spPr>
            <a:xfrm>
              <a:off x="6706775" y="2626575"/>
              <a:ext cx="12810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uviděl kočku</a:t>
              </a:r>
            </a:p>
          </p:txBody>
        </p:sp>
        <p:cxnSp>
          <p:nvCxnSpPr>
            <p:cNvPr id="672" name="Shape 672"/>
            <p:cNvCxnSpPr>
              <a:stCxn id="641" idx="3"/>
              <a:endCxn id="665" idx="1"/>
            </p:cNvCxnSpPr>
            <p:nvPr/>
          </p:nvCxnSpPr>
          <p:spPr>
            <a:xfrm>
              <a:off x="6573450" y="2626575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673" name="Shape 673"/>
            <p:cNvSpPr/>
            <p:nvPr/>
          </p:nvSpPr>
          <p:spPr>
            <a:xfrm>
              <a:off x="80608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4" name="Shape 674"/>
            <p:cNvSpPr/>
            <p:nvPr/>
          </p:nvSpPr>
          <p:spPr>
            <a:xfrm>
              <a:off x="80608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5" name="Shape 675"/>
            <p:cNvSpPr/>
            <p:nvPr/>
          </p:nvSpPr>
          <p:spPr>
            <a:xfrm>
              <a:off x="82240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6" name="Shape 676"/>
            <p:cNvSpPr/>
            <p:nvPr/>
          </p:nvSpPr>
          <p:spPr>
            <a:xfrm>
              <a:off x="83872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85504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8" name="Shape 678"/>
            <p:cNvSpPr/>
            <p:nvPr/>
          </p:nvSpPr>
          <p:spPr>
            <a:xfrm>
              <a:off x="871365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9" name="Shape 679"/>
            <p:cNvSpPr txBox="1"/>
            <p:nvPr/>
          </p:nvSpPr>
          <p:spPr>
            <a:xfrm>
              <a:off x="7858475" y="2631975"/>
              <a:ext cx="12810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.</a:t>
              </a:r>
            </a:p>
          </p:txBody>
        </p:sp>
        <p:cxnSp>
          <p:nvCxnSpPr>
            <p:cNvPr id="680" name="Shape 680"/>
            <p:cNvCxnSpPr/>
            <p:nvPr/>
          </p:nvCxnSpPr>
          <p:spPr>
            <a:xfrm>
              <a:off x="7725150" y="2631975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681" name="Shape 681"/>
            <p:cNvSpPr/>
            <p:nvPr/>
          </p:nvSpPr>
          <p:spPr>
            <a:xfrm>
              <a:off x="7893000" y="2540775"/>
              <a:ext cx="163200" cy="1824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2" name="Shape 682"/>
            <p:cNvSpPr txBox="1"/>
            <p:nvPr/>
          </p:nvSpPr>
          <p:spPr>
            <a:xfrm>
              <a:off x="6909150" y="1858175"/>
              <a:ext cx="675000" cy="18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. . .</a:t>
              </a:r>
            </a:p>
          </p:txBody>
        </p:sp>
        <p:sp>
          <p:nvSpPr>
            <p:cNvPr id="683" name="Shape 683"/>
            <p:cNvSpPr txBox="1"/>
            <p:nvPr/>
          </p:nvSpPr>
          <p:spPr>
            <a:xfrm>
              <a:off x="6886950" y="3425775"/>
              <a:ext cx="675000" cy="18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. . .</a:t>
              </a:r>
            </a:p>
          </p:txBody>
        </p:sp>
        <p:cxnSp>
          <p:nvCxnSpPr>
            <p:cNvPr id="684" name="Shape 684"/>
            <p:cNvCxnSpPr/>
            <p:nvPr/>
          </p:nvCxnSpPr>
          <p:spPr>
            <a:xfrm>
              <a:off x="6573900" y="1896775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85" name="Shape 685"/>
            <p:cNvCxnSpPr>
              <a:stCxn id="635" idx="3"/>
            </p:cNvCxnSpPr>
            <p:nvPr/>
          </p:nvCxnSpPr>
          <p:spPr>
            <a:xfrm>
              <a:off x="6573450" y="1892775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86" name="Shape 686"/>
            <p:cNvCxnSpPr/>
            <p:nvPr/>
          </p:nvCxnSpPr>
          <p:spPr>
            <a:xfrm flipH="1" rot="10800000">
              <a:off x="6576775" y="1706925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87" name="Shape 687"/>
            <p:cNvCxnSpPr/>
            <p:nvPr/>
          </p:nvCxnSpPr>
          <p:spPr>
            <a:xfrm>
              <a:off x="6575562" y="3315475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88" name="Shape 688"/>
            <p:cNvCxnSpPr/>
            <p:nvPr/>
          </p:nvCxnSpPr>
          <p:spPr>
            <a:xfrm>
              <a:off x="6575112" y="3311475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89" name="Shape 689"/>
            <p:cNvCxnSpPr/>
            <p:nvPr/>
          </p:nvCxnSpPr>
          <p:spPr>
            <a:xfrm flipH="1" rot="10800000">
              <a:off x="6578437" y="3125625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90" name="Shape 690"/>
            <p:cNvCxnSpPr/>
            <p:nvPr/>
          </p:nvCxnSpPr>
          <p:spPr>
            <a:xfrm>
              <a:off x="6577225" y="4094300"/>
              <a:ext cx="172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91" name="Shape 691"/>
            <p:cNvCxnSpPr/>
            <p:nvPr/>
          </p:nvCxnSpPr>
          <p:spPr>
            <a:xfrm>
              <a:off x="6576775" y="4090300"/>
              <a:ext cx="173400" cy="172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692" name="Shape 692"/>
            <p:cNvCxnSpPr/>
            <p:nvPr/>
          </p:nvCxnSpPr>
          <p:spPr>
            <a:xfrm flipH="1" rot="10800000">
              <a:off x="6580100" y="3904450"/>
              <a:ext cx="192900" cy="188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sp>
        <p:nvSpPr>
          <p:cNvPr id="693" name="Shape 693"/>
          <p:cNvSpPr/>
          <p:nvPr/>
        </p:nvSpPr>
        <p:spPr>
          <a:xfrm>
            <a:off x="4081793" y="2321476"/>
            <a:ext cx="4997849" cy="1025125"/>
          </a:xfrm>
          <a:custGeom>
            <a:pathLst>
              <a:path extrusionOk="0" h="41005" w="199914">
                <a:moveTo>
                  <a:pt x="20406" y="16869"/>
                </a:moveTo>
                <a:cubicBezTo>
                  <a:pt x="14882" y="18250"/>
                  <a:pt x="7742" y="16473"/>
                  <a:pt x="3715" y="20498"/>
                </a:cubicBezTo>
                <a:cubicBezTo>
                  <a:pt x="-221" y="24431"/>
                  <a:pt x="-1959" y="35528"/>
                  <a:pt x="3352" y="37189"/>
                </a:cubicBezTo>
                <a:cubicBezTo>
                  <a:pt x="11829" y="39839"/>
                  <a:pt x="21250" y="42352"/>
                  <a:pt x="29841" y="40092"/>
                </a:cubicBezTo>
                <a:cubicBezTo>
                  <a:pt x="36172" y="38425"/>
                  <a:pt x="41094" y="32268"/>
                  <a:pt x="47621" y="31746"/>
                </a:cubicBezTo>
                <a:cubicBezTo>
                  <a:pt x="53769" y="31253"/>
                  <a:pt x="60432" y="34118"/>
                  <a:pt x="66126" y="31746"/>
                </a:cubicBezTo>
                <a:cubicBezTo>
                  <a:pt x="69323" y="30413"/>
                  <a:pt x="72132" y="27882"/>
                  <a:pt x="75561" y="27392"/>
                </a:cubicBezTo>
                <a:cubicBezTo>
                  <a:pt x="85864" y="25919"/>
                  <a:pt x="96449" y="27105"/>
                  <a:pt x="106766" y="28480"/>
                </a:cubicBezTo>
                <a:cubicBezTo>
                  <a:pt x="118156" y="29997"/>
                  <a:pt x="129760" y="27933"/>
                  <a:pt x="141238" y="28480"/>
                </a:cubicBezTo>
                <a:cubicBezTo>
                  <a:pt x="149346" y="28866"/>
                  <a:pt x="157493" y="28924"/>
                  <a:pt x="165549" y="29932"/>
                </a:cubicBezTo>
                <a:cubicBezTo>
                  <a:pt x="170863" y="30596"/>
                  <a:pt x="176273" y="32849"/>
                  <a:pt x="181515" y="31746"/>
                </a:cubicBezTo>
                <a:cubicBezTo>
                  <a:pt x="186598" y="30676"/>
                  <a:pt x="191783" y="28666"/>
                  <a:pt x="195666" y="25215"/>
                </a:cubicBezTo>
                <a:cubicBezTo>
                  <a:pt x="200275" y="21117"/>
                  <a:pt x="200398" y="13139"/>
                  <a:pt x="199295" y="7072"/>
                </a:cubicBezTo>
                <a:cubicBezTo>
                  <a:pt x="198177" y="928"/>
                  <a:pt x="188120" y="329"/>
                  <a:pt x="181878" y="178"/>
                </a:cubicBezTo>
                <a:cubicBezTo>
                  <a:pt x="168421" y="-149"/>
                  <a:pt x="155014" y="1950"/>
                  <a:pt x="141601" y="3080"/>
                </a:cubicBezTo>
                <a:cubicBezTo>
                  <a:pt x="127346" y="4280"/>
                  <a:pt x="113068" y="928"/>
                  <a:pt x="98783" y="178"/>
                </a:cubicBezTo>
                <a:cubicBezTo>
                  <a:pt x="85682" y="-509"/>
                  <a:pt x="72501" y="1458"/>
                  <a:pt x="59595" y="3806"/>
                </a:cubicBezTo>
                <a:cubicBezTo>
                  <a:pt x="52819" y="5038"/>
                  <a:pt x="48124" y="11568"/>
                  <a:pt x="41815" y="14329"/>
                </a:cubicBezTo>
                <a:cubicBezTo>
                  <a:pt x="36808" y="16519"/>
                  <a:pt x="30844" y="14707"/>
                  <a:pt x="25486" y="15780"/>
                </a:cubicBezTo>
                <a:cubicBezTo>
                  <a:pt x="22292" y="16419"/>
                  <a:pt x="19308" y="18320"/>
                  <a:pt x="16052" y="18320"/>
                </a:cubicBezTo>
              </a:path>
            </a:pathLst>
          </a:custGeom>
          <a:noFill/>
          <a:ln cap="flat" cmpd="sng" w="28575">
            <a:solidFill>
              <a:srgbClr val="6AA84F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694" name="Shape 694"/>
          <p:cNvSpPr txBox="1"/>
          <p:nvPr/>
        </p:nvSpPr>
        <p:spPr>
          <a:xfrm>
            <a:off x="3448950" y="4539325"/>
            <a:ext cx="5695200" cy="4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</a:t>
            </a:r>
            <a:r>
              <a:rPr baseline="-25000" lang="en"/>
              <a:t>LM</a:t>
            </a:r>
            <a:r>
              <a:rPr lang="en"/>
              <a:t> = P(muž|&lt;s&gt;) · P(uviděl kočku | &lt;s&gt; muž) · ... · P( &lt;/s&gt; | kočku .)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System Outputs: Example</a:t>
            </a:r>
          </a:p>
        </p:txBody>
      </p:sp>
      <p:sp>
        <p:nvSpPr>
          <p:cNvPr id="700" name="Shape 7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input:</a:t>
            </a:r>
            <a:r>
              <a:rPr lang="en" sz="1400">
                <a:solidFill>
                  <a:srgbClr val="000000"/>
                </a:solidFill>
              </a:rPr>
              <a:t>	the most intensive mining took place there from 1953 to 1962 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baseline:</a:t>
            </a:r>
            <a:r>
              <a:rPr lang="en" sz="1400">
                <a:solidFill>
                  <a:srgbClr val="000000"/>
                </a:solidFill>
              </a:rPr>
              <a:t>	nejvíce intenzivní těžba </a:t>
            </a:r>
            <a:r>
              <a:rPr b="1" lang="en" sz="1400">
                <a:solidFill>
                  <a:srgbClr val="FF0000"/>
                </a:solidFill>
              </a:rPr>
              <a:t>došlo</a:t>
            </a:r>
            <a:r>
              <a:rPr lang="en" sz="1400">
                <a:solidFill>
                  <a:srgbClr val="000000"/>
                </a:solidFill>
              </a:rPr>
              <a:t> tam z roku 1953 </a:t>
            </a:r>
            <a:r>
              <a:rPr b="1" lang="en" sz="1400">
                <a:solidFill>
                  <a:srgbClr val="FF0000"/>
                </a:solidFill>
              </a:rPr>
              <a:t>, aby</a:t>
            </a:r>
            <a:r>
              <a:rPr lang="en" sz="1400">
                <a:solidFill>
                  <a:srgbClr val="000000"/>
                </a:solidFill>
              </a:rPr>
              <a:t> 1962 .</a:t>
            </a:r>
          </a:p>
          <a:p>
            <a:pPr indent="387350" lvl="0" marL="45720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i="1" lang="en" sz="1400">
                <a:solidFill>
                  <a:srgbClr val="000000"/>
                </a:solidFill>
              </a:rPr>
              <a:t>the_most intensive mining</a:t>
            </a:r>
            <a:r>
              <a:rPr baseline="-25000" i="1" lang="en" sz="1400">
                <a:solidFill>
                  <a:srgbClr val="000000"/>
                </a:solidFill>
              </a:rPr>
              <a:t>nom</a:t>
            </a:r>
            <a:r>
              <a:rPr i="1" lang="en" sz="1400">
                <a:solidFill>
                  <a:srgbClr val="000000"/>
                </a:solidFill>
              </a:rPr>
              <a:t> </a:t>
            </a:r>
            <a:r>
              <a:rPr b="1" i="1" lang="en" sz="1400">
                <a:solidFill>
                  <a:srgbClr val="000000"/>
                </a:solidFill>
              </a:rPr>
              <a:t>there_occurred</a:t>
            </a:r>
            <a:r>
              <a:rPr i="1" lang="en" sz="1400">
                <a:solidFill>
                  <a:srgbClr val="000000"/>
                </a:solidFill>
              </a:rPr>
              <a:t> there from 1953 </a:t>
            </a:r>
            <a:r>
              <a:rPr b="1" i="1" lang="en" sz="1400">
                <a:solidFill>
                  <a:srgbClr val="000000"/>
                </a:solidFill>
              </a:rPr>
              <a:t>, in_order_to</a:t>
            </a:r>
            <a:r>
              <a:rPr i="1" lang="en" sz="1400">
                <a:solidFill>
                  <a:srgbClr val="000000"/>
                </a:solidFill>
              </a:rPr>
              <a:t> 1962 .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+source:</a:t>
            </a:r>
            <a:r>
              <a:rPr lang="en" sz="1400">
                <a:solidFill>
                  <a:srgbClr val="000000"/>
                </a:solidFill>
              </a:rPr>
              <a:t>	nejvíce intenzivní </a:t>
            </a:r>
            <a:r>
              <a:rPr b="1" lang="en" sz="1400">
                <a:solidFill>
                  <a:srgbClr val="FF0000"/>
                </a:solidFill>
              </a:rPr>
              <a:t>těžby místo</a:t>
            </a:r>
            <a:r>
              <a:rPr lang="en" sz="1400">
                <a:solidFill>
                  <a:srgbClr val="000000"/>
                </a:solidFill>
              </a:rPr>
              <a:t> tam z roku 1953 </a:t>
            </a:r>
            <a:r>
              <a:rPr lang="en" sz="1400">
                <a:solidFill>
                  <a:srgbClr val="6AA84F"/>
                </a:solidFill>
              </a:rPr>
              <a:t>do roku</a:t>
            </a:r>
            <a:r>
              <a:rPr lang="en" sz="1400">
                <a:solidFill>
                  <a:srgbClr val="000000"/>
                </a:solidFill>
              </a:rPr>
              <a:t> 1962 .</a:t>
            </a:r>
          </a:p>
          <a:p>
            <a:pPr indent="387350" lvl="0" marL="45720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i="1" lang="en" sz="1400">
                <a:solidFill>
                  <a:srgbClr val="000000"/>
                </a:solidFill>
              </a:rPr>
              <a:t>the_most intensive </a:t>
            </a:r>
            <a:r>
              <a:rPr b="1" i="1" lang="en" sz="1400">
                <a:solidFill>
                  <a:srgbClr val="000000"/>
                </a:solidFill>
              </a:rPr>
              <a:t>mining</a:t>
            </a:r>
            <a:r>
              <a:rPr b="1" baseline="-25000" i="1" lang="en" sz="1400">
                <a:solidFill>
                  <a:srgbClr val="000000"/>
                </a:solidFill>
              </a:rPr>
              <a:t>gen</a:t>
            </a:r>
            <a:r>
              <a:rPr b="1" i="1" lang="en" sz="1400">
                <a:solidFill>
                  <a:srgbClr val="000000"/>
                </a:solidFill>
              </a:rPr>
              <a:t> place</a:t>
            </a:r>
            <a:r>
              <a:rPr i="1" lang="en" sz="1400">
                <a:solidFill>
                  <a:srgbClr val="000000"/>
                </a:solidFill>
              </a:rPr>
              <a:t> there from year 1953 until year 1962 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+target:</a:t>
            </a:r>
            <a:r>
              <a:rPr lang="en" sz="1400">
                <a:solidFill>
                  <a:srgbClr val="000000"/>
                </a:solidFill>
              </a:rPr>
              <a:t>	nejvíce intenzivní </a:t>
            </a:r>
            <a:r>
              <a:rPr lang="en" sz="1400">
                <a:solidFill>
                  <a:srgbClr val="6AA84F"/>
                </a:solidFill>
              </a:rPr>
              <a:t>těžba probíhala</a:t>
            </a:r>
            <a:r>
              <a:rPr lang="en" sz="1400">
                <a:solidFill>
                  <a:srgbClr val="000000"/>
                </a:solidFill>
              </a:rPr>
              <a:t> od roku 1953 </a:t>
            </a:r>
            <a:r>
              <a:rPr lang="en" sz="1400">
                <a:solidFill>
                  <a:srgbClr val="6AA84F"/>
                </a:solidFill>
              </a:rPr>
              <a:t>do roku</a:t>
            </a:r>
            <a:r>
              <a:rPr lang="en" sz="1400">
                <a:solidFill>
                  <a:srgbClr val="000000"/>
                </a:solidFill>
              </a:rPr>
              <a:t> 1962 .</a:t>
            </a:r>
          </a:p>
          <a:p>
            <a:pPr indent="457200" lvl="0" marL="457200">
              <a:spcBef>
                <a:spcPts val="0"/>
              </a:spcBef>
              <a:buNone/>
            </a:pPr>
            <a:r>
              <a:rPr i="1" lang="en" sz="1400">
                <a:solidFill>
                  <a:srgbClr val="000000"/>
                </a:solidFill>
              </a:rPr>
              <a:t>the_most intensive mining</a:t>
            </a:r>
            <a:r>
              <a:rPr baseline="-25000" i="1" lang="en" sz="1400">
                <a:solidFill>
                  <a:srgbClr val="000000"/>
                </a:solidFill>
              </a:rPr>
              <a:t>nom</a:t>
            </a:r>
            <a:r>
              <a:rPr i="1" lang="en" sz="1400">
                <a:solidFill>
                  <a:srgbClr val="000000"/>
                </a:solidFill>
              </a:rPr>
              <a:t> occurred from year 1953 until year 1962 .</a:t>
            </a:r>
          </a:p>
        </p:txBody>
      </p:sp>
      <p:sp>
        <p:nvSpPr>
          <p:cNvPr id="701" name="Shape 701"/>
          <p:cNvSpPr txBox="1"/>
          <p:nvPr/>
        </p:nvSpPr>
        <p:spPr>
          <a:xfrm>
            <a:off x="7480875" y="3449225"/>
            <a:ext cx="1482000" cy="12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" sz="3600">
                <a:solidFill>
                  <a:srgbClr val="6AA84F"/>
                </a:solidFill>
              </a:rPr>
              <a:t>✔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Context Matters in MT: Source</a:t>
            </a:r>
          </a:p>
        </p:txBody>
      </p:sp>
      <p:pic>
        <p:nvPicPr>
          <p:cNvPr descr="gun4.png"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450" y="2464825"/>
            <a:ext cx="1540325" cy="74302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386362" y="3207850"/>
            <a:ext cx="1696500" cy="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/>
              <a:t>střelba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680050" y="1300825"/>
            <a:ext cx="1451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800"/>
              <a:t>shooting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2688712" y="3207850"/>
            <a:ext cx="1696500" cy="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/>
              <a:t>natáčení</a:t>
            </a:r>
          </a:p>
        </p:txBody>
      </p:sp>
      <p:pic>
        <p:nvPicPr>
          <p:cNvPr descr="Video-Camera-Icon-Silhouette.png"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8719" y="2278501"/>
            <a:ext cx="1176497" cy="9293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" name="Shape 72"/>
          <p:cNvCxnSpPr>
            <a:stCxn id="69" idx="2"/>
          </p:cNvCxnSpPr>
          <p:nvPr/>
        </p:nvCxnSpPr>
        <p:spPr>
          <a:xfrm flipH="1">
            <a:off x="1271750" y="1808725"/>
            <a:ext cx="1134000" cy="42660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lg" w="lg" type="none"/>
            <a:tailEnd len="lg" w="lg" type="stealth"/>
          </a:ln>
        </p:spPr>
      </p:cxnSp>
      <p:cxnSp>
        <p:nvCxnSpPr>
          <p:cNvPr id="73" name="Shape 73"/>
          <p:cNvCxnSpPr/>
          <p:nvPr/>
        </p:nvCxnSpPr>
        <p:spPr>
          <a:xfrm>
            <a:off x="2405743" y="1808726"/>
            <a:ext cx="1085999" cy="442500"/>
          </a:xfrm>
          <a:prstGeom prst="straightConnector1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lg" w="lg" type="none"/>
            <a:tailEnd len="lg" w="lg" type="stealth"/>
          </a:ln>
        </p:spPr>
      </p:cxnSp>
      <p:sp>
        <p:nvSpPr>
          <p:cNvPr id="74" name="Shape 74"/>
          <p:cNvSpPr txBox="1"/>
          <p:nvPr/>
        </p:nvSpPr>
        <p:spPr>
          <a:xfrm>
            <a:off x="2082875" y="1946700"/>
            <a:ext cx="852600" cy="1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6000">
                <a:solidFill>
                  <a:srgbClr val="4A86E8"/>
                </a:solidFill>
              </a:rPr>
              <a:t>?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948725" y="1300825"/>
            <a:ext cx="852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of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4024725" y="1300825"/>
            <a:ext cx="1540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expensive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454075" y="1300825"/>
            <a:ext cx="852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the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5283700" y="1300825"/>
            <a:ext cx="852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film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138475" y="2743200"/>
            <a:ext cx="2467500" cy="23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>
                <a:solidFill>
                  <a:srgbClr val="6AA84F"/>
                </a:solidFill>
              </a:rPr>
              <a:t>✔ 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5283700" y="2464825"/>
            <a:ext cx="3692100" cy="25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Wider </a:t>
            </a:r>
            <a:r>
              <a:rPr b="1" lang="en" sz="1800"/>
              <a:t>source</a:t>
            </a:r>
            <a:r>
              <a:rPr lang="en" sz="1800"/>
              <a:t> context required for disambiguation of word </a:t>
            </a:r>
            <a:r>
              <a:rPr b="1" lang="en" sz="1800"/>
              <a:t>sense.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800"/>
          </a:p>
          <a:p>
            <a:pPr lvl="0">
              <a:spcBef>
                <a:spcPts val="0"/>
              </a:spcBef>
              <a:buNone/>
            </a:pPr>
            <a:r>
              <a:rPr lang="en" sz="1800"/>
              <a:t>Previous work has looked at using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source context in MT.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2423875" y="1368975"/>
            <a:ext cx="589500" cy="390000"/>
          </a:xfrm>
          <a:prstGeom prst="rect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Context Matters in MT: Target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3575950" y="2253325"/>
            <a:ext cx="2803200" cy="27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kočka	</a:t>
            </a:r>
            <a:r>
              <a:rPr i="1" lang="en" sz="1200"/>
              <a:t>nominative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kočky	</a:t>
            </a:r>
            <a:r>
              <a:rPr i="1" lang="en" sz="1200"/>
              <a:t>genitive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kočce	</a:t>
            </a:r>
            <a:r>
              <a:rPr i="1" lang="en" sz="1200"/>
              <a:t>dative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kočku	</a:t>
            </a:r>
            <a:r>
              <a:rPr i="1" lang="en" sz="1200"/>
              <a:t>accusative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kočko	</a:t>
            </a:r>
            <a:r>
              <a:rPr i="1" lang="en" sz="1200"/>
              <a:t>vocative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kočce	</a:t>
            </a:r>
            <a:r>
              <a:rPr i="1" lang="en" sz="1200"/>
              <a:t>locative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kočkou	</a:t>
            </a:r>
            <a:r>
              <a:rPr i="1" lang="en" sz="1200"/>
              <a:t>instrumental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621350" y="1306250"/>
            <a:ext cx="7647300" cy="10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the man    saw    a cat    .</a:t>
            </a:r>
          </a:p>
        </p:txBody>
      </p:sp>
      <p:sp>
        <p:nvSpPr>
          <p:cNvPr id="89" name="Shape 89"/>
          <p:cNvSpPr/>
          <p:nvPr/>
        </p:nvSpPr>
        <p:spPr>
          <a:xfrm>
            <a:off x="3630375" y="2362200"/>
            <a:ext cx="1868700" cy="1950300"/>
          </a:xfrm>
          <a:prstGeom prst="rect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0" name="Shape 90"/>
          <p:cNvCxnSpPr>
            <a:stCxn id="85" idx="2"/>
            <a:endCxn id="89" idx="0"/>
          </p:cNvCxnSpPr>
          <p:nvPr/>
        </p:nvCxnSpPr>
        <p:spPr>
          <a:xfrm>
            <a:off x="2718625" y="1758975"/>
            <a:ext cx="1846200" cy="603300"/>
          </a:xfrm>
          <a:prstGeom prst="straightConnector1">
            <a:avLst/>
          </a:prstGeom>
          <a:noFill/>
          <a:ln cap="flat" cmpd="sng" w="19050">
            <a:solidFill>
              <a:srgbClr val="4A86E8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1" name="Shape 91"/>
          <p:cNvSpPr/>
          <p:nvPr/>
        </p:nvSpPr>
        <p:spPr>
          <a:xfrm>
            <a:off x="621350" y="1368975"/>
            <a:ext cx="943500" cy="390000"/>
          </a:xfrm>
          <a:prstGeom prst="rect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1690496" y="1368975"/>
            <a:ext cx="634200" cy="390000"/>
          </a:xfrm>
          <a:prstGeom prst="rect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3112547" y="1368975"/>
            <a:ext cx="245700" cy="390000"/>
          </a:xfrm>
          <a:prstGeom prst="rect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/>
        </p:nvSpPr>
        <p:spPr>
          <a:xfrm>
            <a:off x="5753100" y="1346200"/>
            <a:ext cx="3184200" cy="15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C</a:t>
            </a:r>
            <a:r>
              <a:rPr lang="en" sz="1800"/>
              <a:t>orrect case depends on how we translate the previous words.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1893175" y="2897500"/>
            <a:ext cx="1219500" cy="8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si všiml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uviděl</a:t>
            </a:r>
          </a:p>
        </p:txBody>
      </p:sp>
      <p:sp>
        <p:nvSpPr>
          <p:cNvPr id="96" name="Shape 96"/>
          <p:cNvSpPr/>
          <p:nvPr/>
        </p:nvSpPr>
        <p:spPr>
          <a:xfrm>
            <a:off x="1893175" y="2968975"/>
            <a:ext cx="1017600" cy="635100"/>
          </a:xfrm>
          <a:prstGeom prst="rect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7" name="Shape 97"/>
          <p:cNvCxnSpPr>
            <a:stCxn id="92" idx="2"/>
            <a:endCxn id="96" idx="0"/>
          </p:cNvCxnSpPr>
          <p:nvPr/>
        </p:nvCxnSpPr>
        <p:spPr>
          <a:xfrm>
            <a:off x="2007596" y="1758975"/>
            <a:ext cx="394500" cy="12099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8" name="Shape 98"/>
          <p:cNvCxnSpPr/>
          <p:nvPr/>
        </p:nvCxnSpPr>
        <p:spPr>
          <a:xfrm flipH="1" rot="10800000">
            <a:off x="2775850" y="2779525"/>
            <a:ext cx="809100" cy="3483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dot"/>
            <a:round/>
            <a:headEnd len="lg" w="lg" type="none"/>
            <a:tailEnd len="lg" w="lg" type="triangle"/>
          </a:ln>
        </p:spPr>
      </p:cxnSp>
      <p:cxnSp>
        <p:nvCxnSpPr>
          <p:cNvPr id="99" name="Shape 99"/>
          <p:cNvCxnSpPr/>
          <p:nvPr/>
        </p:nvCxnSpPr>
        <p:spPr>
          <a:xfrm flipH="1" rot="10800000">
            <a:off x="2667000" y="3300075"/>
            <a:ext cx="893400" cy="999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dot"/>
            <a:round/>
            <a:headEnd len="lg" w="lg" type="none"/>
            <a:tailEnd len="lg" w="lg" type="triangle"/>
          </a:ln>
        </p:spPr>
      </p:cxnSp>
      <p:sp>
        <p:nvSpPr>
          <p:cNvPr id="100" name="Shape 100"/>
          <p:cNvSpPr txBox="1"/>
          <p:nvPr/>
        </p:nvSpPr>
        <p:spPr>
          <a:xfrm>
            <a:off x="5753100" y="2416625"/>
            <a:ext cx="3000000" cy="15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Wider </a:t>
            </a:r>
            <a:r>
              <a:rPr b="1" lang="en" sz="1800">
                <a:solidFill>
                  <a:schemeClr val="dk1"/>
                </a:solidFill>
              </a:rPr>
              <a:t>target </a:t>
            </a:r>
            <a:r>
              <a:rPr lang="en" sz="1800">
                <a:solidFill>
                  <a:schemeClr val="dk1"/>
                </a:solidFill>
              </a:rPr>
              <a:t>context required for disambiguation of word </a:t>
            </a:r>
            <a:r>
              <a:rPr b="1" lang="en" sz="1800">
                <a:solidFill>
                  <a:schemeClr val="dk1"/>
                </a:solidFill>
              </a:rPr>
              <a:t>inflection</a:t>
            </a:r>
            <a:r>
              <a:rPr lang="en" sz="1800">
                <a:solidFill>
                  <a:schemeClr val="dk1"/>
                </a:solidFill>
              </a:rPr>
              <a:t>.</a:t>
            </a:r>
          </a:p>
        </p:txBody>
      </p:sp>
      <p:pic>
        <p:nvPicPr>
          <p:cNvPr descr="free-vector-gatto-cat-clip-art_119293_Gatto_Cat_clip_art_medium.png"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0399" y="1128425"/>
            <a:ext cx="1017600" cy="101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Does PBMT Fare?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600" cy="118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600">
                <a:solidFill>
                  <a:srgbClr val="000000"/>
                </a:solidFill>
              </a:rPr>
              <a:t>shooting </a:t>
            </a:r>
            <a:r>
              <a:rPr lang="en" sz="1600">
                <a:solidFill>
                  <a:srgbClr val="000000"/>
                </a:solidFill>
              </a:rPr>
              <a:t>of the </a:t>
            </a:r>
            <a:r>
              <a:rPr b="1" lang="en" sz="1600">
                <a:solidFill>
                  <a:srgbClr val="000000"/>
                </a:solidFill>
              </a:rPr>
              <a:t>film </a:t>
            </a:r>
            <a:r>
              <a:rPr lang="en" sz="1600">
                <a:solidFill>
                  <a:srgbClr val="000000"/>
                </a:solidFill>
              </a:rPr>
              <a:t>.				</a:t>
            </a:r>
            <a:r>
              <a:rPr b="1" lang="en" sz="1600">
                <a:solidFill>
                  <a:srgbClr val="000000"/>
                </a:solidFill>
              </a:rPr>
              <a:t>natáčení </a:t>
            </a:r>
            <a:r>
              <a:rPr lang="en" sz="1600">
                <a:solidFill>
                  <a:srgbClr val="000000"/>
                </a:solidFill>
              </a:rPr>
              <a:t>filmu .			</a:t>
            </a:r>
            <a:r>
              <a:rPr lang="en" sz="1600">
                <a:solidFill>
                  <a:srgbClr val="6AA84F"/>
                </a:solidFill>
              </a:rPr>
              <a:t>✔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1600">
                <a:solidFill>
                  <a:srgbClr val="000000"/>
                </a:solidFill>
              </a:rPr>
              <a:t>shooting </a:t>
            </a:r>
            <a:r>
              <a:rPr lang="en" sz="1600">
                <a:solidFill>
                  <a:srgbClr val="000000"/>
                </a:solidFill>
              </a:rPr>
              <a:t>of the expensive </a:t>
            </a:r>
            <a:r>
              <a:rPr b="1" lang="en" sz="1600">
                <a:solidFill>
                  <a:srgbClr val="000000"/>
                </a:solidFill>
              </a:rPr>
              <a:t>film </a:t>
            </a:r>
            <a:r>
              <a:rPr lang="en" sz="1600">
                <a:solidFill>
                  <a:srgbClr val="000000"/>
                </a:solidFill>
              </a:rPr>
              <a:t>.		</a:t>
            </a:r>
            <a:r>
              <a:rPr b="1" lang="en" sz="1600">
                <a:solidFill>
                  <a:srgbClr val="000000"/>
                </a:solidFill>
              </a:rPr>
              <a:t>střelby </a:t>
            </a:r>
            <a:r>
              <a:rPr lang="en" sz="1600">
                <a:solidFill>
                  <a:srgbClr val="000000"/>
                </a:solidFill>
              </a:rPr>
              <a:t>na drahý film .	  	</a:t>
            </a:r>
            <a:r>
              <a:rPr b="1" lang="en" sz="1600">
                <a:solidFill>
                  <a:srgbClr val="FF0000"/>
                </a:solidFill>
              </a:rPr>
              <a:t>✘</a:t>
            </a:r>
          </a:p>
        </p:txBody>
      </p:sp>
      <p:grpSp>
        <p:nvGrpSpPr>
          <p:cNvPr id="108" name="Shape 108"/>
          <p:cNvGrpSpPr/>
          <p:nvPr/>
        </p:nvGrpSpPr>
        <p:grpSpPr>
          <a:xfrm>
            <a:off x="7357450" y="972200"/>
            <a:ext cx="1017648" cy="1244849"/>
            <a:chOff x="7030875" y="963125"/>
            <a:chExt cx="1017648" cy="1244849"/>
          </a:xfrm>
        </p:grpSpPr>
        <p:pic>
          <p:nvPicPr>
            <p:cNvPr descr="Video-Camera-Icon-Silhouette.png" id="109" name="Shape 10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177199" y="963125"/>
              <a:ext cx="725005" cy="5726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gun4.png" id="110" name="Shape 11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030875" y="1717075"/>
              <a:ext cx="1017648" cy="4908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1" name="Shape 111"/>
          <p:cNvSpPr txBox="1"/>
          <p:nvPr/>
        </p:nvSpPr>
        <p:spPr>
          <a:xfrm>
            <a:off x="311700" y="3051625"/>
            <a:ext cx="8008500" cy="18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/>
              <a:t>the man saw </a:t>
            </a:r>
            <a:r>
              <a:rPr b="1" lang="en" sz="1600"/>
              <a:t>a cat</a:t>
            </a:r>
            <a:r>
              <a:rPr lang="en" sz="1600"/>
              <a:t> .			    muž uviděl </a:t>
            </a:r>
            <a:r>
              <a:rPr b="1" lang="en" sz="1600"/>
              <a:t>kočku</a:t>
            </a:r>
            <a:r>
              <a:rPr baseline="-25000" i="1" lang="en" sz="1600"/>
              <a:t>acc</a:t>
            </a:r>
            <a:r>
              <a:rPr b="1" lang="en" sz="1600"/>
              <a:t> </a:t>
            </a:r>
            <a:r>
              <a:rPr lang="en" sz="1600"/>
              <a:t>.				</a:t>
            </a:r>
            <a:r>
              <a:rPr lang="en" sz="1600">
                <a:solidFill>
                  <a:srgbClr val="6AA84F"/>
                </a:solidFill>
              </a:rPr>
              <a:t>✔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600"/>
          </a:p>
          <a:p>
            <a:pPr lvl="0">
              <a:spcBef>
                <a:spcPts val="0"/>
              </a:spcBef>
              <a:buNone/>
            </a:pPr>
            <a:r>
              <a:rPr lang="en" sz="1600"/>
              <a:t>the man saw </a:t>
            </a:r>
            <a:r>
              <a:rPr b="1" lang="en" sz="1600"/>
              <a:t>a black cat</a:t>
            </a:r>
            <a:r>
              <a:rPr lang="en" sz="1600"/>
              <a:t> .	    muž spatřil </a:t>
            </a:r>
            <a:r>
              <a:rPr b="1" lang="en" sz="1600"/>
              <a:t>černou</a:t>
            </a:r>
            <a:r>
              <a:rPr baseline="-25000" i="1" lang="en" sz="1600">
                <a:solidFill>
                  <a:schemeClr val="dk1"/>
                </a:solidFill>
              </a:rPr>
              <a:t>acc</a:t>
            </a:r>
            <a:r>
              <a:rPr b="1" lang="en" sz="1600"/>
              <a:t> kočku</a:t>
            </a:r>
            <a:r>
              <a:rPr baseline="-25000" i="1" lang="en" sz="1600">
                <a:solidFill>
                  <a:schemeClr val="dk1"/>
                </a:solidFill>
              </a:rPr>
              <a:t>acc</a:t>
            </a:r>
            <a:r>
              <a:rPr lang="en" sz="1600"/>
              <a:t> .		</a:t>
            </a:r>
            <a:r>
              <a:rPr lang="en" sz="1600">
                <a:solidFill>
                  <a:srgbClr val="6AA84F"/>
                </a:solidFill>
              </a:rPr>
              <a:t>✔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600"/>
          </a:p>
          <a:p>
            <a:pPr lvl="0">
              <a:spcBef>
                <a:spcPts val="0"/>
              </a:spcBef>
              <a:buNone/>
            </a:pPr>
            <a:r>
              <a:rPr lang="en" sz="1600"/>
              <a:t>the man saw </a:t>
            </a:r>
            <a:r>
              <a:rPr b="1" lang="en" sz="1600"/>
              <a:t>a yellowish cat</a:t>
            </a:r>
            <a:r>
              <a:rPr lang="en" sz="1600"/>
              <a:t> .    muž spatřil </a:t>
            </a:r>
            <a:r>
              <a:rPr b="1" lang="en" sz="1600"/>
              <a:t>nažloutlá</a:t>
            </a:r>
            <a:r>
              <a:rPr baseline="-25000" i="1" lang="en" sz="1600"/>
              <a:t>nom</a:t>
            </a:r>
            <a:r>
              <a:rPr b="1" lang="en" sz="1600"/>
              <a:t> kočka</a:t>
            </a:r>
            <a:r>
              <a:rPr baseline="-25000" i="1" lang="en" sz="1600">
                <a:solidFill>
                  <a:schemeClr val="dk1"/>
                </a:solidFill>
              </a:rPr>
              <a:t>nom</a:t>
            </a:r>
            <a:r>
              <a:rPr lang="en" sz="1600"/>
              <a:t> . 	</a:t>
            </a:r>
            <a:r>
              <a:rPr b="1" lang="en" sz="1600">
                <a:solidFill>
                  <a:srgbClr val="FF0000"/>
                </a:solidFill>
              </a:rPr>
              <a:t>✘</a:t>
            </a:r>
          </a:p>
        </p:txBody>
      </p:sp>
      <p:pic>
        <p:nvPicPr>
          <p:cNvPr descr="Sad_Cat.jpg" id="112" name="Shape 1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9899" y="3113275"/>
            <a:ext cx="1732624" cy="148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Motivation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b="1" lang="en" sz="2000">
                <a:solidFill>
                  <a:srgbClr val="000000"/>
                </a:solidFill>
              </a:rPr>
              <a:t>Model Description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Integration in Phrase-Based Decoding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Experimental Evaluation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n" sz="2000">
                <a:solidFill>
                  <a:srgbClr val="000000"/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652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Discriminative Model of Source and Target Context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63875" y="1259125"/>
            <a:ext cx="8520600" cy="112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Let </a:t>
            </a:r>
            <a:r>
              <a:rPr i="1" lang="en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F, E</a:t>
            </a:r>
            <a:r>
              <a:rPr lang="en">
                <a:solidFill>
                  <a:srgbClr val="000000"/>
                </a:solidFill>
              </a:rPr>
              <a:t> be the source and target sentence.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Model the following probability distribution: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i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i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91525" y="3511450"/>
            <a:ext cx="8520600" cy="50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Where: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i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i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6" name="Shape 126"/>
          <p:cNvGrpSpPr/>
          <p:nvPr/>
        </p:nvGrpSpPr>
        <p:grpSpPr>
          <a:xfrm>
            <a:off x="1486350" y="1806925"/>
            <a:ext cx="6968387" cy="1902300"/>
            <a:chOff x="1472512" y="1017725"/>
            <a:chExt cx="6968387" cy="1902300"/>
          </a:xfrm>
        </p:grpSpPr>
        <p:pic>
          <p:nvPicPr>
            <p:cNvPr descr="epodbk-1.png" id="127" name="Shape 1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72512" y="1774625"/>
              <a:ext cx="6275623" cy="7642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28" name="Shape 128"/>
            <p:cNvCxnSpPr/>
            <p:nvPr/>
          </p:nvCxnSpPr>
          <p:spPr>
            <a:xfrm flipH="1">
              <a:off x="4973025" y="1240975"/>
              <a:ext cx="235800" cy="53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129" name="Shape 129"/>
            <p:cNvSpPr txBox="1"/>
            <p:nvPr/>
          </p:nvSpPr>
          <p:spPr>
            <a:xfrm>
              <a:off x="5208825" y="10177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i="1" lang="en"/>
                <a:t>target phrase</a:t>
              </a:r>
            </a:p>
          </p:txBody>
        </p:sp>
        <p:cxnSp>
          <p:nvCxnSpPr>
            <p:cNvPr id="130" name="Shape 130"/>
            <p:cNvCxnSpPr/>
            <p:nvPr/>
          </p:nvCxnSpPr>
          <p:spPr>
            <a:xfrm flipH="1">
              <a:off x="5372050" y="1549400"/>
              <a:ext cx="108900" cy="217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31" name="Shape 131"/>
            <p:cNvCxnSpPr/>
            <p:nvPr/>
          </p:nvCxnSpPr>
          <p:spPr>
            <a:xfrm rot="10800000">
              <a:off x="5743950" y="2211475"/>
              <a:ext cx="181500" cy="363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32" name="Shape 132"/>
            <p:cNvCxnSpPr/>
            <p:nvPr/>
          </p:nvCxnSpPr>
          <p:spPr>
            <a:xfrm rot="10800000">
              <a:off x="6342650" y="2220725"/>
              <a:ext cx="408300" cy="308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33" name="Shape 133"/>
            <p:cNvCxnSpPr/>
            <p:nvPr/>
          </p:nvCxnSpPr>
          <p:spPr>
            <a:xfrm flipH="1" rot="10800000">
              <a:off x="6750950" y="2229775"/>
              <a:ext cx="363000" cy="308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134" name="Shape 134"/>
            <p:cNvSpPr txBox="1"/>
            <p:nvPr/>
          </p:nvSpPr>
          <p:spPr>
            <a:xfrm>
              <a:off x="5480950" y="13131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i="1" lang="en"/>
                <a:t>source</a:t>
              </a:r>
              <a:r>
                <a:rPr i="1" lang="en"/>
                <a:t> phrase</a:t>
              </a:r>
            </a:p>
          </p:txBody>
        </p:sp>
        <p:sp>
          <p:nvSpPr>
            <p:cNvPr id="135" name="Shape 135"/>
            <p:cNvSpPr txBox="1"/>
            <p:nvPr/>
          </p:nvSpPr>
          <p:spPr>
            <a:xfrm>
              <a:off x="5167975" y="25291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i="1" lang="en"/>
                <a:t>source context</a:t>
              </a:r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6454300" y="25291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i="1" lang="en"/>
                <a:t>target</a:t>
              </a:r>
              <a:r>
                <a:rPr i="1" lang="en"/>
                <a:t> context</a:t>
              </a:r>
            </a:p>
          </p:txBody>
        </p:sp>
      </p:grpSp>
      <p:grpSp>
        <p:nvGrpSpPr>
          <p:cNvPr id="137" name="Shape 137"/>
          <p:cNvGrpSpPr/>
          <p:nvPr/>
        </p:nvGrpSpPr>
        <p:grpSpPr>
          <a:xfrm>
            <a:off x="428862" y="3762725"/>
            <a:ext cx="8418273" cy="1336349"/>
            <a:chOff x="428862" y="3762725"/>
            <a:chExt cx="8418273" cy="1336349"/>
          </a:xfrm>
        </p:grpSpPr>
        <p:pic>
          <p:nvPicPr>
            <p:cNvPr descr="inwhx7-1.png" id="138" name="Shape 13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28862" y="4153624"/>
              <a:ext cx="8418273" cy="94545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9" name="Shape 139"/>
            <p:cNvCxnSpPr/>
            <p:nvPr/>
          </p:nvCxnSpPr>
          <p:spPr>
            <a:xfrm>
              <a:off x="4472225" y="4038600"/>
              <a:ext cx="426300" cy="154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40" name="Shape 140"/>
            <p:cNvCxnSpPr/>
            <p:nvPr/>
          </p:nvCxnSpPr>
          <p:spPr>
            <a:xfrm flipH="1">
              <a:off x="5352025" y="4029525"/>
              <a:ext cx="326700" cy="16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sp>
          <p:nvSpPr>
            <p:cNvPr id="141" name="Shape 141"/>
            <p:cNvSpPr txBox="1"/>
            <p:nvPr/>
          </p:nvSpPr>
          <p:spPr>
            <a:xfrm>
              <a:off x="3265912" y="37627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i="1" lang="en"/>
                <a:t>weight vector</a:t>
              </a:r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5622687" y="3762725"/>
              <a:ext cx="19866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i="1" lang="en"/>
                <a:t>feature</a:t>
              </a:r>
              <a:r>
                <a:rPr i="1" lang="en"/>
                <a:t> vector</a:t>
              </a: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Model Features (1/2)</a:t>
            </a:r>
          </a:p>
        </p:txBody>
      </p:sp>
      <p:sp>
        <p:nvSpPr>
          <p:cNvPr id="148" name="Shape 148"/>
          <p:cNvSpPr/>
          <p:nvPr/>
        </p:nvSpPr>
        <p:spPr>
          <a:xfrm>
            <a:off x="1511375" y="2051950"/>
            <a:ext cx="1737900" cy="6714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9525">
            <a:solidFill>
              <a:srgbClr val="F4CCC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491675" y="1228275"/>
            <a:ext cx="2685300" cy="671400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cap="flat" cmpd="sng" w="9525">
            <a:solidFill>
              <a:srgbClr val="D9EAD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4045850" y="1228275"/>
            <a:ext cx="337500" cy="671400"/>
          </a:xfrm>
          <a:prstGeom prst="roundRect">
            <a:avLst>
              <a:gd fmla="val 16667" name="adj"/>
            </a:avLst>
          </a:prstGeom>
          <a:solidFill>
            <a:srgbClr val="D9EAD3"/>
          </a:solidFill>
          <a:ln cap="flat" cmpd="sng" w="9525">
            <a:solidFill>
              <a:srgbClr val="D9EAD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51" name="Shape 151"/>
          <p:cNvGrpSpPr/>
          <p:nvPr/>
        </p:nvGrpSpPr>
        <p:grpSpPr>
          <a:xfrm>
            <a:off x="491675" y="1346200"/>
            <a:ext cx="3955200" cy="1460400"/>
            <a:chOff x="491675" y="1346200"/>
            <a:chExt cx="3955200" cy="1460400"/>
          </a:xfrm>
        </p:grpSpPr>
        <p:sp>
          <p:nvSpPr>
            <p:cNvPr id="152" name="Shape 152"/>
            <p:cNvSpPr txBox="1"/>
            <p:nvPr/>
          </p:nvSpPr>
          <p:spPr>
            <a:xfrm>
              <a:off x="491675" y="1346200"/>
              <a:ext cx="3955200" cy="14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 sz="1800"/>
                <a:t>the    man   really    saw    a    cat    .</a:t>
              </a:r>
            </a:p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>
                <a:spcBef>
                  <a:spcPts val="0"/>
                </a:spcBef>
                <a:buNone/>
              </a:pPr>
              <a:r>
                <a:rPr lang="en" sz="1800"/>
                <a:t>                        </a:t>
              </a:r>
            </a:p>
            <a:p>
              <a:pPr lvl="0">
                <a:spcBef>
                  <a:spcPts val="0"/>
                </a:spcBef>
                <a:buNone/>
              </a:pPr>
              <a:r>
                <a:rPr lang="en" sz="1800"/>
                <a:t>         . . .   vážně    uviděl    kočku</a:t>
              </a:r>
            </a:p>
          </p:txBody>
        </p:sp>
        <p:sp>
          <p:nvSpPr>
            <p:cNvPr id="153" name="Shape 153"/>
            <p:cNvSpPr/>
            <p:nvPr/>
          </p:nvSpPr>
          <p:spPr>
            <a:xfrm>
              <a:off x="1700850" y="1396175"/>
              <a:ext cx="695700" cy="390000"/>
            </a:xfrm>
            <a:prstGeom prst="rect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1562950" y="2201725"/>
              <a:ext cx="779100" cy="390000"/>
            </a:xfrm>
            <a:prstGeom prst="rect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2441075" y="2201725"/>
              <a:ext cx="779100" cy="390000"/>
            </a:xfrm>
            <a:prstGeom prst="rect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2482775" y="1396175"/>
              <a:ext cx="639600" cy="390000"/>
            </a:xfrm>
            <a:prstGeom prst="rect">
              <a:avLst/>
            </a:prstGeom>
            <a:noFill/>
            <a:ln cap="flat" cmpd="sng" w="1905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3220175" y="1396175"/>
              <a:ext cx="779100" cy="390000"/>
            </a:xfrm>
            <a:prstGeom prst="rect">
              <a:avLst/>
            </a:prstGeom>
            <a:noFill/>
            <a:ln cap="flat" cmpd="sng" w="19050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3319200" y="2201725"/>
              <a:ext cx="779100" cy="390000"/>
            </a:xfrm>
            <a:prstGeom prst="rect">
              <a:avLst/>
            </a:prstGeom>
            <a:noFill/>
            <a:ln cap="flat" cmpd="sng" w="19050">
              <a:solidFill>
                <a:srgbClr val="4A86E8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159" name="Shape 159"/>
            <p:cNvCxnSpPr>
              <a:endCxn id="154" idx="0"/>
            </p:cNvCxnSpPr>
            <p:nvPr/>
          </p:nvCxnSpPr>
          <p:spPr>
            <a:xfrm flipH="1">
              <a:off x="1952500" y="1786225"/>
              <a:ext cx="96300" cy="415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60" name="Shape 160"/>
            <p:cNvCxnSpPr>
              <a:stCxn id="156" idx="2"/>
              <a:endCxn id="155" idx="0"/>
            </p:cNvCxnSpPr>
            <p:nvPr/>
          </p:nvCxnSpPr>
          <p:spPr>
            <a:xfrm>
              <a:off x="2802575" y="1786175"/>
              <a:ext cx="28200" cy="415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triangle"/>
            </a:ln>
          </p:spPr>
        </p:cxnSp>
        <p:cxnSp>
          <p:nvCxnSpPr>
            <p:cNvPr id="161" name="Shape 161"/>
            <p:cNvCxnSpPr>
              <a:endCxn id="158" idx="0"/>
            </p:cNvCxnSpPr>
            <p:nvPr/>
          </p:nvCxnSpPr>
          <p:spPr>
            <a:xfrm>
              <a:off x="3609750" y="1786225"/>
              <a:ext cx="99000" cy="415500"/>
            </a:xfrm>
            <a:prstGeom prst="straightConnector1">
              <a:avLst/>
            </a:prstGeom>
            <a:noFill/>
            <a:ln cap="flat" cmpd="sng" w="9525">
              <a:solidFill>
                <a:srgbClr val="4A86E8"/>
              </a:solidFill>
              <a:prstDash val="solid"/>
              <a:round/>
              <a:headEnd len="lg" w="lg" type="none"/>
              <a:tailEnd len="lg" w="lg" type="triangle"/>
            </a:ln>
          </p:spPr>
        </p:cxnSp>
      </p:grpSp>
      <p:sp>
        <p:nvSpPr>
          <p:cNvPr id="162" name="Shape 162"/>
          <p:cNvSpPr txBox="1"/>
          <p:nvPr/>
        </p:nvSpPr>
        <p:spPr>
          <a:xfrm>
            <a:off x="4337950" y="1101275"/>
            <a:ext cx="48060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Label Independent (S = shared):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source window: 	</a:t>
            </a:r>
            <a:r>
              <a:rPr i="1" lang="en"/>
              <a:t>-1^saw -2^really ...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source words:	</a:t>
            </a:r>
            <a:r>
              <a:rPr i="1" lang="en"/>
              <a:t>a cat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source phrase:	</a:t>
            </a:r>
            <a:r>
              <a:rPr i="1" lang="en"/>
              <a:t>a_cat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context window:	</a:t>
            </a:r>
            <a:r>
              <a:rPr i="1" lang="en"/>
              <a:t>-1^uviděl -2^vážně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context bilingual:	</a:t>
            </a:r>
            <a:r>
              <a:rPr i="1" lang="en"/>
              <a:t>saw^uviděl really^vážně</a:t>
            </a:r>
            <a:r>
              <a:rPr lang="en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Label Dependent (T = translation):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target words:	</a:t>
            </a:r>
            <a:r>
              <a:rPr i="1" lang="en">
                <a:solidFill>
                  <a:schemeClr val="dk1"/>
                </a:solidFill>
              </a:rPr>
              <a:t>kočku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target phrase:	</a:t>
            </a:r>
            <a:r>
              <a:rPr i="1" lang="en">
                <a:solidFill>
                  <a:schemeClr val="dk1"/>
                </a:solidFill>
              </a:rPr>
              <a:t>kočku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373750" y="3632200"/>
            <a:ext cx="8520600" cy="12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Full Feature Set: { S</a:t>
            </a:r>
            <a:r>
              <a:rPr lang="en"/>
              <a:t>×</a:t>
            </a:r>
            <a:r>
              <a:rPr b="1" lang="en"/>
              <a:t>T ∪ </a:t>
            </a:r>
            <a:r>
              <a:rPr b="1" lang="en">
                <a:solidFill>
                  <a:schemeClr val="dk1"/>
                </a:solidFill>
              </a:rPr>
              <a:t>S ∪ T }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i="1" lang="en">
                <a:solidFill>
                  <a:schemeClr val="dk1"/>
                </a:solidFill>
              </a:rPr>
              <a:t>cat&amp;kočku ...a_cat&amp;kočku ... saw^uviděl&amp;kočku ... -1^uviděl&amp;kočku ... a_cat ... kočku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Model Features (2/2)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311700" y="1247975"/>
            <a:ext cx="8520600" cy="25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>
                <a:solidFill>
                  <a:schemeClr val="dk1"/>
                </a:solidFill>
              </a:rPr>
              <a:t>train a single model where each class is defined by label-dependent features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Char char="-"/>
            </a:pPr>
            <a:r>
              <a:rPr b="1" lang="en" sz="1800"/>
              <a:t>source:</a:t>
            </a:r>
            <a:r>
              <a:rPr lang="en" sz="1800"/>
              <a:t> form, lemma, part of speech, dependency parent, syntactic role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Char char="-"/>
            </a:pPr>
            <a:r>
              <a:rPr b="1" lang="en" sz="1800"/>
              <a:t>target:</a:t>
            </a:r>
            <a:r>
              <a:rPr lang="en" sz="1800"/>
              <a:t> form, lemma, (complex) morphological tag (e.g. </a:t>
            </a: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NNFS1-----A----</a:t>
            </a:r>
            <a:r>
              <a:rPr lang="en" sz="1800"/>
              <a:t>)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Char char="-"/>
            </a:pPr>
            <a:r>
              <a:rPr lang="en" sz="1800"/>
              <a:t>Allows to learn e.g.: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Char char="-"/>
            </a:pPr>
            <a:r>
              <a:rPr lang="en"/>
              <a:t>subjects (role=Sb) often translate into nominative case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Char char="-"/>
            </a:pPr>
            <a:r>
              <a:rPr lang="en"/>
              <a:t>nouns are usually accusative when preceded by an adjective in accusative case</a:t>
            </a:r>
          </a:p>
          <a:p>
            <a:pPr indent="-228600" lvl="1" marL="9144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Char char="-"/>
            </a:pPr>
            <a:r>
              <a:rPr lang="en"/>
              <a:t>lemma “cat” maps to lemma “kočka” regardless of word form (inflection)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